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4" r:id="rId6"/>
    <p:sldId id="260" r:id="rId7"/>
    <p:sldId id="261" r:id="rId8"/>
    <p:sldId id="262" r:id="rId9"/>
    <p:sldId id="263"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D870647-9CCD-468E-B94A-49647AA65128}" type="datetimeFigureOut">
              <a:rPr lang="es-ES" smtClean="0"/>
              <a:t>04/03/2021</a:t>
            </a:fld>
            <a:endParaRPr lang="es-E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8545E8D-E8AF-453E-9005-F2363BE739E3}" type="slidenum">
              <a:rPr lang="es-ES" smtClean="0"/>
              <a:t>‹Nº›</a:t>
            </a:fld>
            <a:endParaRPr lang="es-E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93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870647-9CCD-468E-B94A-49647AA65128}" type="datetimeFigureOut">
              <a:rPr lang="es-ES" smtClean="0"/>
              <a:t>04/03/2021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8545E8D-E8AF-453E-9005-F2363BE739E3}" type="slidenum">
              <a:rPr lang="es-ES" smtClean="0"/>
              <a:t>‹Nº›</a:t>
            </a:fld>
            <a:endParaRPr lang="es-ES" dirty="0"/>
          </a:p>
        </p:txBody>
      </p:sp>
    </p:spTree>
    <p:extLst>
      <p:ext uri="{BB962C8B-B14F-4D97-AF65-F5344CB8AC3E}">
        <p14:creationId xmlns:p14="http://schemas.microsoft.com/office/powerpoint/2010/main" val="289418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870647-9CCD-468E-B94A-49647AA65128}" type="datetimeFigureOut">
              <a:rPr lang="es-ES" smtClean="0"/>
              <a:t>04/03/2021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8545E8D-E8AF-453E-9005-F2363BE739E3}" type="slidenum">
              <a:rPr lang="es-ES" smtClean="0"/>
              <a:t>‹Nº›</a:t>
            </a:fld>
            <a:endParaRPr lang="es-ES" dirty="0"/>
          </a:p>
        </p:txBody>
      </p:sp>
    </p:spTree>
    <p:extLst>
      <p:ext uri="{BB962C8B-B14F-4D97-AF65-F5344CB8AC3E}">
        <p14:creationId xmlns:p14="http://schemas.microsoft.com/office/powerpoint/2010/main" val="229026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870647-9CCD-468E-B94A-49647AA65128}" type="datetimeFigureOut">
              <a:rPr lang="es-ES" smtClean="0"/>
              <a:t>04/03/2021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8545E8D-E8AF-453E-9005-F2363BE739E3}" type="slidenum">
              <a:rPr lang="es-ES" smtClean="0"/>
              <a:t>‹Nº›</a:t>
            </a:fld>
            <a:endParaRPr lang="es-ES" dirty="0"/>
          </a:p>
        </p:txBody>
      </p:sp>
    </p:spTree>
    <p:extLst>
      <p:ext uri="{BB962C8B-B14F-4D97-AF65-F5344CB8AC3E}">
        <p14:creationId xmlns:p14="http://schemas.microsoft.com/office/powerpoint/2010/main" val="15085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D870647-9CCD-468E-B94A-49647AA65128}" type="datetimeFigureOut">
              <a:rPr lang="es-ES" smtClean="0"/>
              <a:t>04/03/2021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8545E8D-E8AF-453E-9005-F2363BE739E3}" type="slidenum">
              <a:rPr lang="es-ES" smtClean="0"/>
              <a:t>‹Nº›</a:t>
            </a:fld>
            <a:endParaRPr lang="es-E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91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D870647-9CCD-468E-B94A-49647AA65128}" type="datetimeFigureOut">
              <a:rPr lang="es-ES" smtClean="0"/>
              <a:t>04/03/2021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8545E8D-E8AF-453E-9005-F2363BE739E3}" type="slidenum">
              <a:rPr lang="es-ES" smtClean="0"/>
              <a:t>‹Nº›</a:t>
            </a:fld>
            <a:endParaRPr lang="es-ES" dirty="0"/>
          </a:p>
        </p:txBody>
      </p:sp>
    </p:spTree>
    <p:extLst>
      <p:ext uri="{BB962C8B-B14F-4D97-AF65-F5344CB8AC3E}">
        <p14:creationId xmlns:p14="http://schemas.microsoft.com/office/powerpoint/2010/main" val="75846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870647-9CCD-468E-B94A-49647AA65128}" type="datetimeFigureOut">
              <a:rPr lang="es-ES" smtClean="0"/>
              <a:t>04/03/2021</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C8545E8D-E8AF-453E-9005-F2363BE739E3}" type="slidenum">
              <a:rPr lang="es-ES" smtClean="0"/>
              <a:t>‹Nº›</a:t>
            </a:fld>
            <a:endParaRPr lang="es-ES" dirty="0"/>
          </a:p>
        </p:txBody>
      </p:sp>
    </p:spTree>
    <p:extLst>
      <p:ext uri="{BB962C8B-B14F-4D97-AF65-F5344CB8AC3E}">
        <p14:creationId xmlns:p14="http://schemas.microsoft.com/office/powerpoint/2010/main" val="174521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D870647-9CCD-468E-B94A-49647AA65128}" type="datetimeFigureOut">
              <a:rPr lang="es-ES" smtClean="0"/>
              <a:t>04/03/2021</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C8545E8D-E8AF-453E-9005-F2363BE739E3}" type="slidenum">
              <a:rPr lang="es-ES" smtClean="0"/>
              <a:t>‹Nº›</a:t>
            </a:fld>
            <a:endParaRPr lang="es-ES" dirty="0"/>
          </a:p>
        </p:txBody>
      </p:sp>
    </p:spTree>
    <p:extLst>
      <p:ext uri="{BB962C8B-B14F-4D97-AF65-F5344CB8AC3E}">
        <p14:creationId xmlns:p14="http://schemas.microsoft.com/office/powerpoint/2010/main" val="11130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70647-9CCD-468E-B94A-49647AA65128}" type="datetimeFigureOut">
              <a:rPr lang="es-ES" smtClean="0"/>
              <a:t>04/03/2021</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C8545E8D-E8AF-453E-9005-F2363BE739E3}" type="slidenum">
              <a:rPr lang="es-ES" smtClean="0"/>
              <a:t>‹Nº›</a:t>
            </a:fld>
            <a:endParaRPr lang="es-ES" dirty="0"/>
          </a:p>
        </p:txBody>
      </p:sp>
    </p:spTree>
    <p:extLst>
      <p:ext uri="{BB962C8B-B14F-4D97-AF65-F5344CB8AC3E}">
        <p14:creationId xmlns:p14="http://schemas.microsoft.com/office/powerpoint/2010/main" val="11548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D870647-9CCD-468E-B94A-49647AA65128}" type="datetimeFigureOut">
              <a:rPr lang="es-ES" smtClean="0"/>
              <a:t>04/03/2021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8545E8D-E8AF-453E-9005-F2363BE739E3}" type="slidenum">
              <a:rPr lang="es-ES" smtClean="0"/>
              <a:t>‹Nº›</a:t>
            </a:fld>
            <a:endParaRPr lang="es-ES" dirty="0"/>
          </a:p>
        </p:txBody>
      </p:sp>
    </p:spTree>
    <p:extLst>
      <p:ext uri="{BB962C8B-B14F-4D97-AF65-F5344CB8AC3E}">
        <p14:creationId xmlns:p14="http://schemas.microsoft.com/office/powerpoint/2010/main" val="399145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D870647-9CCD-468E-B94A-49647AA65128}" type="datetimeFigureOut">
              <a:rPr lang="es-ES" smtClean="0"/>
              <a:t>04/03/2021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8545E8D-E8AF-453E-9005-F2363BE739E3}" type="slidenum">
              <a:rPr lang="es-ES" smtClean="0"/>
              <a:t>‹Nº›</a:t>
            </a:fld>
            <a:endParaRPr lang="es-ES" dirty="0"/>
          </a:p>
        </p:txBody>
      </p:sp>
    </p:spTree>
    <p:extLst>
      <p:ext uri="{BB962C8B-B14F-4D97-AF65-F5344CB8AC3E}">
        <p14:creationId xmlns:p14="http://schemas.microsoft.com/office/powerpoint/2010/main" val="283593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D870647-9CCD-468E-B94A-49647AA65128}" type="datetimeFigureOut">
              <a:rPr lang="es-ES" smtClean="0"/>
              <a:t>04/03/2021</a:t>
            </a:fld>
            <a:endParaRPr lang="es-E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8545E8D-E8AF-453E-9005-F2363BE739E3}" type="slidenum">
              <a:rPr lang="es-ES" smtClean="0"/>
              <a:t>‹Nº›</a:t>
            </a:fld>
            <a:endParaRPr lang="es-ES" dirty="0"/>
          </a:p>
        </p:txBody>
      </p:sp>
    </p:spTree>
    <p:extLst>
      <p:ext uri="{BB962C8B-B14F-4D97-AF65-F5344CB8AC3E}">
        <p14:creationId xmlns:p14="http://schemas.microsoft.com/office/powerpoint/2010/main" val="848451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26" y="428663"/>
            <a:ext cx="11273246" cy="5859180"/>
          </a:xfrm>
          <a:prstGeom prst="rect">
            <a:avLst/>
          </a:prstGeom>
        </p:spPr>
      </p:pic>
      <p:sp>
        <p:nvSpPr>
          <p:cNvPr id="2" name="Título 1"/>
          <p:cNvSpPr>
            <a:spLocks noGrp="1"/>
          </p:cNvSpPr>
          <p:nvPr>
            <p:ph type="ctrTitle"/>
          </p:nvPr>
        </p:nvSpPr>
        <p:spPr>
          <a:xfrm>
            <a:off x="0" y="1562464"/>
            <a:ext cx="6251345" cy="83456"/>
          </a:xfrm>
        </p:spPr>
        <p:txBody>
          <a:bodyPr>
            <a:normAutofit fontScale="90000"/>
          </a:bodyPr>
          <a:lstStyle/>
          <a:p>
            <a:r>
              <a:rPr lang="es-ES" sz="8000" b="1" i="1" dirty="0">
                <a:solidFill>
                  <a:schemeClr val="tx1"/>
                </a:solidFill>
                <a:latin typeface="Arial Black" panose="020B0A04020102020204" pitchFamily="34" charset="0"/>
              </a:rPr>
              <a:t>Córdoba</a:t>
            </a:r>
          </a:p>
        </p:txBody>
      </p:sp>
      <p:sp>
        <p:nvSpPr>
          <p:cNvPr id="3" name="Subtítulo 2"/>
          <p:cNvSpPr>
            <a:spLocks noGrp="1"/>
          </p:cNvSpPr>
          <p:nvPr>
            <p:ph type="subTitle" idx="1"/>
          </p:nvPr>
        </p:nvSpPr>
        <p:spPr>
          <a:xfrm flipH="1">
            <a:off x="12697097" y="5029200"/>
            <a:ext cx="860444" cy="574766"/>
          </a:xfrm>
        </p:spPr>
        <p:txBody>
          <a:bodyPr>
            <a:normAutofit/>
          </a:bodyPr>
          <a:lstStyle/>
          <a:p>
            <a:endParaRPr lang="es-ES" dirty="0"/>
          </a:p>
        </p:txBody>
      </p:sp>
    </p:spTree>
    <p:extLst>
      <p:ext uri="{BB962C8B-B14F-4D97-AF65-F5344CB8AC3E}">
        <p14:creationId xmlns:p14="http://schemas.microsoft.com/office/powerpoint/2010/main" val="396190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1974306" y="295780"/>
            <a:ext cx="8767860" cy="1655955"/>
          </a:xfrm>
        </p:spPr>
        <p:txBody>
          <a:bodyPr>
            <a:noAutofit/>
          </a:bodyPr>
          <a:lstStyle/>
          <a:p>
            <a:r>
              <a:rPr lang="en-US" sz="1800" b="1" dirty="0">
                <a:cs typeface="Arial" panose="020B0604020202020204" pitchFamily="34" charset="0"/>
              </a:rPr>
              <a:t>Córdoba is a Spanish city and municipality in Andalusia, capital of the province of the same name, located in a depression on the banks of the Guadalquivir and at the foot of Sierra Morena. It is home to a population of 326,039 inhabitants in 2020, being the third largest and most populous city in Andalusia after Seville and Malaga, and the twelfth in Spain. Its metropolitan area comprises eight municipalities, with a population of 360,298 inhabitants by 2020, the twenty-third most populous in Spain.</a:t>
            </a:r>
            <a:endParaRPr lang="es-ES" sz="1800" b="1" dirty="0">
              <a:cs typeface="Arial" panose="020B0604020202020204" pitchFamily="34" charset="0"/>
            </a:endParaRPr>
          </a:p>
        </p:txBody>
      </p:sp>
      <p:sp>
        <p:nvSpPr>
          <p:cNvPr id="8" name="Rectángulo 7"/>
          <p:cNvSpPr/>
          <p:nvPr/>
        </p:nvSpPr>
        <p:spPr>
          <a:xfrm>
            <a:off x="2160705" y="3939059"/>
            <a:ext cx="8395063" cy="2308324"/>
          </a:xfrm>
          <a:prstGeom prst="rect">
            <a:avLst/>
          </a:prstGeom>
        </p:spPr>
        <p:txBody>
          <a:bodyPr wrap="square">
            <a:spAutoFit/>
          </a:bodyPr>
          <a:lstStyle/>
          <a:p>
            <a:pPr algn="ctr"/>
            <a:r>
              <a:rPr lang="en-US" b="1" i="0" dirty="0">
                <a:solidFill>
                  <a:schemeClr val="bg1"/>
                </a:solidFill>
                <a:effectLst/>
              </a:rPr>
              <a:t>Cordoba is currently the city with the most Unesco World Heritage titles in the world. In 1984, the Mosque-Cathedral of Cordoba was included in the renowned list, a declaration that a decade later would extend to the entire historic center. The Cordobeses Courtyard Festival was designated an intangible cultural heritage of humanity in December 2012 and in July 2018 the Palatine city of Medina Azahara, on the outskirts of the urban center, was also declared a World Heritage Site. It also has one of the largest historical centers in Europe, with 246'73 hectares with monuments dating back to Roman times.</a:t>
            </a:r>
            <a:endParaRPr lang="es-ES" b="1" dirty="0">
              <a:solidFill>
                <a:schemeClr val="bg1"/>
              </a:solidFill>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6529" y="2063931"/>
            <a:ext cx="1462940" cy="1373335"/>
          </a:xfrm>
          <a:prstGeom prst="rect">
            <a:avLst/>
          </a:prstGeom>
        </p:spPr>
      </p:pic>
      <p:sp>
        <p:nvSpPr>
          <p:cNvPr id="10" name="Rectángulo 9"/>
          <p:cNvSpPr/>
          <p:nvPr/>
        </p:nvSpPr>
        <p:spPr>
          <a:xfrm>
            <a:off x="6358236" y="3376114"/>
            <a:ext cx="3894015" cy="338554"/>
          </a:xfrm>
          <a:prstGeom prst="rect">
            <a:avLst/>
          </a:prstGeom>
        </p:spPr>
        <p:txBody>
          <a:bodyPr wrap="none">
            <a:spAutoFit/>
          </a:bodyPr>
          <a:lstStyle/>
          <a:p>
            <a:r>
              <a:rPr lang="en-US" sz="1600" b="1" i="0" dirty="0">
                <a:effectLst/>
              </a:rPr>
              <a:t>Official coat of arms of the city of Cordoba</a:t>
            </a:r>
            <a:endParaRPr lang="es-ES" sz="1600" b="1" dirty="0"/>
          </a:p>
        </p:txBody>
      </p:sp>
      <p:sp>
        <p:nvSpPr>
          <p:cNvPr id="11" name="Rectángulo 10"/>
          <p:cNvSpPr/>
          <p:nvPr/>
        </p:nvSpPr>
        <p:spPr>
          <a:xfrm>
            <a:off x="2367950" y="3437266"/>
            <a:ext cx="2502608" cy="338554"/>
          </a:xfrm>
          <a:prstGeom prst="rect">
            <a:avLst/>
          </a:prstGeom>
        </p:spPr>
        <p:txBody>
          <a:bodyPr wrap="none">
            <a:spAutoFit/>
          </a:bodyPr>
          <a:lstStyle/>
          <a:p>
            <a:r>
              <a:rPr lang="en-US" sz="1600" b="1" i="0" dirty="0">
                <a:effectLst/>
              </a:rPr>
              <a:t>Flag of the city of Cordoba</a:t>
            </a:r>
            <a:endParaRPr lang="es-ES" sz="1600" b="1" dirty="0"/>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91" y="2063931"/>
            <a:ext cx="1921326" cy="1280084"/>
          </a:xfrm>
          <a:prstGeom prst="rect">
            <a:avLst/>
          </a:prstGeom>
        </p:spPr>
      </p:pic>
    </p:spTree>
    <p:extLst>
      <p:ext uri="{BB962C8B-B14F-4D97-AF65-F5344CB8AC3E}">
        <p14:creationId xmlns:p14="http://schemas.microsoft.com/office/powerpoint/2010/main" val="398941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4843" y="3186138"/>
            <a:ext cx="6820539" cy="3319163"/>
          </a:xfrm>
        </p:spPr>
        <p:txBody>
          <a:bodyPr>
            <a:noAutofit/>
          </a:bodyPr>
          <a:lstStyle/>
          <a:p>
            <a:pPr algn="just"/>
            <a:r>
              <a:rPr lang="en-US" sz="1600" cap="none" dirty="0">
                <a:solidFill>
                  <a:schemeClr val="bg1"/>
                </a:solidFill>
                <a:latin typeface="+mn-lt"/>
              </a:rPr>
              <a:t>In 1238, after the christian reconquest of the city, its consecration was carried out as a cathedral of the diocese with the episcopal ordination of its first bishop, lope de fitero.6 the building houses the cathedral lobby of the diocese of córdoba, and because of its character as a catholic temple and episcopal seat, it is reserved for catholic worship. In 1523, under the direction of the architects hernán ruiz, the elder and his son, his renaissance cruciform basilica was built in a plateresque style. Today the whole complex is the most important monument of cordoba, and also of all andalusian architecture, along with the alhambra, as well as the most emblematic of hispanic-muslim u.S. Art. Declared a good of cultural interest2 and cultural heritage of humanity as part of the historic center of the city,7 was included by the public among the 12 treasures of spain in 20078 and was awarded as the best tourist attraction in europe and sixth in the world according to a tripadvisor contest.</a:t>
            </a:r>
          </a:p>
        </p:txBody>
      </p:sp>
      <p:pic>
        <p:nvPicPr>
          <p:cNvPr id="2050" name="Picture 2" descr="Resultado de imagen de MEZQUITA DE CORDO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035" y="3375548"/>
            <a:ext cx="4639205" cy="2940341"/>
          </a:xfrm>
          <a:prstGeom prst="rect">
            <a:avLst/>
          </a:prstGeom>
          <a:noFill/>
          <a:extLst>
            <a:ext uri="{909E8E84-426E-40DD-AFC4-6F175D3DCCD1}">
              <a14:hiddenFill xmlns:a14="http://schemas.microsoft.com/office/drawing/2010/main">
                <a:solidFill>
                  <a:srgbClr val="FFFFFF"/>
                </a:solidFill>
              </a14:hiddenFill>
            </a:ext>
          </a:extLst>
        </p:spPr>
      </p:pic>
      <p:sp>
        <p:nvSpPr>
          <p:cNvPr id="4" name="Subtítulo 3"/>
          <p:cNvSpPr>
            <a:spLocks noGrp="1"/>
          </p:cNvSpPr>
          <p:nvPr>
            <p:ph type="subTitle" idx="1"/>
          </p:nvPr>
        </p:nvSpPr>
        <p:spPr>
          <a:xfrm>
            <a:off x="324844" y="261903"/>
            <a:ext cx="11248825" cy="1388165"/>
          </a:xfrm>
        </p:spPr>
        <p:txBody>
          <a:bodyPr>
            <a:noAutofit/>
          </a:bodyPr>
          <a:lstStyle/>
          <a:p>
            <a:pPr algn="just"/>
            <a:r>
              <a:rPr lang="es-ES" sz="1600" b="1" dirty="0">
                <a:solidFill>
                  <a:schemeClr val="bg1"/>
                </a:solidFill>
              </a:rPr>
              <a:t>Córdoba´s most famous monument is the Mezquita, or  the mosque-catedral.</a:t>
            </a:r>
          </a:p>
          <a:p>
            <a:pPr algn="just"/>
            <a:r>
              <a:rPr lang="en-US" sz="1600" b="1" dirty="0">
                <a:solidFill>
                  <a:schemeClr val="bg1"/>
                </a:solidFill>
              </a:rPr>
              <a:t>The mosque-cathedral of Cordoba,12 Santa Maria Madre de Dios" or "Grand Mosque of Cordoba", currently known as the Cathedral of the Assumption of Our Lady ecclesiasticalally, is a building in the city of Cordoba, Spain. In 2019 it surpassed two million visitors, being its historical record and making it one of the most visited monuments in Spain.3</a:t>
            </a:r>
          </a:p>
          <a:p>
            <a:pPr algn="just"/>
            <a:r>
              <a:rPr lang="en-US" sz="1600" b="1" dirty="0">
                <a:solidFill>
                  <a:schemeClr val="bg1"/>
                </a:solidFill>
              </a:rPr>
              <a:t>It was built as a mosque in 784; until recently it was believed that after the appropriation by the Muslim conquerors of the Spanish-Roman basilica of St. Vincent Martyr4 and the reuse of some of the materials, being reserved for Muslim worship, but the most recent archaeological studies dismiss this hypothesis.5 The building was expanded during the Emirate of Córdoba and the Caliphate of Cordoba. At 23,400 square meters, it was the second largest mosque in the world on the surface, behind the Mosque of Mecca, and was subsequently surpassed by the Blue Mosque (Istanbul, 1588). The wall of the qibla was not oriented towards Mecca, but 51 degrees to the south; this was common in mosques in al-Andalus.</a:t>
            </a:r>
          </a:p>
          <a:p>
            <a:pPr algn="just"/>
            <a:endParaRPr lang="en-US" sz="1400" b="1" dirty="0">
              <a:solidFill>
                <a:schemeClr val="tx1"/>
              </a:solidFill>
            </a:endParaRPr>
          </a:p>
          <a:p>
            <a:pPr algn="just"/>
            <a:endParaRPr lang="en-US" sz="1400" b="1" dirty="0">
              <a:solidFill>
                <a:schemeClr val="tx1"/>
              </a:solidFill>
            </a:endParaRPr>
          </a:p>
        </p:txBody>
      </p:sp>
    </p:spTree>
    <p:extLst>
      <p:ext uri="{BB962C8B-B14F-4D97-AF65-F5344CB8AC3E}">
        <p14:creationId xmlns:p14="http://schemas.microsoft.com/office/powerpoint/2010/main" val="110381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7225" y="291179"/>
            <a:ext cx="11688351" cy="1388165"/>
          </a:xfrm>
        </p:spPr>
        <p:txBody>
          <a:bodyPr>
            <a:normAutofit fontScale="25000" lnSpcReduction="20000"/>
          </a:bodyPr>
          <a:lstStyle/>
          <a:p>
            <a:endParaRPr lang="es-ES" dirty="0"/>
          </a:p>
          <a:p>
            <a:pPr algn="l"/>
            <a:r>
              <a:rPr lang="es-ES" sz="7200" b="1" dirty="0"/>
              <a:t>The second most important monument in Córdoba is The Alcazar de los Reyes Cristianos.</a:t>
            </a:r>
          </a:p>
          <a:p>
            <a:pPr algn="l"/>
            <a:r>
              <a:rPr lang="en-US" sz="7200" b="1" dirty="0"/>
              <a:t>The Alcázar de los Reyes Cristianos is a military building in the city of Córdoba, Spain, located on one of the banks of the Guadalquivir River. The monarch Alfonso XI of Castile ordered its construction in 1328 on the former Andalusian Alcazar, formerly the residence of the Roman governor and customs. The architectural complex has a sober character on its exterior and splendid inside, with the magnificent gardens and patios that maintain a Mudejar inspiration.</a:t>
            </a:r>
            <a:endParaRPr lang="es-ES" sz="7200" b="1" dirty="0"/>
          </a:p>
          <a:p>
            <a:pPr algn="l"/>
            <a:endParaRPr lang="es-ES" dirty="0"/>
          </a:p>
          <a:p>
            <a:pPr algn="l"/>
            <a:endParaRPr lang="es-ES" dirty="0"/>
          </a:p>
        </p:txBody>
      </p:sp>
      <p:sp>
        <p:nvSpPr>
          <p:cNvPr id="5" name="Rectángulo 4"/>
          <p:cNvSpPr/>
          <p:nvPr/>
        </p:nvSpPr>
        <p:spPr>
          <a:xfrm>
            <a:off x="277224" y="1854147"/>
            <a:ext cx="11688351" cy="2031325"/>
          </a:xfrm>
          <a:prstGeom prst="rect">
            <a:avLst/>
          </a:prstGeom>
        </p:spPr>
        <p:txBody>
          <a:bodyPr wrap="square">
            <a:spAutoFit/>
          </a:bodyPr>
          <a:lstStyle/>
          <a:p>
            <a:r>
              <a:rPr lang="es-ES" b="1" dirty="0">
                <a:solidFill>
                  <a:schemeClr val="bg1"/>
                </a:solidFill>
              </a:rPr>
              <a:t>The Alcázar has been declared a Cultural Interest Since 1931. It is part of the historic center of Cordoba, declared a World Heritage Site by Unesco in 1994. In 2019 it received 595,517 visitors, being the second most visited payment monument in Cordoba after the Mosque.</a:t>
            </a:r>
          </a:p>
          <a:p>
            <a:endParaRPr lang="es-ES" b="1" dirty="0">
              <a:solidFill>
                <a:schemeClr val="bg1"/>
              </a:solidFill>
            </a:endParaRPr>
          </a:p>
          <a:p>
            <a:r>
              <a:rPr lang="es-ES" b="1" dirty="0">
                <a:solidFill>
                  <a:schemeClr val="bg1"/>
                </a:solidFill>
              </a:rPr>
              <a:t>At night, since 2011, magical nights have been held in the Alcazar, a spectacle of light, water and sound that explains the history of the monument through an eye-catching staging.</a:t>
            </a:r>
          </a:p>
          <a:p>
            <a:endParaRPr lang="es-ES" dirty="0"/>
          </a:p>
        </p:txBody>
      </p:sp>
      <p:pic>
        <p:nvPicPr>
          <p:cNvPr id="3074" name="Picture 2" descr="Alcázar de los Reyes Cristianos (141494249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86" y="3759186"/>
            <a:ext cx="4216463" cy="2810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er las imágenes de ori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759186"/>
            <a:ext cx="4140926" cy="283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6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A6442D-A3A6-4683-B687-D984DC2B97B2}"/>
              </a:ext>
            </a:extLst>
          </p:cNvPr>
          <p:cNvSpPr>
            <a:spLocks noGrp="1"/>
          </p:cNvSpPr>
          <p:nvPr>
            <p:ph type="ctrTitle"/>
          </p:nvPr>
        </p:nvSpPr>
        <p:spPr>
          <a:xfrm>
            <a:off x="1109980" y="882376"/>
            <a:ext cx="9966960" cy="310320"/>
          </a:xfrm>
        </p:spPr>
        <p:txBody>
          <a:bodyPr>
            <a:normAutofit fontScale="90000"/>
          </a:bodyPr>
          <a:lstStyle/>
          <a:p>
            <a:r>
              <a:rPr lang="es-ES" dirty="0"/>
              <a:t> </a:t>
            </a:r>
          </a:p>
        </p:txBody>
      </p:sp>
      <p:sp>
        <p:nvSpPr>
          <p:cNvPr id="3" name="Subtítulo 2">
            <a:extLst>
              <a:ext uri="{FF2B5EF4-FFF2-40B4-BE49-F238E27FC236}">
                <a16:creationId xmlns:a16="http://schemas.microsoft.com/office/drawing/2014/main" xmlns="" id="{40DC6540-B11A-4C1C-8DBD-733B38D0374A}"/>
              </a:ext>
            </a:extLst>
          </p:cNvPr>
          <p:cNvSpPr>
            <a:spLocks noGrp="1"/>
          </p:cNvSpPr>
          <p:nvPr>
            <p:ph type="subTitle" idx="1"/>
          </p:nvPr>
        </p:nvSpPr>
        <p:spPr>
          <a:xfrm>
            <a:off x="404413" y="396991"/>
            <a:ext cx="10952700" cy="3325073"/>
          </a:xfrm>
        </p:spPr>
        <p:txBody>
          <a:bodyPr>
            <a:normAutofit/>
          </a:bodyPr>
          <a:lstStyle/>
          <a:p>
            <a:pPr algn="just"/>
            <a:r>
              <a:rPr lang="es-ES" sz="2000" b="1" dirty="0"/>
              <a:t>At </a:t>
            </a:r>
            <a:r>
              <a:rPr lang="es-ES" sz="2000" b="1" dirty="0" err="1"/>
              <a:t>the</a:t>
            </a:r>
            <a:r>
              <a:rPr lang="es-ES" sz="2000" b="1" dirty="0"/>
              <a:t> </a:t>
            </a:r>
            <a:r>
              <a:rPr lang="es-ES" sz="2000" b="1" dirty="0" err="1"/>
              <a:t>end</a:t>
            </a:r>
            <a:r>
              <a:rPr lang="es-ES" sz="2000" b="1" dirty="0"/>
              <a:t>, </a:t>
            </a:r>
            <a:r>
              <a:rPr lang="es-ES" sz="2000" b="1" dirty="0">
                <a:solidFill>
                  <a:schemeClr val="tx1"/>
                </a:solidFill>
              </a:rPr>
              <a:t>La Torre de la </a:t>
            </a:r>
            <a:r>
              <a:rPr lang="es-ES" sz="2000" b="1" dirty="0" err="1">
                <a:solidFill>
                  <a:schemeClr val="tx1"/>
                </a:solidFill>
              </a:rPr>
              <a:t>Malmuerta</a:t>
            </a:r>
            <a:r>
              <a:rPr lang="es-ES" sz="2000" b="1" dirty="0">
                <a:solidFill>
                  <a:schemeClr val="tx1"/>
                </a:solidFill>
              </a:rPr>
              <a:t> </a:t>
            </a:r>
            <a:r>
              <a:rPr lang="es-ES" sz="2000" b="1" dirty="0" err="1"/>
              <a:t>is</a:t>
            </a:r>
            <a:r>
              <a:rPr lang="es-ES" sz="2000" b="1" dirty="0"/>
              <a:t> an </a:t>
            </a:r>
            <a:r>
              <a:rPr lang="es-ES" sz="2000" b="1" dirty="0" err="1"/>
              <a:t>another</a:t>
            </a:r>
            <a:r>
              <a:rPr lang="es-ES" sz="2000" b="1" dirty="0"/>
              <a:t> </a:t>
            </a:r>
            <a:r>
              <a:rPr lang="es-ES" sz="2000" b="1" dirty="0" err="1"/>
              <a:t>really</a:t>
            </a:r>
            <a:r>
              <a:rPr lang="es-ES" sz="2000" b="1" dirty="0"/>
              <a:t> </a:t>
            </a:r>
            <a:r>
              <a:rPr lang="es-ES" sz="2000" b="1" dirty="0" err="1"/>
              <a:t>important</a:t>
            </a:r>
            <a:r>
              <a:rPr lang="es-ES" sz="2000" b="1" dirty="0"/>
              <a:t> </a:t>
            </a:r>
            <a:r>
              <a:rPr lang="es-ES" sz="2000" b="1" dirty="0" err="1"/>
              <a:t>monument</a:t>
            </a:r>
            <a:r>
              <a:rPr lang="es-ES" sz="2000" b="1" dirty="0"/>
              <a:t> </a:t>
            </a:r>
            <a:r>
              <a:rPr lang="es-ES" sz="2000" b="1" dirty="0" err="1"/>
              <a:t>of</a:t>
            </a:r>
            <a:r>
              <a:rPr lang="es-ES" sz="2000" b="1" dirty="0"/>
              <a:t> </a:t>
            </a:r>
            <a:r>
              <a:rPr lang="es-ES" sz="2000" b="1" dirty="0" err="1"/>
              <a:t>Cordoba´s</a:t>
            </a:r>
            <a:r>
              <a:rPr lang="es-ES" sz="2000" b="1" dirty="0"/>
              <a:t> </a:t>
            </a:r>
            <a:r>
              <a:rPr lang="es-ES" sz="2000" b="1" dirty="0" err="1"/>
              <a:t>city</a:t>
            </a:r>
            <a:r>
              <a:rPr lang="es-ES" sz="2000" b="1" dirty="0"/>
              <a:t>. </a:t>
            </a:r>
            <a:r>
              <a:rPr lang="es-ES" sz="2000" b="1" dirty="0" err="1"/>
              <a:t>It</a:t>
            </a:r>
            <a:r>
              <a:rPr lang="es-ES" sz="2000" b="1" dirty="0"/>
              <a:t> </a:t>
            </a:r>
            <a:r>
              <a:rPr lang="es-ES" sz="2000" b="1" dirty="0" err="1"/>
              <a:t>have</a:t>
            </a:r>
            <a:r>
              <a:rPr lang="es-ES" sz="2000" b="1" dirty="0"/>
              <a:t> a “</a:t>
            </a:r>
            <a:r>
              <a:rPr lang="es-ES" sz="2000" b="1" dirty="0" err="1"/>
              <a:t>fun</a:t>
            </a:r>
            <a:r>
              <a:rPr lang="es-ES" sz="2000" b="1" dirty="0"/>
              <a:t>” </a:t>
            </a:r>
            <a:r>
              <a:rPr lang="es-ES" sz="2000" b="1" dirty="0" err="1"/>
              <a:t>history</a:t>
            </a:r>
            <a:r>
              <a:rPr lang="es-ES" sz="2000" b="1" dirty="0"/>
              <a:t> to </a:t>
            </a:r>
            <a:r>
              <a:rPr lang="es-ES" sz="2000" b="1" dirty="0" err="1"/>
              <a:t>told</a:t>
            </a:r>
            <a:r>
              <a:rPr lang="es-ES" sz="2000" b="1" dirty="0"/>
              <a:t> to </a:t>
            </a:r>
            <a:r>
              <a:rPr lang="es-ES" sz="2000" b="1" dirty="0" err="1"/>
              <a:t>your</a:t>
            </a:r>
            <a:r>
              <a:rPr lang="es-ES" sz="2000" b="1" dirty="0"/>
              <a:t> </a:t>
            </a:r>
            <a:r>
              <a:rPr lang="es-ES" sz="2000" b="1" dirty="0" err="1"/>
              <a:t>friend</a:t>
            </a:r>
            <a:r>
              <a:rPr lang="es-ES" sz="2000" b="1" dirty="0"/>
              <a:t> </a:t>
            </a:r>
            <a:r>
              <a:rPr lang="es-ES" sz="2000" b="1" dirty="0" err="1"/>
              <a:t>on</a:t>
            </a:r>
            <a:r>
              <a:rPr lang="es-ES" sz="2000" b="1" dirty="0"/>
              <a:t> a </a:t>
            </a:r>
            <a:r>
              <a:rPr lang="es-ES" sz="2000" b="1" dirty="0" err="1"/>
              <a:t>spooky</a:t>
            </a:r>
            <a:r>
              <a:rPr lang="es-ES" sz="2000" b="1" dirty="0"/>
              <a:t> </a:t>
            </a:r>
            <a:r>
              <a:rPr lang="es-ES" sz="2000" b="1" dirty="0" err="1"/>
              <a:t>night</a:t>
            </a:r>
            <a:r>
              <a:rPr lang="es-ES" sz="2000" b="1" dirty="0"/>
              <a:t>. </a:t>
            </a:r>
            <a:r>
              <a:rPr lang="en-US" sz="2000" b="1" dirty="0"/>
              <a:t>Legend has it that, on a stormy day when night fell, a nobleman who had spent many years fighting at the front for freedom finally returned home. It was then that servants told him that his wife, the reason he had wanted to emerge unscathed from the war, had cheated on him with his friend. Angry and </a:t>
            </a:r>
            <a:r>
              <a:rPr lang="en-US" sz="2000" b="1" dirty="0" err="1"/>
              <a:t>unacfirmed</a:t>
            </a:r>
            <a:r>
              <a:rPr lang="en-US" sz="2000" b="1" dirty="0"/>
              <a:t>, he decreed to murder his own cousin and lock forever in a tower that had been his beloved, without food or drink, so that he would die in the most painful way. Still, some say that the Angel, sympathized with her fate and seeing that she had faithfully awaited her husband's return, brought her food every day so that she would die naturally. Others say that's impossible, and she's really dead. Like every legend, there are many versions, all of them just as true. From there we can get the name "La </a:t>
            </a:r>
            <a:r>
              <a:rPr lang="en-US" sz="2000" b="1" dirty="0" err="1"/>
              <a:t>Malmuerta</a:t>
            </a:r>
            <a:r>
              <a:rPr lang="en-US" sz="2000" b="1" dirty="0"/>
              <a:t>", in Spanish it is a compound word meaning the dead evil.</a:t>
            </a:r>
            <a:endParaRPr lang="es-ES" sz="2000" b="1" dirty="0"/>
          </a:p>
          <a:p>
            <a:pPr algn="just"/>
            <a:endParaRPr lang="es-ES" dirty="0"/>
          </a:p>
          <a:p>
            <a:pPr algn="just"/>
            <a:endParaRPr lang="es-ES" dirty="0"/>
          </a:p>
        </p:txBody>
      </p:sp>
      <p:sp>
        <p:nvSpPr>
          <p:cNvPr id="5" name="CuadroTexto 4">
            <a:extLst>
              <a:ext uri="{FF2B5EF4-FFF2-40B4-BE49-F238E27FC236}">
                <a16:creationId xmlns:a16="http://schemas.microsoft.com/office/drawing/2014/main" xmlns="" id="{6E4B5F41-D291-4510-BCCE-482206C301C0}"/>
              </a:ext>
            </a:extLst>
          </p:cNvPr>
          <p:cNvSpPr txBox="1"/>
          <p:nvPr/>
        </p:nvSpPr>
        <p:spPr>
          <a:xfrm>
            <a:off x="294972" y="3722064"/>
            <a:ext cx="7550316" cy="2862322"/>
          </a:xfrm>
          <a:prstGeom prst="rect">
            <a:avLst/>
          </a:prstGeom>
          <a:noFill/>
        </p:spPr>
        <p:txBody>
          <a:bodyPr wrap="square">
            <a:spAutoFit/>
          </a:bodyPr>
          <a:lstStyle/>
          <a:p>
            <a:r>
              <a:rPr lang="es-ES" b="1" dirty="0" err="1">
                <a:solidFill>
                  <a:schemeClr val="bg1"/>
                </a:solidFill>
              </a:rPr>
              <a:t>It</a:t>
            </a:r>
            <a:r>
              <a:rPr lang="es-ES" b="1" dirty="0">
                <a:solidFill>
                  <a:schemeClr val="bg1"/>
                </a:solidFill>
              </a:rPr>
              <a:t> </a:t>
            </a:r>
            <a:r>
              <a:rPr lang="es-ES" b="1" dirty="0" err="1">
                <a:solidFill>
                  <a:schemeClr val="bg1"/>
                </a:solidFill>
              </a:rPr>
              <a:t>began</a:t>
            </a:r>
            <a:r>
              <a:rPr lang="es-ES" b="1" dirty="0">
                <a:solidFill>
                  <a:schemeClr val="bg1"/>
                </a:solidFill>
              </a:rPr>
              <a:t> to be </a:t>
            </a:r>
            <a:r>
              <a:rPr lang="es-ES" b="1" dirty="0" err="1">
                <a:solidFill>
                  <a:schemeClr val="bg1"/>
                </a:solidFill>
              </a:rPr>
              <a:t>built</a:t>
            </a:r>
            <a:r>
              <a:rPr lang="es-ES" b="1" dirty="0">
                <a:solidFill>
                  <a:schemeClr val="bg1"/>
                </a:solidFill>
              </a:rPr>
              <a:t> in 1404, </a:t>
            </a:r>
            <a:r>
              <a:rPr lang="es-ES" b="1" dirty="0" err="1">
                <a:solidFill>
                  <a:schemeClr val="bg1"/>
                </a:solidFill>
              </a:rPr>
              <a:t>finishing</a:t>
            </a:r>
            <a:r>
              <a:rPr lang="es-ES" b="1" dirty="0">
                <a:solidFill>
                  <a:schemeClr val="bg1"/>
                </a:solidFill>
              </a:rPr>
              <a:t> in 1408, and </a:t>
            </a:r>
            <a:r>
              <a:rPr lang="es-ES" b="1" dirty="0" err="1">
                <a:solidFill>
                  <a:schemeClr val="bg1"/>
                </a:solidFill>
              </a:rPr>
              <a:t>was</a:t>
            </a:r>
            <a:r>
              <a:rPr lang="es-ES" b="1" dirty="0">
                <a:solidFill>
                  <a:schemeClr val="bg1"/>
                </a:solidFill>
              </a:rPr>
              <a:t> </a:t>
            </a:r>
            <a:r>
              <a:rPr lang="es-ES" b="1" dirty="0" err="1">
                <a:solidFill>
                  <a:schemeClr val="bg1"/>
                </a:solidFill>
              </a:rPr>
              <a:t>built</a:t>
            </a:r>
            <a:r>
              <a:rPr lang="es-ES" b="1" dirty="0">
                <a:solidFill>
                  <a:schemeClr val="bg1"/>
                </a:solidFill>
              </a:rPr>
              <a:t> </a:t>
            </a:r>
            <a:r>
              <a:rPr lang="es-ES" b="1" dirty="0" err="1">
                <a:solidFill>
                  <a:schemeClr val="bg1"/>
                </a:solidFill>
              </a:rPr>
              <a:t>on</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remains</a:t>
            </a:r>
            <a:r>
              <a:rPr lang="es-ES" b="1" dirty="0">
                <a:solidFill>
                  <a:schemeClr val="bg1"/>
                </a:solidFill>
              </a:rPr>
              <a:t> </a:t>
            </a:r>
            <a:r>
              <a:rPr lang="es-ES" b="1" dirty="0" err="1">
                <a:solidFill>
                  <a:schemeClr val="bg1"/>
                </a:solidFill>
              </a:rPr>
              <a:t>of</a:t>
            </a:r>
            <a:r>
              <a:rPr lang="es-ES" b="1" dirty="0">
                <a:solidFill>
                  <a:schemeClr val="bg1"/>
                </a:solidFill>
              </a:rPr>
              <a:t> a </a:t>
            </a:r>
            <a:r>
              <a:rPr lang="es-ES" b="1" dirty="0" err="1">
                <a:solidFill>
                  <a:schemeClr val="bg1"/>
                </a:solidFill>
              </a:rPr>
              <a:t>Muslim</a:t>
            </a:r>
            <a:r>
              <a:rPr lang="es-ES" b="1" dirty="0">
                <a:solidFill>
                  <a:schemeClr val="bg1"/>
                </a:solidFill>
              </a:rPr>
              <a:t> </a:t>
            </a:r>
            <a:r>
              <a:rPr lang="es-ES" b="1" dirty="0" err="1">
                <a:solidFill>
                  <a:schemeClr val="bg1"/>
                </a:solidFill>
              </a:rPr>
              <a:t>tower</a:t>
            </a:r>
            <a:r>
              <a:rPr lang="es-ES" b="1" dirty="0">
                <a:solidFill>
                  <a:schemeClr val="bg1"/>
                </a:solidFill>
              </a:rPr>
              <a:t>. </a:t>
            </a:r>
            <a:r>
              <a:rPr lang="es-ES" b="1" dirty="0" err="1">
                <a:solidFill>
                  <a:schemeClr val="bg1"/>
                </a:solidFill>
              </a:rPr>
              <a:t>His</a:t>
            </a:r>
            <a:r>
              <a:rPr lang="es-ES" b="1" dirty="0">
                <a:solidFill>
                  <a:schemeClr val="bg1"/>
                </a:solidFill>
              </a:rPr>
              <a:t> </a:t>
            </a:r>
            <a:r>
              <a:rPr lang="es-ES" b="1" dirty="0" err="1">
                <a:solidFill>
                  <a:schemeClr val="bg1"/>
                </a:solidFill>
              </a:rPr>
              <a:t>mission</a:t>
            </a:r>
            <a:r>
              <a:rPr lang="es-ES" b="1" dirty="0">
                <a:solidFill>
                  <a:schemeClr val="bg1"/>
                </a:solidFill>
              </a:rPr>
              <a:t> </a:t>
            </a:r>
            <a:r>
              <a:rPr lang="es-ES" b="1" dirty="0" err="1">
                <a:solidFill>
                  <a:schemeClr val="bg1"/>
                </a:solidFill>
              </a:rPr>
              <a:t>was</a:t>
            </a:r>
            <a:r>
              <a:rPr lang="es-ES" b="1" dirty="0">
                <a:solidFill>
                  <a:schemeClr val="bg1"/>
                </a:solidFill>
              </a:rPr>
              <a:t> to </a:t>
            </a:r>
            <a:r>
              <a:rPr lang="es-ES" b="1" dirty="0" err="1">
                <a:solidFill>
                  <a:schemeClr val="bg1"/>
                </a:solidFill>
              </a:rPr>
              <a:t>defend</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gates</a:t>
            </a:r>
            <a:r>
              <a:rPr lang="es-ES" b="1" dirty="0">
                <a:solidFill>
                  <a:schemeClr val="bg1"/>
                </a:solidFill>
              </a:rPr>
              <a:t> </a:t>
            </a:r>
            <a:r>
              <a:rPr lang="es-ES" b="1" dirty="0" err="1">
                <a:solidFill>
                  <a:schemeClr val="bg1"/>
                </a:solidFill>
              </a:rPr>
              <a:t>of</a:t>
            </a:r>
            <a:r>
              <a:rPr lang="es-ES" b="1" dirty="0">
                <a:solidFill>
                  <a:schemeClr val="bg1"/>
                </a:solidFill>
              </a:rPr>
              <a:t> </a:t>
            </a:r>
            <a:r>
              <a:rPr lang="es-ES" b="1" dirty="0" err="1">
                <a:solidFill>
                  <a:schemeClr val="bg1"/>
                </a:solidFill>
              </a:rPr>
              <a:t>Rincon</a:t>
            </a:r>
            <a:r>
              <a:rPr lang="es-ES" b="1" dirty="0">
                <a:solidFill>
                  <a:schemeClr val="bg1"/>
                </a:solidFill>
              </a:rPr>
              <a:t> and Colodro. </a:t>
            </a:r>
            <a:r>
              <a:rPr lang="es-ES" b="1" dirty="0" err="1">
                <a:solidFill>
                  <a:schemeClr val="bg1"/>
                </a:solidFill>
              </a:rPr>
              <a:t>Its</a:t>
            </a:r>
            <a:r>
              <a:rPr lang="es-ES" b="1" dirty="0">
                <a:solidFill>
                  <a:schemeClr val="bg1"/>
                </a:solidFill>
              </a:rPr>
              <a:t> </a:t>
            </a:r>
            <a:r>
              <a:rPr lang="es-ES" b="1" dirty="0" err="1">
                <a:solidFill>
                  <a:schemeClr val="bg1"/>
                </a:solidFill>
              </a:rPr>
              <a:t>construction</a:t>
            </a:r>
            <a:r>
              <a:rPr lang="es-ES" b="1" dirty="0">
                <a:solidFill>
                  <a:schemeClr val="bg1"/>
                </a:solidFill>
              </a:rPr>
              <a:t> </a:t>
            </a:r>
            <a:r>
              <a:rPr lang="es-ES" b="1" dirty="0" err="1">
                <a:solidFill>
                  <a:schemeClr val="bg1"/>
                </a:solidFill>
              </a:rPr>
              <a:t>was</a:t>
            </a:r>
            <a:r>
              <a:rPr lang="es-ES" b="1" dirty="0">
                <a:solidFill>
                  <a:schemeClr val="bg1"/>
                </a:solidFill>
              </a:rPr>
              <a:t> </a:t>
            </a:r>
            <a:r>
              <a:rPr lang="es-ES" b="1" dirty="0" err="1">
                <a:solidFill>
                  <a:schemeClr val="bg1"/>
                </a:solidFill>
              </a:rPr>
              <a:t>commissioned</a:t>
            </a:r>
            <a:r>
              <a:rPr lang="es-ES" b="1" dirty="0">
                <a:solidFill>
                  <a:schemeClr val="bg1"/>
                </a:solidFill>
              </a:rPr>
              <a:t> </a:t>
            </a:r>
            <a:r>
              <a:rPr lang="es-ES" b="1" dirty="0" err="1">
                <a:solidFill>
                  <a:schemeClr val="bg1"/>
                </a:solidFill>
              </a:rPr>
              <a:t>by</a:t>
            </a:r>
            <a:r>
              <a:rPr lang="es-ES" b="1" dirty="0">
                <a:solidFill>
                  <a:schemeClr val="bg1"/>
                </a:solidFill>
              </a:rPr>
              <a:t> King Henry III </a:t>
            </a:r>
            <a:r>
              <a:rPr lang="es-ES" b="1" dirty="0" err="1">
                <a:solidFill>
                  <a:schemeClr val="bg1"/>
                </a:solidFill>
              </a:rPr>
              <a:t>of</a:t>
            </a:r>
            <a:r>
              <a:rPr lang="es-ES" b="1" dirty="0">
                <a:solidFill>
                  <a:schemeClr val="bg1"/>
                </a:solidFill>
              </a:rPr>
              <a:t> </a:t>
            </a:r>
            <a:r>
              <a:rPr lang="es-ES" b="1" dirty="0" err="1">
                <a:solidFill>
                  <a:schemeClr val="bg1"/>
                </a:solidFill>
              </a:rPr>
              <a:t>Castile</a:t>
            </a:r>
            <a:r>
              <a:rPr lang="es-ES" b="1" dirty="0">
                <a:solidFill>
                  <a:schemeClr val="bg1"/>
                </a:solidFill>
              </a:rPr>
              <a:t> to </a:t>
            </a:r>
            <a:r>
              <a:rPr lang="es-ES" b="1" dirty="0" err="1">
                <a:solidFill>
                  <a:schemeClr val="bg1"/>
                </a:solidFill>
              </a:rPr>
              <a:t>the</a:t>
            </a:r>
            <a:r>
              <a:rPr lang="es-ES" b="1" dirty="0">
                <a:solidFill>
                  <a:schemeClr val="bg1"/>
                </a:solidFill>
              </a:rPr>
              <a:t> </a:t>
            </a:r>
            <a:r>
              <a:rPr lang="es-ES" b="1" dirty="0" err="1">
                <a:solidFill>
                  <a:schemeClr val="bg1"/>
                </a:solidFill>
              </a:rPr>
              <a:t>first</a:t>
            </a:r>
            <a:r>
              <a:rPr lang="es-ES" b="1" dirty="0">
                <a:solidFill>
                  <a:schemeClr val="bg1"/>
                </a:solidFill>
              </a:rPr>
              <a:t> corrector </a:t>
            </a:r>
            <a:r>
              <a:rPr lang="es-ES" b="1" dirty="0" err="1">
                <a:solidFill>
                  <a:schemeClr val="bg1"/>
                </a:solidFill>
              </a:rPr>
              <a:t>of</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city</a:t>
            </a:r>
            <a:r>
              <a:rPr lang="es-ES" b="1" dirty="0">
                <a:solidFill>
                  <a:schemeClr val="bg1"/>
                </a:solidFill>
              </a:rPr>
              <a:t> </a:t>
            </a:r>
            <a:r>
              <a:rPr lang="es-ES" b="1" dirty="0" err="1">
                <a:solidFill>
                  <a:schemeClr val="bg1"/>
                </a:solidFill>
              </a:rPr>
              <a:t>of</a:t>
            </a:r>
            <a:r>
              <a:rPr lang="es-ES" b="1" dirty="0">
                <a:solidFill>
                  <a:schemeClr val="bg1"/>
                </a:solidFill>
              </a:rPr>
              <a:t> Córdoba, </a:t>
            </a:r>
            <a:r>
              <a:rPr lang="es-ES" b="1" dirty="0" err="1">
                <a:solidFill>
                  <a:schemeClr val="bg1"/>
                </a:solidFill>
              </a:rPr>
              <a:t>Penedro</a:t>
            </a:r>
            <a:r>
              <a:rPr lang="es-ES" b="1" dirty="0">
                <a:solidFill>
                  <a:schemeClr val="bg1"/>
                </a:solidFill>
              </a:rPr>
              <a:t> Sánchez. </a:t>
            </a:r>
            <a:r>
              <a:rPr lang="es-ES" b="1" dirty="0" err="1">
                <a:solidFill>
                  <a:schemeClr val="bg1"/>
                </a:solidFill>
              </a:rPr>
              <a:t>Under</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arch</a:t>
            </a:r>
            <a:r>
              <a:rPr lang="es-ES" b="1" dirty="0">
                <a:solidFill>
                  <a:schemeClr val="bg1"/>
                </a:solidFill>
              </a:rPr>
              <a:t> </a:t>
            </a:r>
            <a:r>
              <a:rPr lang="es-ES" b="1" dirty="0" err="1">
                <a:solidFill>
                  <a:schemeClr val="bg1"/>
                </a:solidFill>
              </a:rPr>
              <a:t>you</a:t>
            </a:r>
            <a:r>
              <a:rPr lang="es-ES" b="1" dirty="0">
                <a:solidFill>
                  <a:schemeClr val="bg1"/>
                </a:solidFill>
              </a:rPr>
              <a:t> can </a:t>
            </a:r>
            <a:r>
              <a:rPr lang="es-ES" b="1" dirty="0" err="1">
                <a:solidFill>
                  <a:schemeClr val="bg1"/>
                </a:solidFill>
              </a:rPr>
              <a:t>see</a:t>
            </a:r>
            <a:r>
              <a:rPr lang="es-ES" b="1" dirty="0">
                <a:solidFill>
                  <a:schemeClr val="bg1"/>
                </a:solidFill>
              </a:rPr>
              <a:t> </a:t>
            </a:r>
            <a:r>
              <a:rPr lang="es-ES" b="1" dirty="0" err="1">
                <a:solidFill>
                  <a:schemeClr val="bg1"/>
                </a:solidFill>
              </a:rPr>
              <a:t>the</a:t>
            </a:r>
            <a:r>
              <a:rPr lang="es-ES" b="1" dirty="0">
                <a:solidFill>
                  <a:schemeClr val="bg1"/>
                </a:solidFill>
              </a:rPr>
              <a:t> royal </a:t>
            </a:r>
            <a:r>
              <a:rPr lang="es-ES" b="1" dirty="0" err="1">
                <a:solidFill>
                  <a:schemeClr val="bg1"/>
                </a:solidFill>
              </a:rPr>
              <a:t>weapons</a:t>
            </a:r>
            <a:r>
              <a:rPr lang="es-ES" b="1" dirty="0">
                <a:solidFill>
                  <a:schemeClr val="bg1"/>
                </a:solidFill>
              </a:rPr>
              <a:t> and an </a:t>
            </a:r>
            <a:r>
              <a:rPr lang="es-ES" b="1" dirty="0" err="1">
                <a:solidFill>
                  <a:schemeClr val="bg1"/>
                </a:solidFill>
              </a:rPr>
              <a:t>inscription</a:t>
            </a:r>
            <a:r>
              <a:rPr lang="es-ES" b="1" dirty="0">
                <a:solidFill>
                  <a:schemeClr val="bg1"/>
                </a:solidFill>
              </a:rPr>
              <a:t> </a:t>
            </a:r>
            <a:r>
              <a:rPr lang="es-ES" b="1" dirty="0" err="1">
                <a:solidFill>
                  <a:schemeClr val="bg1"/>
                </a:solidFill>
              </a:rPr>
              <a:t>that</a:t>
            </a:r>
            <a:r>
              <a:rPr lang="es-ES" b="1" dirty="0">
                <a:solidFill>
                  <a:schemeClr val="bg1"/>
                </a:solidFill>
              </a:rPr>
              <a:t> </a:t>
            </a:r>
            <a:r>
              <a:rPr lang="es-ES" b="1" dirty="0" err="1">
                <a:solidFill>
                  <a:schemeClr val="bg1"/>
                </a:solidFill>
              </a:rPr>
              <a:t>was</a:t>
            </a:r>
            <a:r>
              <a:rPr lang="es-ES" b="1" dirty="0">
                <a:solidFill>
                  <a:schemeClr val="bg1"/>
                </a:solidFill>
              </a:rPr>
              <a:t> </a:t>
            </a:r>
            <a:r>
              <a:rPr lang="es-ES" b="1" dirty="0" err="1">
                <a:solidFill>
                  <a:schemeClr val="bg1"/>
                </a:solidFill>
              </a:rPr>
              <a:t>already</a:t>
            </a:r>
            <a:r>
              <a:rPr lang="es-ES" b="1" dirty="0">
                <a:solidFill>
                  <a:schemeClr val="bg1"/>
                </a:solidFill>
              </a:rPr>
              <a:t> </a:t>
            </a:r>
            <a:r>
              <a:rPr lang="es-ES" b="1" dirty="0" err="1">
                <a:solidFill>
                  <a:schemeClr val="bg1"/>
                </a:solidFill>
              </a:rPr>
              <a:t>read</a:t>
            </a:r>
            <a:r>
              <a:rPr lang="es-ES" b="1" dirty="0">
                <a:solidFill>
                  <a:schemeClr val="bg1"/>
                </a:solidFill>
              </a:rPr>
              <a:t> </a:t>
            </a:r>
            <a:r>
              <a:rPr lang="es-ES" b="1" dirty="0" err="1">
                <a:solidFill>
                  <a:schemeClr val="bg1"/>
                </a:solidFill>
              </a:rPr>
              <a:t>with</a:t>
            </a:r>
            <a:r>
              <a:rPr lang="es-ES" b="1" dirty="0">
                <a:solidFill>
                  <a:schemeClr val="bg1"/>
                </a:solidFill>
              </a:rPr>
              <a:t> </a:t>
            </a:r>
            <a:r>
              <a:rPr lang="es-ES" b="1" dirty="0" err="1">
                <a:solidFill>
                  <a:schemeClr val="bg1"/>
                </a:solidFill>
              </a:rPr>
              <a:t>difficulty</a:t>
            </a:r>
            <a:r>
              <a:rPr lang="es-ES" b="1" dirty="0">
                <a:solidFill>
                  <a:schemeClr val="bg1"/>
                </a:solidFill>
              </a:rPr>
              <a:t> in 1873, and </a:t>
            </a:r>
            <a:r>
              <a:rPr lang="es-ES" b="1" dirty="0" err="1">
                <a:solidFill>
                  <a:schemeClr val="bg1"/>
                </a:solidFill>
              </a:rPr>
              <a:t>which</a:t>
            </a:r>
            <a:r>
              <a:rPr lang="es-ES" b="1" dirty="0">
                <a:solidFill>
                  <a:schemeClr val="bg1"/>
                </a:solidFill>
              </a:rPr>
              <a:t> </a:t>
            </a:r>
            <a:r>
              <a:rPr lang="es-ES" b="1" dirty="0" err="1">
                <a:solidFill>
                  <a:schemeClr val="bg1"/>
                </a:solidFill>
              </a:rPr>
              <a:t>appeared</a:t>
            </a:r>
            <a:r>
              <a:rPr lang="es-ES" b="1" dirty="0">
                <a:solidFill>
                  <a:schemeClr val="bg1"/>
                </a:solidFill>
              </a:rPr>
              <a:t> </a:t>
            </a:r>
            <a:r>
              <a:rPr lang="es-ES" b="1" dirty="0" err="1">
                <a:solidFill>
                  <a:schemeClr val="bg1"/>
                </a:solidFill>
              </a:rPr>
              <a:t>collected</a:t>
            </a:r>
            <a:r>
              <a:rPr lang="es-ES" b="1" dirty="0">
                <a:solidFill>
                  <a:schemeClr val="bg1"/>
                </a:solidFill>
              </a:rPr>
              <a:t> in </a:t>
            </a:r>
            <a:r>
              <a:rPr lang="es-ES" b="1" dirty="0" err="1">
                <a:solidFill>
                  <a:schemeClr val="bg1"/>
                </a:solidFill>
              </a:rPr>
              <a:t>the</a:t>
            </a:r>
            <a:r>
              <a:rPr lang="es-ES" b="1" dirty="0">
                <a:solidFill>
                  <a:schemeClr val="bg1"/>
                </a:solidFill>
              </a:rPr>
              <a:t> </a:t>
            </a:r>
            <a:r>
              <a:rPr lang="es-ES" b="1" dirty="0" err="1">
                <a:solidFill>
                  <a:schemeClr val="bg1"/>
                </a:solidFill>
              </a:rPr>
              <a:t>book</a:t>
            </a:r>
            <a:r>
              <a:rPr lang="es-ES" b="1" dirty="0">
                <a:solidFill>
                  <a:schemeClr val="bg1"/>
                </a:solidFill>
              </a:rPr>
              <a:t> Paseos por Córdoba. </a:t>
            </a:r>
            <a:r>
              <a:rPr lang="es-ES" b="1" dirty="0" err="1">
                <a:solidFill>
                  <a:schemeClr val="bg1"/>
                </a:solidFill>
              </a:rPr>
              <a:t>When</a:t>
            </a:r>
            <a:r>
              <a:rPr lang="es-ES" b="1" dirty="0">
                <a:solidFill>
                  <a:schemeClr val="bg1"/>
                </a:solidFill>
              </a:rPr>
              <a:t> </a:t>
            </a:r>
            <a:r>
              <a:rPr lang="es-ES" b="1" dirty="0" err="1">
                <a:solidFill>
                  <a:schemeClr val="bg1"/>
                </a:solidFill>
              </a:rPr>
              <a:t>his</a:t>
            </a:r>
            <a:r>
              <a:rPr lang="es-ES" b="1" dirty="0">
                <a:solidFill>
                  <a:schemeClr val="bg1"/>
                </a:solidFill>
              </a:rPr>
              <a:t> </a:t>
            </a:r>
            <a:r>
              <a:rPr lang="es-ES" b="1" dirty="0" err="1">
                <a:solidFill>
                  <a:schemeClr val="bg1"/>
                </a:solidFill>
              </a:rPr>
              <a:t>defensive</a:t>
            </a:r>
            <a:r>
              <a:rPr lang="es-ES" b="1" dirty="0">
                <a:solidFill>
                  <a:schemeClr val="bg1"/>
                </a:solidFill>
              </a:rPr>
              <a:t> </a:t>
            </a:r>
            <a:r>
              <a:rPr lang="es-ES" b="1" dirty="0" err="1">
                <a:solidFill>
                  <a:schemeClr val="bg1"/>
                </a:solidFill>
              </a:rPr>
              <a:t>function</a:t>
            </a:r>
            <a:r>
              <a:rPr lang="es-ES" b="1" dirty="0">
                <a:solidFill>
                  <a:schemeClr val="bg1"/>
                </a:solidFill>
              </a:rPr>
              <a:t> </a:t>
            </a:r>
            <a:r>
              <a:rPr lang="es-ES" b="1" dirty="0" err="1">
                <a:solidFill>
                  <a:schemeClr val="bg1"/>
                </a:solidFill>
              </a:rPr>
              <a:t>was</a:t>
            </a:r>
            <a:r>
              <a:rPr lang="es-ES" b="1" dirty="0">
                <a:solidFill>
                  <a:schemeClr val="bg1"/>
                </a:solidFill>
              </a:rPr>
              <a:t> </a:t>
            </a:r>
            <a:r>
              <a:rPr lang="es-ES" b="1" dirty="0" err="1">
                <a:solidFill>
                  <a:schemeClr val="bg1"/>
                </a:solidFill>
              </a:rPr>
              <a:t>lost</a:t>
            </a:r>
            <a:r>
              <a:rPr lang="es-ES" b="1" dirty="0">
                <a:solidFill>
                  <a:schemeClr val="bg1"/>
                </a:solidFill>
              </a:rPr>
              <a:t>, </a:t>
            </a:r>
            <a:r>
              <a:rPr lang="es-ES" b="1" dirty="0" err="1">
                <a:solidFill>
                  <a:schemeClr val="bg1"/>
                </a:solidFill>
              </a:rPr>
              <a:t>it</a:t>
            </a:r>
            <a:r>
              <a:rPr lang="es-ES" b="1" dirty="0">
                <a:solidFill>
                  <a:schemeClr val="bg1"/>
                </a:solidFill>
              </a:rPr>
              <a:t> </a:t>
            </a:r>
            <a:r>
              <a:rPr lang="es-ES" b="1" dirty="0" err="1">
                <a:solidFill>
                  <a:schemeClr val="bg1"/>
                </a:solidFill>
              </a:rPr>
              <a:t>was</a:t>
            </a:r>
            <a:r>
              <a:rPr lang="es-ES" b="1" dirty="0">
                <a:solidFill>
                  <a:schemeClr val="bg1"/>
                </a:solidFill>
              </a:rPr>
              <a:t> </a:t>
            </a:r>
            <a:r>
              <a:rPr lang="es-ES" b="1" dirty="0" err="1">
                <a:solidFill>
                  <a:schemeClr val="bg1"/>
                </a:solidFill>
              </a:rPr>
              <a:t>used</a:t>
            </a:r>
            <a:r>
              <a:rPr lang="es-ES" b="1" dirty="0">
                <a:solidFill>
                  <a:schemeClr val="bg1"/>
                </a:solidFill>
              </a:rPr>
              <a:t> as a </a:t>
            </a:r>
            <a:r>
              <a:rPr lang="es-ES" b="1" dirty="0" err="1">
                <a:solidFill>
                  <a:schemeClr val="bg1"/>
                </a:solidFill>
              </a:rPr>
              <a:t>prison</a:t>
            </a:r>
            <a:r>
              <a:rPr lang="es-ES" b="1" dirty="0">
                <a:solidFill>
                  <a:schemeClr val="bg1"/>
                </a:solidFill>
              </a:rPr>
              <a:t> </a:t>
            </a:r>
            <a:r>
              <a:rPr lang="es-ES" b="1" dirty="0" err="1">
                <a:solidFill>
                  <a:schemeClr val="bg1"/>
                </a:solidFill>
              </a:rPr>
              <a:t>for</a:t>
            </a:r>
            <a:r>
              <a:rPr lang="es-ES" b="1" dirty="0">
                <a:solidFill>
                  <a:schemeClr val="bg1"/>
                </a:solidFill>
              </a:rPr>
              <a:t> nobles. </a:t>
            </a:r>
            <a:r>
              <a:rPr lang="es-ES" b="1" dirty="0" err="1">
                <a:solidFill>
                  <a:schemeClr val="bg1"/>
                </a:solidFill>
              </a:rPr>
              <a:t>Then</a:t>
            </a:r>
            <a:r>
              <a:rPr lang="es-ES" b="1" dirty="0">
                <a:solidFill>
                  <a:schemeClr val="bg1"/>
                </a:solidFill>
              </a:rPr>
              <a:t>, in </a:t>
            </a:r>
            <a:r>
              <a:rPr lang="es-ES" b="1" dirty="0" err="1">
                <a:solidFill>
                  <a:schemeClr val="bg1"/>
                </a:solidFill>
              </a:rPr>
              <a:t>the</a:t>
            </a:r>
            <a:r>
              <a:rPr lang="es-ES" b="1" dirty="0">
                <a:solidFill>
                  <a:schemeClr val="bg1"/>
                </a:solidFill>
              </a:rPr>
              <a:t> </a:t>
            </a:r>
            <a:r>
              <a:rPr lang="es-ES" b="1" dirty="0" err="1">
                <a:solidFill>
                  <a:schemeClr val="bg1"/>
                </a:solidFill>
              </a:rPr>
              <a:t>eighteenth</a:t>
            </a:r>
            <a:r>
              <a:rPr lang="es-ES" b="1" dirty="0">
                <a:solidFill>
                  <a:schemeClr val="bg1"/>
                </a:solidFill>
              </a:rPr>
              <a:t> </a:t>
            </a:r>
            <a:r>
              <a:rPr lang="es-ES" b="1" dirty="0" err="1">
                <a:solidFill>
                  <a:schemeClr val="bg1"/>
                </a:solidFill>
              </a:rPr>
              <a:t>century</a:t>
            </a:r>
            <a:r>
              <a:rPr lang="es-ES" b="1" dirty="0">
                <a:solidFill>
                  <a:schemeClr val="bg1"/>
                </a:solidFill>
              </a:rPr>
              <a:t>, </a:t>
            </a:r>
            <a:r>
              <a:rPr lang="es-ES" b="1" dirty="0" err="1">
                <a:solidFill>
                  <a:schemeClr val="bg1"/>
                </a:solidFill>
              </a:rPr>
              <a:t>the</a:t>
            </a:r>
            <a:r>
              <a:rPr lang="es-ES" b="1" dirty="0">
                <a:solidFill>
                  <a:schemeClr val="bg1"/>
                </a:solidFill>
              </a:rPr>
              <a:t> Cordoba </a:t>
            </a:r>
            <a:r>
              <a:rPr lang="es-ES" b="1" dirty="0" err="1">
                <a:solidFill>
                  <a:schemeClr val="bg1"/>
                </a:solidFill>
              </a:rPr>
              <a:t>sage</a:t>
            </a:r>
            <a:r>
              <a:rPr lang="es-ES" b="1" dirty="0">
                <a:solidFill>
                  <a:schemeClr val="bg1"/>
                </a:solidFill>
              </a:rPr>
              <a:t> Gonzalo Antonio Serrano </a:t>
            </a:r>
            <a:r>
              <a:rPr lang="es-ES" b="1" dirty="0" err="1">
                <a:solidFill>
                  <a:schemeClr val="bg1"/>
                </a:solidFill>
              </a:rPr>
              <a:t>made</a:t>
            </a:r>
            <a:r>
              <a:rPr lang="es-ES" b="1" dirty="0">
                <a:solidFill>
                  <a:schemeClr val="bg1"/>
                </a:solidFill>
              </a:rPr>
              <a:t> </a:t>
            </a:r>
            <a:r>
              <a:rPr lang="es-ES" b="1" dirty="0" err="1">
                <a:solidFill>
                  <a:schemeClr val="bg1"/>
                </a:solidFill>
              </a:rPr>
              <a:t>his</a:t>
            </a:r>
            <a:r>
              <a:rPr lang="es-ES" b="1" dirty="0">
                <a:solidFill>
                  <a:schemeClr val="bg1"/>
                </a:solidFill>
              </a:rPr>
              <a:t> </a:t>
            </a:r>
            <a:r>
              <a:rPr lang="es-ES" b="1" dirty="0" err="1">
                <a:solidFill>
                  <a:schemeClr val="bg1"/>
                </a:solidFill>
              </a:rPr>
              <a:t>astronomical</a:t>
            </a:r>
            <a:r>
              <a:rPr lang="es-ES" b="1" dirty="0">
                <a:solidFill>
                  <a:schemeClr val="bg1"/>
                </a:solidFill>
              </a:rPr>
              <a:t> </a:t>
            </a:r>
            <a:r>
              <a:rPr lang="es-ES" b="1" dirty="0" err="1">
                <a:solidFill>
                  <a:schemeClr val="bg1"/>
                </a:solidFill>
              </a:rPr>
              <a:t>observations</a:t>
            </a:r>
            <a:r>
              <a:rPr lang="es-ES" b="1" dirty="0">
                <a:solidFill>
                  <a:schemeClr val="bg1"/>
                </a:solidFill>
              </a:rPr>
              <a:t> </a:t>
            </a:r>
            <a:r>
              <a:rPr lang="es-ES" b="1" dirty="0" err="1">
                <a:solidFill>
                  <a:schemeClr val="bg1"/>
                </a:solidFill>
              </a:rPr>
              <a:t>from</a:t>
            </a:r>
            <a:r>
              <a:rPr lang="es-ES" b="1" dirty="0">
                <a:solidFill>
                  <a:schemeClr val="bg1"/>
                </a:solidFill>
              </a:rPr>
              <a:t> </a:t>
            </a:r>
            <a:r>
              <a:rPr lang="es-ES" b="1" dirty="0" err="1">
                <a:solidFill>
                  <a:schemeClr val="bg1"/>
                </a:solidFill>
              </a:rPr>
              <a:t>it</a:t>
            </a:r>
            <a:r>
              <a:rPr lang="es-ES" b="1" dirty="0">
                <a:solidFill>
                  <a:schemeClr val="bg1"/>
                </a:solidFill>
              </a:rPr>
              <a:t>. </a:t>
            </a:r>
            <a:r>
              <a:rPr lang="es-ES" b="1" dirty="0" err="1">
                <a:solidFill>
                  <a:schemeClr val="bg1"/>
                </a:solidFill>
              </a:rPr>
              <a:t>For</a:t>
            </a:r>
            <a:r>
              <a:rPr lang="es-ES" b="1" dirty="0">
                <a:solidFill>
                  <a:schemeClr val="bg1"/>
                </a:solidFill>
              </a:rPr>
              <a:t> </a:t>
            </a:r>
            <a:r>
              <a:rPr lang="es-ES" b="1" dirty="0" err="1">
                <a:solidFill>
                  <a:schemeClr val="bg1"/>
                </a:solidFill>
              </a:rPr>
              <a:t>some</a:t>
            </a:r>
            <a:r>
              <a:rPr lang="es-ES" b="1" dirty="0">
                <a:solidFill>
                  <a:schemeClr val="bg1"/>
                </a:solidFill>
              </a:rPr>
              <a:t> time at </a:t>
            </a:r>
            <a:r>
              <a:rPr lang="es-ES" b="1" dirty="0" err="1">
                <a:solidFill>
                  <a:schemeClr val="bg1"/>
                </a:solidFill>
              </a:rPr>
              <a:t>the</a:t>
            </a:r>
            <a:r>
              <a:rPr lang="es-ES" b="1" dirty="0">
                <a:solidFill>
                  <a:schemeClr val="bg1"/>
                </a:solidFill>
              </a:rPr>
              <a:t> </a:t>
            </a:r>
            <a:r>
              <a:rPr lang="es-ES" b="1" dirty="0" err="1">
                <a:solidFill>
                  <a:schemeClr val="bg1"/>
                </a:solidFill>
              </a:rPr>
              <a:t>end</a:t>
            </a:r>
            <a:r>
              <a:rPr lang="es-ES" b="1" dirty="0">
                <a:solidFill>
                  <a:schemeClr val="bg1"/>
                </a:solidFill>
              </a:rPr>
              <a:t> </a:t>
            </a:r>
            <a:r>
              <a:rPr lang="es-ES" b="1" dirty="0" err="1">
                <a:solidFill>
                  <a:schemeClr val="bg1"/>
                </a:solidFill>
              </a:rPr>
              <a:t>of</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twentieth</a:t>
            </a:r>
            <a:r>
              <a:rPr lang="es-ES" b="1" dirty="0">
                <a:solidFill>
                  <a:schemeClr val="bg1"/>
                </a:solidFill>
              </a:rPr>
              <a:t> </a:t>
            </a:r>
            <a:r>
              <a:rPr lang="es-ES" b="1" dirty="0" err="1">
                <a:solidFill>
                  <a:schemeClr val="bg1"/>
                </a:solidFill>
              </a:rPr>
              <a:t>century</a:t>
            </a:r>
            <a:r>
              <a:rPr lang="es-ES" b="1" dirty="0">
                <a:solidFill>
                  <a:schemeClr val="bg1"/>
                </a:solidFill>
              </a:rPr>
              <a:t> </a:t>
            </a:r>
            <a:r>
              <a:rPr lang="es-ES" b="1" dirty="0" err="1">
                <a:solidFill>
                  <a:schemeClr val="bg1"/>
                </a:solidFill>
              </a:rPr>
              <a:t>it</a:t>
            </a:r>
            <a:r>
              <a:rPr lang="es-ES" b="1" dirty="0">
                <a:solidFill>
                  <a:schemeClr val="bg1"/>
                </a:solidFill>
              </a:rPr>
              <a:t> </a:t>
            </a:r>
            <a:r>
              <a:rPr lang="es-ES" b="1" dirty="0" err="1">
                <a:solidFill>
                  <a:schemeClr val="bg1"/>
                </a:solidFill>
              </a:rPr>
              <a:t>hosted</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Chess</a:t>
            </a:r>
            <a:r>
              <a:rPr lang="es-ES" b="1" dirty="0">
                <a:solidFill>
                  <a:schemeClr val="bg1"/>
                </a:solidFill>
              </a:rPr>
              <a:t> </a:t>
            </a:r>
            <a:r>
              <a:rPr lang="es-ES" b="1" dirty="0" err="1">
                <a:solidFill>
                  <a:schemeClr val="bg1"/>
                </a:solidFill>
              </a:rPr>
              <a:t>Federation</a:t>
            </a:r>
            <a:r>
              <a:rPr lang="es-ES" b="1" dirty="0">
                <a:solidFill>
                  <a:schemeClr val="bg1"/>
                </a:solidFill>
              </a:rPr>
              <a:t>.</a:t>
            </a:r>
          </a:p>
        </p:txBody>
      </p:sp>
      <p:pic>
        <p:nvPicPr>
          <p:cNvPr id="1026" name="Picture 2" descr="Resultado de imagen de historia de la torre de la malmuerta">
            <a:extLst>
              <a:ext uri="{FF2B5EF4-FFF2-40B4-BE49-F238E27FC236}">
                <a16:creationId xmlns:a16="http://schemas.microsoft.com/office/drawing/2014/main" xmlns="" id="{24E5343E-0031-4CC5-9159-57636145D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288" y="3887541"/>
            <a:ext cx="4041041" cy="219841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xmlns="" id="{CD352D7E-FE9E-4CB9-B984-B27747F25FD7}"/>
              </a:ext>
            </a:extLst>
          </p:cNvPr>
          <p:cNvSpPr txBox="1"/>
          <p:nvPr/>
        </p:nvSpPr>
        <p:spPr>
          <a:xfrm>
            <a:off x="9090991" y="6179749"/>
            <a:ext cx="2806037" cy="369332"/>
          </a:xfrm>
          <a:prstGeom prst="rect">
            <a:avLst/>
          </a:prstGeom>
          <a:noFill/>
        </p:spPr>
        <p:txBody>
          <a:bodyPr wrap="square">
            <a:spAutoFit/>
          </a:bodyPr>
          <a:lstStyle/>
          <a:p>
            <a:pPr algn="r"/>
            <a:r>
              <a:rPr lang="es-ES" b="1" dirty="0" err="1">
                <a:solidFill>
                  <a:schemeClr val="bg1"/>
                </a:solidFill>
              </a:rPr>
              <a:t>The</a:t>
            </a:r>
            <a:r>
              <a:rPr lang="es-ES" b="1" dirty="0">
                <a:solidFill>
                  <a:schemeClr val="bg1"/>
                </a:solidFill>
              </a:rPr>
              <a:t> </a:t>
            </a:r>
            <a:r>
              <a:rPr lang="es-ES" b="1" dirty="0" err="1">
                <a:solidFill>
                  <a:schemeClr val="bg1"/>
                </a:solidFill>
              </a:rPr>
              <a:t>Malmuerta´s</a:t>
            </a:r>
            <a:r>
              <a:rPr lang="es-ES" b="1" dirty="0">
                <a:solidFill>
                  <a:schemeClr val="bg1"/>
                </a:solidFill>
              </a:rPr>
              <a:t> Tower</a:t>
            </a:r>
            <a:endParaRPr lang="es-ES" dirty="0"/>
          </a:p>
        </p:txBody>
      </p:sp>
    </p:spTree>
    <p:extLst>
      <p:ext uri="{BB962C8B-B14F-4D97-AF65-F5344CB8AC3E}">
        <p14:creationId xmlns:p14="http://schemas.microsoft.com/office/powerpoint/2010/main" val="175697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53142" y="379367"/>
            <a:ext cx="10711543" cy="4532811"/>
          </a:xfrm>
        </p:spPr>
        <p:txBody>
          <a:bodyPr>
            <a:normAutofit fontScale="25000" lnSpcReduction="20000"/>
          </a:bodyPr>
          <a:lstStyle/>
          <a:p>
            <a:r>
              <a:rPr lang="en-US" sz="7200" b="1" spc="100" dirty="0">
                <a:cs typeface="Arial" panose="020B0604020202020204" pitchFamily="34" charset="0"/>
              </a:rPr>
              <a:t>Then there is The Roman Bridge of Cordoba located on the Guadalquivir River as it passed through Cordoba, and it linkes the Campo de la Verdad neighborhood with the Cathedral Quarter. Also known as the Old Bridge, as it was the only bridge that the city had for twenty centuries, until the construction of the San Rafael Bridge in the mid-20th century. On January 9, 2008, the largest remodeling that the Roman Bridge has ever had was inaugurated. Since 1931, the bridge, together with the Bridge Gate and the Calahorra Tower, has been declared a cultural interest in the category of Monument. In addition, it is part of the historic center of Cordoba that was declared a World Heritage Site by Unesco in 1994.</a:t>
            </a:r>
            <a:endParaRPr lang="es-ES" sz="2400" b="1" dirty="0">
              <a:cs typeface="Arial" panose="020B0604020202020204" pitchFamily="34" charset="0"/>
            </a:endParaRPr>
          </a:p>
          <a:p>
            <a:r>
              <a:rPr lang="en-US" sz="7200" b="1" spc="100" dirty="0">
                <a:cs typeface="Arial" panose="020B0604020202020204" pitchFamily="34" charset="0"/>
              </a:rPr>
              <a:t>It has a length of about 331 meters and is composed of 16 arches, although it originally had 17. It was one of the most important means of entry into the city from the southern part of the Iberian Peninsula because it is the only point to cross the river without using any type of boat. Probably the Via Augusta that went from Rome to Cadiz passed through it. In the center of the bridge is the triumph of the San Rafael, the oldest of the Triumphs, dating from 1651, the work of the sculptor Bernabé Gómez del Río. In more recent times, the Roman Bridge became the access to the city for travelers who came from the south of the city, so the southern faithful of the city was located at the gate of the Bridge. </a:t>
            </a:r>
          </a:p>
          <a:p>
            <a:r>
              <a:rPr lang="en-US" sz="7200" b="1" spc="100" dirty="0">
                <a:cs typeface="Arial" panose="020B0604020202020204" pitchFamily="34" charset="0"/>
              </a:rPr>
              <a:t>In addition, the Bridge was an integral part of the national road N-4, being crossed by travelers who went down from the center of Spain to the south and vice versa.</a:t>
            </a:r>
            <a:endParaRPr lang="es-ES" sz="7200" b="1" spc="100" dirty="0">
              <a:cs typeface="Arial" panose="020B0604020202020204" pitchFamily="34" charset="0"/>
            </a:endParaRPr>
          </a:p>
          <a:p>
            <a:pPr algn="just"/>
            <a:endParaRPr lang="es-ES" sz="72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0446" y="4358640"/>
            <a:ext cx="3326674" cy="207917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805" y="4358640"/>
            <a:ext cx="3226526" cy="2149674"/>
          </a:xfrm>
          <a:prstGeom prst="rect">
            <a:avLst/>
          </a:prstGeom>
        </p:spPr>
      </p:pic>
    </p:spTree>
    <p:extLst>
      <p:ext uri="{BB962C8B-B14F-4D97-AF65-F5344CB8AC3E}">
        <p14:creationId xmlns:p14="http://schemas.microsoft.com/office/powerpoint/2010/main" val="53232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233427" y="277348"/>
            <a:ext cx="11692962" cy="1388165"/>
          </a:xfrm>
        </p:spPr>
        <p:txBody>
          <a:bodyPr/>
          <a:lstStyle/>
          <a:p>
            <a:r>
              <a:rPr lang="es-ES" dirty="0">
                <a:solidFill>
                  <a:schemeClr val="tx1"/>
                </a:solidFill>
                <a:latin typeface="Arial Black" panose="020B0A04020102020204" pitchFamily="34" charset="0"/>
              </a:rPr>
              <a:t>TYPICAL CÓRDOBA FOOD</a:t>
            </a:r>
          </a:p>
        </p:txBody>
      </p:sp>
      <p:sp>
        <p:nvSpPr>
          <p:cNvPr id="6" name="Rectángulo 5"/>
          <p:cNvSpPr/>
          <p:nvPr/>
        </p:nvSpPr>
        <p:spPr>
          <a:xfrm>
            <a:off x="233426" y="648264"/>
            <a:ext cx="11692962" cy="646331"/>
          </a:xfrm>
          <a:prstGeom prst="rect">
            <a:avLst/>
          </a:prstGeom>
        </p:spPr>
        <p:txBody>
          <a:bodyPr wrap="square">
            <a:spAutoFit/>
          </a:bodyPr>
          <a:lstStyle/>
          <a:p>
            <a:r>
              <a:rPr lang="es-ES" b="1" dirty="0">
                <a:solidFill>
                  <a:schemeClr val="bg1"/>
                </a:solidFill>
              </a:rPr>
              <a:t>The </a:t>
            </a:r>
            <a:r>
              <a:rPr lang="es-ES" b="1" dirty="0" err="1">
                <a:solidFill>
                  <a:schemeClr val="bg1"/>
                </a:solidFill>
              </a:rPr>
              <a:t>typical</a:t>
            </a:r>
            <a:r>
              <a:rPr lang="es-ES" b="1" dirty="0">
                <a:solidFill>
                  <a:schemeClr val="bg1"/>
                </a:solidFill>
              </a:rPr>
              <a:t> </a:t>
            </a:r>
            <a:r>
              <a:rPr lang="es-ES" b="1" dirty="0" err="1">
                <a:solidFill>
                  <a:schemeClr val="bg1"/>
                </a:solidFill>
              </a:rPr>
              <a:t>gastronomy</a:t>
            </a:r>
            <a:r>
              <a:rPr lang="es-ES" b="1" dirty="0">
                <a:solidFill>
                  <a:schemeClr val="bg1"/>
                </a:solidFill>
              </a:rPr>
              <a:t> and </a:t>
            </a:r>
            <a:r>
              <a:rPr lang="es-ES" b="1" dirty="0" err="1">
                <a:solidFill>
                  <a:schemeClr val="bg1"/>
                </a:solidFill>
              </a:rPr>
              <a:t>food</a:t>
            </a:r>
            <a:r>
              <a:rPr lang="es-ES" b="1" dirty="0">
                <a:solidFill>
                  <a:schemeClr val="bg1"/>
                </a:solidFill>
              </a:rPr>
              <a:t> of Cordoba is </a:t>
            </a:r>
            <a:r>
              <a:rPr lang="es-ES" b="1" dirty="0" err="1">
                <a:solidFill>
                  <a:schemeClr val="bg1"/>
                </a:solidFill>
              </a:rPr>
              <a:t>one</a:t>
            </a:r>
            <a:r>
              <a:rPr lang="es-ES" b="1" dirty="0">
                <a:solidFill>
                  <a:schemeClr val="bg1"/>
                </a:solidFill>
              </a:rPr>
              <a:t> of the </a:t>
            </a:r>
            <a:r>
              <a:rPr lang="es-ES" b="1" dirty="0" err="1">
                <a:solidFill>
                  <a:schemeClr val="bg1"/>
                </a:solidFill>
              </a:rPr>
              <a:t>best</a:t>
            </a:r>
            <a:r>
              <a:rPr lang="es-ES" b="1" dirty="0">
                <a:solidFill>
                  <a:schemeClr val="bg1"/>
                </a:solidFill>
              </a:rPr>
              <a:t> </a:t>
            </a:r>
            <a:r>
              <a:rPr lang="es-ES" b="1" dirty="0" err="1">
                <a:solidFill>
                  <a:schemeClr val="bg1"/>
                </a:solidFill>
              </a:rPr>
              <a:t>known</a:t>
            </a:r>
            <a:r>
              <a:rPr lang="es-ES" b="1" dirty="0">
                <a:solidFill>
                  <a:schemeClr val="bg1"/>
                </a:solidFill>
              </a:rPr>
              <a:t> </a:t>
            </a:r>
            <a:r>
              <a:rPr lang="es-ES" b="1" dirty="0" err="1">
                <a:solidFill>
                  <a:schemeClr val="bg1"/>
                </a:solidFill>
              </a:rPr>
              <a:t>within</a:t>
            </a:r>
            <a:r>
              <a:rPr lang="es-ES" b="1" dirty="0">
                <a:solidFill>
                  <a:schemeClr val="bg1"/>
                </a:solidFill>
              </a:rPr>
              <a:t> </a:t>
            </a:r>
            <a:r>
              <a:rPr lang="es-ES" b="1" dirty="0" err="1">
                <a:solidFill>
                  <a:schemeClr val="bg1"/>
                </a:solidFill>
              </a:rPr>
              <a:t>Andalusia</a:t>
            </a:r>
            <a:r>
              <a:rPr lang="es-ES" b="1" dirty="0">
                <a:solidFill>
                  <a:schemeClr val="bg1"/>
                </a:solidFill>
              </a:rPr>
              <a:t> and </a:t>
            </a:r>
            <a:r>
              <a:rPr lang="es-ES" b="1" dirty="0" err="1">
                <a:solidFill>
                  <a:schemeClr val="bg1"/>
                </a:solidFill>
              </a:rPr>
              <a:t>throughout</a:t>
            </a:r>
            <a:r>
              <a:rPr lang="es-ES" b="1" dirty="0">
                <a:solidFill>
                  <a:schemeClr val="bg1"/>
                </a:solidFill>
              </a:rPr>
              <a:t> </a:t>
            </a:r>
            <a:r>
              <a:rPr lang="es-ES" b="1" dirty="0" err="1">
                <a:solidFill>
                  <a:schemeClr val="bg1"/>
                </a:solidFill>
              </a:rPr>
              <a:t>Spain</a:t>
            </a:r>
            <a:r>
              <a:rPr lang="es-ES" b="1" dirty="0">
                <a:solidFill>
                  <a:schemeClr val="bg1"/>
                </a:solidFill>
              </a:rPr>
              <a:t> </a:t>
            </a:r>
            <a:r>
              <a:rPr lang="es-ES" b="1" dirty="0" err="1">
                <a:solidFill>
                  <a:schemeClr val="bg1"/>
                </a:solidFill>
              </a:rPr>
              <a:t>based</a:t>
            </a:r>
            <a:r>
              <a:rPr lang="es-ES" b="1" dirty="0">
                <a:solidFill>
                  <a:schemeClr val="bg1"/>
                </a:solidFill>
              </a:rPr>
              <a:t> </a:t>
            </a:r>
            <a:r>
              <a:rPr lang="es-ES" b="1" dirty="0" err="1">
                <a:solidFill>
                  <a:schemeClr val="bg1"/>
                </a:solidFill>
              </a:rPr>
              <a:t>on</a:t>
            </a:r>
            <a:r>
              <a:rPr lang="es-ES" b="1" dirty="0">
                <a:solidFill>
                  <a:schemeClr val="bg1"/>
                </a:solidFill>
              </a:rPr>
              <a:t> the use of natural </a:t>
            </a:r>
            <a:r>
              <a:rPr lang="es-ES" b="1" dirty="0" err="1">
                <a:solidFill>
                  <a:schemeClr val="bg1"/>
                </a:solidFill>
              </a:rPr>
              <a:t>products</a:t>
            </a:r>
            <a:r>
              <a:rPr lang="es-ES" b="1" dirty="0">
                <a:solidFill>
                  <a:schemeClr val="bg1"/>
                </a:solidFill>
              </a:rPr>
              <a:t> and </a:t>
            </a:r>
            <a:r>
              <a:rPr lang="es-ES" b="1" dirty="0" err="1">
                <a:solidFill>
                  <a:schemeClr val="bg1"/>
                </a:solidFill>
              </a:rPr>
              <a:t>ingredients</a:t>
            </a:r>
            <a:r>
              <a:rPr lang="es-ES" b="1" dirty="0">
                <a:solidFill>
                  <a:schemeClr val="bg1"/>
                </a:solidFill>
              </a:rPr>
              <a:t> in the </a:t>
            </a:r>
            <a:r>
              <a:rPr lang="es-ES" b="1" dirty="0" err="1">
                <a:solidFill>
                  <a:schemeClr val="bg1"/>
                </a:solidFill>
              </a:rPr>
              <a:t>elaboration</a:t>
            </a:r>
            <a:r>
              <a:rPr lang="es-ES" b="1" dirty="0">
                <a:solidFill>
                  <a:schemeClr val="bg1"/>
                </a:solidFill>
              </a:rPr>
              <a:t> of </a:t>
            </a:r>
            <a:r>
              <a:rPr lang="es-ES" b="1" dirty="0" err="1">
                <a:solidFill>
                  <a:schemeClr val="bg1"/>
                </a:solidFill>
              </a:rPr>
              <a:t>its</a:t>
            </a:r>
            <a:r>
              <a:rPr lang="es-ES" b="1" dirty="0">
                <a:solidFill>
                  <a:schemeClr val="bg1"/>
                </a:solidFill>
              </a:rPr>
              <a:t> </a:t>
            </a:r>
            <a:r>
              <a:rPr lang="es-ES" b="1" dirty="0" err="1">
                <a:solidFill>
                  <a:schemeClr val="bg1"/>
                </a:solidFill>
              </a:rPr>
              <a:t>recipes</a:t>
            </a:r>
            <a:r>
              <a:rPr lang="es-ES" b="1" dirty="0">
                <a:solidFill>
                  <a:schemeClr val="bg1"/>
                </a:solidFill>
              </a:rPr>
              <a:t>, </a:t>
            </a:r>
            <a:r>
              <a:rPr lang="es-ES" b="1" dirty="0" err="1">
                <a:solidFill>
                  <a:schemeClr val="bg1"/>
                </a:solidFill>
              </a:rPr>
              <a:t>such</a:t>
            </a:r>
            <a:r>
              <a:rPr lang="es-ES" b="1" dirty="0">
                <a:solidFill>
                  <a:schemeClr val="bg1"/>
                </a:solidFill>
              </a:rPr>
              <a:t> as olive </a:t>
            </a:r>
            <a:r>
              <a:rPr lang="es-ES" b="1" dirty="0" err="1">
                <a:solidFill>
                  <a:schemeClr val="bg1"/>
                </a:solidFill>
              </a:rPr>
              <a:t>oil</a:t>
            </a:r>
            <a:r>
              <a:rPr lang="es-ES" b="1" dirty="0">
                <a:solidFill>
                  <a:schemeClr val="bg1"/>
                </a:solidFill>
              </a:rPr>
              <a:t>.</a:t>
            </a:r>
          </a:p>
        </p:txBody>
      </p:sp>
      <p:sp>
        <p:nvSpPr>
          <p:cNvPr id="8" name="Rectángulo 7"/>
          <p:cNvSpPr/>
          <p:nvPr/>
        </p:nvSpPr>
        <p:spPr>
          <a:xfrm>
            <a:off x="233426" y="1389307"/>
            <a:ext cx="11692961" cy="923330"/>
          </a:xfrm>
          <a:prstGeom prst="rect">
            <a:avLst/>
          </a:prstGeom>
        </p:spPr>
        <p:txBody>
          <a:bodyPr wrap="square">
            <a:spAutoFit/>
          </a:bodyPr>
          <a:lstStyle/>
          <a:p>
            <a:r>
              <a:rPr lang="es-ES" b="1" u="sng" dirty="0">
                <a:solidFill>
                  <a:schemeClr val="bg1"/>
                </a:solidFill>
                <a:effectLst>
                  <a:outerShdw blurRad="38100" dist="38100" dir="2700000" algn="tl">
                    <a:srgbClr val="000000">
                      <a:alpha val="43137"/>
                    </a:srgbClr>
                  </a:outerShdw>
                </a:effectLst>
              </a:rPr>
              <a:t>Salmorejo</a:t>
            </a:r>
          </a:p>
          <a:p>
            <a:r>
              <a:rPr lang="es-ES" b="1" dirty="0">
                <a:solidFill>
                  <a:schemeClr val="bg1"/>
                </a:solidFill>
              </a:rPr>
              <a:t>Salmorejo is a </a:t>
            </a:r>
            <a:r>
              <a:rPr lang="es-ES" b="1" dirty="0" err="1">
                <a:solidFill>
                  <a:schemeClr val="bg1"/>
                </a:solidFill>
              </a:rPr>
              <a:t>cream</a:t>
            </a:r>
            <a:r>
              <a:rPr lang="es-ES" b="1" dirty="0">
                <a:solidFill>
                  <a:schemeClr val="bg1"/>
                </a:solidFill>
              </a:rPr>
              <a:t> </a:t>
            </a:r>
            <a:r>
              <a:rPr lang="es-ES" b="1" dirty="0" err="1">
                <a:solidFill>
                  <a:schemeClr val="bg1"/>
                </a:solidFill>
              </a:rPr>
              <a:t>very</a:t>
            </a:r>
            <a:r>
              <a:rPr lang="es-ES" b="1" dirty="0">
                <a:solidFill>
                  <a:schemeClr val="bg1"/>
                </a:solidFill>
              </a:rPr>
              <a:t> </a:t>
            </a:r>
            <a:r>
              <a:rPr lang="es-ES" b="1" dirty="0" err="1">
                <a:solidFill>
                  <a:schemeClr val="bg1"/>
                </a:solidFill>
              </a:rPr>
              <a:t>typical</a:t>
            </a:r>
            <a:r>
              <a:rPr lang="es-ES" b="1" dirty="0">
                <a:solidFill>
                  <a:schemeClr val="bg1"/>
                </a:solidFill>
              </a:rPr>
              <a:t> of the </a:t>
            </a:r>
            <a:r>
              <a:rPr lang="es-ES" b="1" dirty="0" err="1">
                <a:solidFill>
                  <a:schemeClr val="bg1"/>
                </a:solidFill>
              </a:rPr>
              <a:t>province</a:t>
            </a:r>
            <a:r>
              <a:rPr lang="es-ES" b="1" dirty="0">
                <a:solidFill>
                  <a:schemeClr val="bg1"/>
                </a:solidFill>
              </a:rPr>
              <a:t> of Córdoba, </a:t>
            </a:r>
            <a:r>
              <a:rPr lang="es-ES" b="1" dirty="0" err="1">
                <a:solidFill>
                  <a:schemeClr val="bg1"/>
                </a:solidFill>
              </a:rPr>
              <a:t>although</a:t>
            </a:r>
            <a:r>
              <a:rPr lang="es-ES" b="1" dirty="0">
                <a:solidFill>
                  <a:schemeClr val="bg1"/>
                </a:solidFill>
              </a:rPr>
              <a:t>, </a:t>
            </a:r>
            <a:r>
              <a:rPr lang="es-ES" b="1" dirty="0" err="1">
                <a:solidFill>
                  <a:schemeClr val="bg1"/>
                </a:solidFill>
              </a:rPr>
              <a:t>due</a:t>
            </a:r>
            <a:r>
              <a:rPr lang="es-ES" b="1" dirty="0">
                <a:solidFill>
                  <a:schemeClr val="bg1"/>
                </a:solidFill>
              </a:rPr>
              <a:t> to </a:t>
            </a:r>
            <a:r>
              <a:rPr lang="es-ES" b="1" dirty="0" err="1">
                <a:solidFill>
                  <a:schemeClr val="bg1"/>
                </a:solidFill>
              </a:rPr>
              <a:t>its</a:t>
            </a:r>
            <a:r>
              <a:rPr lang="es-ES" b="1" dirty="0">
                <a:solidFill>
                  <a:schemeClr val="bg1"/>
                </a:solidFill>
              </a:rPr>
              <a:t> light </a:t>
            </a:r>
            <a:r>
              <a:rPr lang="es-ES" b="1" dirty="0" err="1">
                <a:solidFill>
                  <a:schemeClr val="bg1"/>
                </a:solidFill>
              </a:rPr>
              <a:t>texture</a:t>
            </a:r>
            <a:r>
              <a:rPr lang="es-ES" b="1" dirty="0">
                <a:solidFill>
                  <a:schemeClr val="bg1"/>
                </a:solidFill>
              </a:rPr>
              <a:t> and </a:t>
            </a:r>
            <a:r>
              <a:rPr lang="es-ES" b="1" dirty="0" err="1">
                <a:solidFill>
                  <a:schemeClr val="bg1"/>
                </a:solidFill>
              </a:rPr>
              <a:t>consistency</a:t>
            </a:r>
            <a:r>
              <a:rPr lang="es-ES" b="1" dirty="0">
                <a:solidFill>
                  <a:schemeClr val="bg1"/>
                </a:solidFill>
              </a:rPr>
              <a:t>, it is </a:t>
            </a:r>
            <a:r>
              <a:rPr lang="es-ES" b="1" dirty="0" err="1">
                <a:solidFill>
                  <a:schemeClr val="bg1"/>
                </a:solidFill>
              </a:rPr>
              <a:t>usually</a:t>
            </a:r>
            <a:r>
              <a:rPr lang="es-ES" b="1" dirty="0">
                <a:solidFill>
                  <a:schemeClr val="bg1"/>
                </a:solidFill>
              </a:rPr>
              <a:t> </a:t>
            </a:r>
            <a:r>
              <a:rPr lang="es-ES" b="1" dirty="0" err="1">
                <a:solidFill>
                  <a:schemeClr val="bg1"/>
                </a:solidFill>
              </a:rPr>
              <a:t>also</a:t>
            </a:r>
            <a:r>
              <a:rPr lang="es-ES" b="1" dirty="0">
                <a:solidFill>
                  <a:schemeClr val="bg1"/>
                </a:solidFill>
              </a:rPr>
              <a:t> </a:t>
            </a:r>
            <a:r>
              <a:rPr lang="es-ES" b="1" dirty="0" err="1">
                <a:solidFill>
                  <a:schemeClr val="bg1"/>
                </a:solidFill>
              </a:rPr>
              <a:t>served</a:t>
            </a:r>
            <a:r>
              <a:rPr lang="es-ES" b="1" dirty="0">
                <a:solidFill>
                  <a:schemeClr val="bg1"/>
                </a:solidFill>
              </a:rPr>
              <a:t> as an </a:t>
            </a:r>
            <a:r>
              <a:rPr lang="es-ES" b="1" dirty="0" err="1">
                <a:solidFill>
                  <a:schemeClr val="bg1"/>
                </a:solidFill>
              </a:rPr>
              <a:t>accompaniment</a:t>
            </a:r>
            <a:r>
              <a:rPr lang="es-ES" b="1" dirty="0">
                <a:solidFill>
                  <a:schemeClr val="bg1"/>
                </a:solidFill>
              </a:rPr>
              <a:t> to </a:t>
            </a:r>
            <a:r>
              <a:rPr lang="es-ES" b="1" dirty="0" err="1">
                <a:solidFill>
                  <a:schemeClr val="bg1"/>
                </a:solidFill>
              </a:rPr>
              <a:t>other</a:t>
            </a:r>
            <a:r>
              <a:rPr lang="es-ES" b="1" dirty="0">
                <a:solidFill>
                  <a:schemeClr val="bg1"/>
                </a:solidFill>
              </a:rPr>
              <a:t> </a:t>
            </a:r>
            <a:r>
              <a:rPr lang="es-ES" b="1" dirty="0" err="1">
                <a:solidFill>
                  <a:schemeClr val="bg1"/>
                </a:solidFill>
              </a:rPr>
              <a:t>foods</a:t>
            </a:r>
            <a:r>
              <a:rPr lang="es-ES" b="1" dirty="0">
                <a:solidFill>
                  <a:schemeClr val="bg1"/>
                </a:solidFill>
              </a:rPr>
              <a:t>, being </a:t>
            </a:r>
            <a:r>
              <a:rPr lang="es-ES" b="1" dirty="0" err="1">
                <a:solidFill>
                  <a:schemeClr val="bg1"/>
                </a:solidFill>
              </a:rPr>
              <a:t>used</a:t>
            </a:r>
            <a:r>
              <a:rPr lang="es-ES" b="1" dirty="0">
                <a:solidFill>
                  <a:schemeClr val="bg1"/>
                </a:solidFill>
              </a:rPr>
              <a:t> as a sauce.</a:t>
            </a:r>
          </a:p>
        </p:txBody>
      </p:sp>
      <p:pic>
        <p:nvPicPr>
          <p:cNvPr id="4100" name="Picture 4" descr="comida típica de Córdo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21" y="4057946"/>
            <a:ext cx="3381556" cy="22370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33425" y="2274838"/>
            <a:ext cx="11692962" cy="1477328"/>
          </a:xfrm>
          <a:prstGeom prst="rect">
            <a:avLst/>
          </a:prstGeom>
        </p:spPr>
        <p:txBody>
          <a:bodyPr wrap="square">
            <a:spAutoFit/>
          </a:bodyPr>
          <a:lstStyle/>
          <a:p>
            <a:r>
              <a:rPr lang="es-ES" b="1" u="sng" dirty="0">
                <a:solidFill>
                  <a:schemeClr val="bg1"/>
                </a:solidFill>
                <a:effectLst>
                  <a:outerShdw blurRad="38100" dist="38100" dir="2700000" algn="tl">
                    <a:srgbClr val="000000">
                      <a:alpha val="43137"/>
                    </a:srgbClr>
                  </a:outerShdw>
                </a:effectLst>
              </a:rPr>
              <a:t>Flamenquines</a:t>
            </a:r>
          </a:p>
          <a:p>
            <a:r>
              <a:rPr lang="es-ES" b="1" dirty="0">
                <a:solidFill>
                  <a:schemeClr val="bg1"/>
                </a:solidFill>
              </a:rPr>
              <a:t>Flamenquín Cordobés is </a:t>
            </a:r>
            <a:r>
              <a:rPr lang="es-ES" b="1" dirty="0" err="1">
                <a:solidFill>
                  <a:schemeClr val="bg1"/>
                </a:solidFill>
              </a:rPr>
              <a:t>one</a:t>
            </a:r>
            <a:r>
              <a:rPr lang="es-ES" b="1" dirty="0">
                <a:solidFill>
                  <a:schemeClr val="bg1"/>
                </a:solidFill>
              </a:rPr>
              <a:t> of the most </a:t>
            </a:r>
            <a:r>
              <a:rPr lang="es-ES" b="1" dirty="0" err="1">
                <a:solidFill>
                  <a:schemeClr val="bg1"/>
                </a:solidFill>
              </a:rPr>
              <a:t>typical</a:t>
            </a:r>
            <a:r>
              <a:rPr lang="es-ES" b="1" dirty="0">
                <a:solidFill>
                  <a:schemeClr val="bg1"/>
                </a:solidFill>
              </a:rPr>
              <a:t> </a:t>
            </a:r>
            <a:r>
              <a:rPr lang="es-ES" b="1" dirty="0" err="1">
                <a:solidFill>
                  <a:schemeClr val="bg1"/>
                </a:solidFill>
              </a:rPr>
              <a:t>dishes</a:t>
            </a:r>
            <a:r>
              <a:rPr lang="es-ES" b="1" dirty="0">
                <a:solidFill>
                  <a:schemeClr val="bg1"/>
                </a:solidFill>
              </a:rPr>
              <a:t> </a:t>
            </a:r>
            <a:r>
              <a:rPr lang="es-ES" b="1" dirty="0" err="1">
                <a:solidFill>
                  <a:schemeClr val="bg1"/>
                </a:solidFill>
              </a:rPr>
              <a:t>you</a:t>
            </a:r>
            <a:r>
              <a:rPr lang="es-ES" b="1" dirty="0">
                <a:solidFill>
                  <a:schemeClr val="bg1"/>
                </a:solidFill>
              </a:rPr>
              <a:t> can </a:t>
            </a:r>
            <a:r>
              <a:rPr lang="es-ES" b="1" dirty="0" err="1">
                <a:solidFill>
                  <a:schemeClr val="bg1"/>
                </a:solidFill>
              </a:rPr>
              <a:t>eat</a:t>
            </a:r>
            <a:r>
              <a:rPr lang="es-ES" b="1" dirty="0">
                <a:solidFill>
                  <a:schemeClr val="bg1"/>
                </a:solidFill>
              </a:rPr>
              <a:t> in Cordoba and is </a:t>
            </a:r>
            <a:r>
              <a:rPr lang="es-ES" b="1" dirty="0" err="1">
                <a:solidFill>
                  <a:schemeClr val="bg1"/>
                </a:solidFill>
              </a:rPr>
              <a:t>present</a:t>
            </a:r>
            <a:r>
              <a:rPr lang="es-ES" b="1" dirty="0">
                <a:solidFill>
                  <a:schemeClr val="bg1"/>
                </a:solidFill>
              </a:rPr>
              <a:t> in most of </a:t>
            </a:r>
            <a:r>
              <a:rPr lang="es-ES" b="1" dirty="0" err="1">
                <a:solidFill>
                  <a:schemeClr val="bg1"/>
                </a:solidFill>
              </a:rPr>
              <a:t>its</a:t>
            </a:r>
            <a:r>
              <a:rPr lang="es-ES" b="1" dirty="0">
                <a:solidFill>
                  <a:schemeClr val="bg1"/>
                </a:solidFill>
              </a:rPr>
              <a:t> </a:t>
            </a:r>
            <a:r>
              <a:rPr lang="es-ES" b="1" dirty="0" err="1">
                <a:solidFill>
                  <a:schemeClr val="bg1"/>
                </a:solidFill>
              </a:rPr>
              <a:t>bars</a:t>
            </a:r>
            <a:r>
              <a:rPr lang="es-ES" b="1" dirty="0">
                <a:solidFill>
                  <a:schemeClr val="bg1"/>
                </a:solidFill>
              </a:rPr>
              <a:t> and restaurants.</a:t>
            </a:r>
          </a:p>
          <a:p>
            <a:r>
              <a:rPr lang="es-ES" b="1" dirty="0">
                <a:solidFill>
                  <a:schemeClr val="bg1"/>
                </a:solidFill>
              </a:rPr>
              <a:t>It </a:t>
            </a:r>
            <a:r>
              <a:rPr lang="es-ES" b="1" dirty="0" err="1">
                <a:solidFill>
                  <a:schemeClr val="bg1"/>
                </a:solidFill>
              </a:rPr>
              <a:t>consists</a:t>
            </a:r>
            <a:r>
              <a:rPr lang="es-ES" b="1" dirty="0">
                <a:solidFill>
                  <a:schemeClr val="bg1"/>
                </a:solidFill>
              </a:rPr>
              <a:t> of a </a:t>
            </a:r>
            <a:r>
              <a:rPr lang="es-ES" b="1" dirty="0" err="1">
                <a:solidFill>
                  <a:schemeClr val="bg1"/>
                </a:solidFill>
              </a:rPr>
              <a:t>curl-shaped</a:t>
            </a:r>
            <a:r>
              <a:rPr lang="es-ES" b="1" dirty="0">
                <a:solidFill>
                  <a:schemeClr val="bg1"/>
                </a:solidFill>
              </a:rPr>
              <a:t> </a:t>
            </a:r>
            <a:r>
              <a:rPr lang="es-ES" b="1" dirty="0" err="1">
                <a:solidFill>
                  <a:schemeClr val="bg1"/>
                </a:solidFill>
              </a:rPr>
              <a:t>breading</a:t>
            </a:r>
            <a:r>
              <a:rPr lang="es-ES" b="1" dirty="0">
                <a:solidFill>
                  <a:schemeClr val="bg1"/>
                </a:solidFill>
              </a:rPr>
              <a:t> </a:t>
            </a:r>
            <a:r>
              <a:rPr lang="es-ES" b="1" dirty="0" err="1">
                <a:solidFill>
                  <a:schemeClr val="bg1"/>
                </a:solidFill>
              </a:rPr>
              <a:t>where</a:t>
            </a:r>
            <a:r>
              <a:rPr lang="es-ES" b="1" dirty="0">
                <a:solidFill>
                  <a:schemeClr val="bg1"/>
                </a:solidFill>
              </a:rPr>
              <a:t> the </a:t>
            </a:r>
            <a:r>
              <a:rPr lang="es-ES" b="1" dirty="0" err="1">
                <a:solidFill>
                  <a:schemeClr val="bg1"/>
                </a:solidFill>
              </a:rPr>
              <a:t>meat</a:t>
            </a:r>
            <a:r>
              <a:rPr lang="es-ES" b="1" dirty="0">
                <a:solidFill>
                  <a:schemeClr val="bg1"/>
                </a:solidFill>
              </a:rPr>
              <a:t> is </a:t>
            </a:r>
            <a:r>
              <a:rPr lang="es-ES" b="1" dirty="0" err="1">
                <a:solidFill>
                  <a:schemeClr val="bg1"/>
                </a:solidFill>
              </a:rPr>
              <a:t>wrapped</a:t>
            </a:r>
            <a:r>
              <a:rPr lang="es-ES" b="1" dirty="0">
                <a:solidFill>
                  <a:schemeClr val="bg1"/>
                </a:solidFill>
              </a:rPr>
              <a:t> </a:t>
            </a:r>
            <a:r>
              <a:rPr lang="es-ES" b="1" dirty="0" err="1">
                <a:solidFill>
                  <a:schemeClr val="bg1"/>
                </a:solidFill>
              </a:rPr>
              <a:t>with</a:t>
            </a:r>
            <a:r>
              <a:rPr lang="es-ES" b="1" dirty="0">
                <a:solidFill>
                  <a:schemeClr val="bg1"/>
                </a:solidFill>
              </a:rPr>
              <a:t> the </a:t>
            </a:r>
            <a:r>
              <a:rPr lang="es-ES" b="1" dirty="0" err="1">
                <a:solidFill>
                  <a:schemeClr val="bg1"/>
                </a:solidFill>
              </a:rPr>
              <a:t>ham</a:t>
            </a:r>
            <a:r>
              <a:rPr lang="es-ES" b="1" dirty="0">
                <a:solidFill>
                  <a:schemeClr val="bg1"/>
                </a:solidFill>
              </a:rPr>
              <a:t>, </a:t>
            </a:r>
            <a:r>
              <a:rPr lang="es-ES" b="1" dirty="0" err="1">
                <a:solidFill>
                  <a:schemeClr val="bg1"/>
                </a:solidFill>
              </a:rPr>
              <a:t>which</a:t>
            </a:r>
            <a:r>
              <a:rPr lang="es-ES" b="1" dirty="0">
                <a:solidFill>
                  <a:schemeClr val="bg1"/>
                </a:solidFill>
              </a:rPr>
              <a:t> are </a:t>
            </a:r>
            <a:r>
              <a:rPr lang="es-ES" b="1" dirty="0" err="1">
                <a:solidFill>
                  <a:schemeClr val="bg1"/>
                </a:solidFill>
              </a:rPr>
              <a:t>then</a:t>
            </a:r>
            <a:r>
              <a:rPr lang="es-ES" b="1" dirty="0">
                <a:solidFill>
                  <a:schemeClr val="bg1"/>
                </a:solidFill>
              </a:rPr>
              <a:t> </a:t>
            </a:r>
            <a:r>
              <a:rPr lang="es-ES" b="1" dirty="0" err="1">
                <a:solidFill>
                  <a:schemeClr val="bg1"/>
                </a:solidFill>
              </a:rPr>
              <a:t>battered</a:t>
            </a:r>
            <a:r>
              <a:rPr lang="es-ES" b="1" dirty="0">
                <a:solidFill>
                  <a:schemeClr val="bg1"/>
                </a:solidFill>
              </a:rPr>
              <a:t> </a:t>
            </a:r>
            <a:r>
              <a:rPr lang="es-ES" b="1" dirty="0" err="1">
                <a:solidFill>
                  <a:schemeClr val="bg1"/>
                </a:solidFill>
              </a:rPr>
              <a:t>into</a:t>
            </a:r>
            <a:r>
              <a:rPr lang="es-ES" b="1" dirty="0">
                <a:solidFill>
                  <a:schemeClr val="bg1"/>
                </a:solidFill>
              </a:rPr>
              <a:t> </a:t>
            </a:r>
            <a:r>
              <a:rPr lang="es-ES" b="1" dirty="0" err="1">
                <a:solidFill>
                  <a:schemeClr val="bg1"/>
                </a:solidFill>
              </a:rPr>
              <a:t>flour</a:t>
            </a:r>
            <a:r>
              <a:rPr lang="es-ES" b="1" dirty="0">
                <a:solidFill>
                  <a:schemeClr val="bg1"/>
                </a:solidFill>
              </a:rPr>
              <a:t> and </a:t>
            </a:r>
            <a:r>
              <a:rPr lang="es-ES" b="1" dirty="0" err="1">
                <a:solidFill>
                  <a:schemeClr val="bg1"/>
                </a:solidFill>
              </a:rPr>
              <a:t>egg</a:t>
            </a:r>
            <a:r>
              <a:rPr lang="es-ES" b="1" dirty="0">
                <a:solidFill>
                  <a:schemeClr val="bg1"/>
                </a:solidFill>
              </a:rPr>
              <a:t> and </a:t>
            </a:r>
            <a:r>
              <a:rPr lang="es-ES" b="1" dirty="0" err="1">
                <a:solidFill>
                  <a:schemeClr val="bg1"/>
                </a:solidFill>
              </a:rPr>
              <a:t>fried</a:t>
            </a:r>
            <a:r>
              <a:rPr lang="es-ES" b="1" dirty="0">
                <a:solidFill>
                  <a:schemeClr val="bg1"/>
                </a:solidFill>
              </a:rPr>
              <a:t> in a </a:t>
            </a:r>
            <a:r>
              <a:rPr lang="es-ES" b="1" dirty="0" err="1">
                <a:solidFill>
                  <a:schemeClr val="bg1"/>
                </a:solidFill>
              </a:rPr>
              <a:t>frying</a:t>
            </a:r>
            <a:r>
              <a:rPr lang="es-ES" b="1" dirty="0">
                <a:solidFill>
                  <a:schemeClr val="bg1"/>
                </a:solidFill>
              </a:rPr>
              <a:t> pan </a:t>
            </a:r>
            <a:r>
              <a:rPr lang="es-ES" b="1" dirty="0" err="1">
                <a:solidFill>
                  <a:schemeClr val="bg1"/>
                </a:solidFill>
              </a:rPr>
              <a:t>with</a:t>
            </a:r>
            <a:r>
              <a:rPr lang="es-ES" b="1" dirty="0">
                <a:solidFill>
                  <a:schemeClr val="bg1"/>
                </a:solidFill>
              </a:rPr>
              <a:t> </a:t>
            </a:r>
            <a:r>
              <a:rPr lang="es-ES" b="1" dirty="0" err="1">
                <a:solidFill>
                  <a:schemeClr val="bg1"/>
                </a:solidFill>
              </a:rPr>
              <a:t>plenty</a:t>
            </a:r>
            <a:r>
              <a:rPr lang="es-ES" b="1" dirty="0">
                <a:solidFill>
                  <a:schemeClr val="bg1"/>
                </a:solidFill>
              </a:rPr>
              <a:t> of </a:t>
            </a:r>
            <a:r>
              <a:rPr lang="es-ES" b="1" dirty="0" err="1">
                <a:solidFill>
                  <a:schemeClr val="bg1"/>
                </a:solidFill>
              </a:rPr>
              <a:t>hot</a:t>
            </a:r>
            <a:r>
              <a:rPr lang="es-ES" b="1" dirty="0">
                <a:solidFill>
                  <a:schemeClr val="bg1"/>
                </a:solidFill>
              </a:rPr>
              <a:t> olive </a:t>
            </a:r>
            <a:r>
              <a:rPr lang="es-ES" b="1" dirty="0" err="1">
                <a:solidFill>
                  <a:schemeClr val="bg1"/>
                </a:solidFill>
              </a:rPr>
              <a:t>oil</a:t>
            </a:r>
            <a:r>
              <a:rPr lang="es-ES" b="1" dirty="0">
                <a:solidFill>
                  <a:schemeClr val="bg1"/>
                </a:solidFill>
              </a:rPr>
              <a:t>.</a:t>
            </a:r>
          </a:p>
        </p:txBody>
      </p:sp>
      <p:pic>
        <p:nvPicPr>
          <p:cNvPr id="4102" name="Picture 6" descr="flamenquines Córdo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769" y="4047384"/>
            <a:ext cx="3397522" cy="224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35130" y="273707"/>
            <a:ext cx="11730447" cy="923330"/>
          </a:xfrm>
          <a:prstGeom prst="rect">
            <a:avLst/>
          </a:prstGeom>
        </p:spPr>
        <p:txBody>
          <a:bodyPr wrap="square">
            <a:spAutoFit/>
          </a:bodyPr>
          <a:lstStyle/>
          <a:p>
            <a:pPr algn="just"/>
            <a:r>
              <a:rPr lang="es-ES" b="1" i="0" u="sng" dirty="0">
                <a:solidFill>
                  <a:schemeClr val="bg1"/>
                </a:solidFill>
                <a:effectLst>
                  <a:outerShdw blurRad="38100" dist="38100" dir="2700000" algn="tl">
                    <a:srgbClr val="000000">
                      <a:alpha val="43137"/>
                    </a:srgbClr>
                  </a:outerShdw>
                </a:effectLst>
              </a:rPr>
              <a:t>Rabo de toro</a:t>
            </a:r>
          </a:p>
          <a:p>
            <a:pPr algn="just"/>
            <a:r>
              <a:rPr lang="en-US" b="1" i="0" dirty="0">
                <a:solidFill>
                  <a:schemeClr val="bg1"/>
                </a:solidFill>
              </a:rPr>
              <a:t>Another of the most traditional Cordoba meals is the bull's tail, an exquisite stew with a very ancient origin. It is essentially a stew, whose main ingredient is bull's or cow's tail.</a:t>
            </a:r>
            <a:endParaRPr lang="es-ES" b="1" i="0" dirty="0">
              <a:solidFill>
                <a:schemeClr val="bg1"/>
              </a:solidFill>
            </a:endParaRPr>
          </a:p>
        </p:txBody>
      </p:sp>
      <p:sp>
        <p:nvSpPr>
          <p:cNvPr id="7" name="Rectángulo 6"/>
          <p:cNvSpPr/>
          <p:nvPr/>
        </p:nvSpPr>
        <p:spPr>
          <a:xfrm>
            <a:off x="235131" y="1197037"/>
            <a:ext cx="11730446" cy="1200329"/>
          </a:xfrm>
          <a:prstGeom prst="rect">
            <a:avLst/>
          </a:prstGeom>
        </p:spPr>
        <p:txBody>
          <a:bodyPr wrap="square">
            <a:spAutoFit/>
          </a:bodyPr>
          <a:lstStyle/>
          <a:p>
            <a:r>
              <a:rPr lang="es-ES" b="1" u="sng" dirty="0" err="1">
                <a:solidFill>
                  <a:schemeClr val="bg1"/>
                </a:solidFill>
                <a:effectLst>
                  <a:outerShdw blurRad="38100" dist="38100" dir="2700000" algn="tl">
                    <a:srgbClr val="000000">
                      <a:alpha val="43137"/>
                    </a:srgbClr>
                  </a:outerShdw>
                </a:effectLst>
              </a:rPr>
              <a:t>Fried</a:t>
            </a:r>
            <a:r>
              <a:rPr lang="es-ES" b="1" u="sng" dirty="0">
                <a:solidFill>
                  <a:schemeClr val="bg1"/>
                </a:solidFill>
                <a:effectLst>
                  <a:outerShdw blurRad="38100" dist="38100" dir="2700000" algn="tl">
                    <a:srgbClr val="000000">
                      <a:alpha val="43137"/>
                    </a:srgbClr>
                  </a:outerShdw>
                </a:effectLst>
              </a:rPr>
              <a:t> </a:t>
            </a:r>
            <a:r>
              <a:rPr lang="es-ES" b="1" u="sng" dirty="0" err="1">
                <a:solidFill>
                  <a:schemeClr val="bg1"/>
                </a:solidFill>
                <a:effectLst>
                  <a:outerShdw blurRad="38100" dist="38100" dir="2700000" algn="tl">
                    <a:srgbClr val="000000">
                      <a:alpha val="43137"/>
                    </a:srgbClr>
                  </a:outerShdw>
                </a:effectLst>
              </a:rPr>
              <a:t>eggplant</a:t>
            </a:r>
            <a:r>
              <a:rPr lang="es-ES" b="1" u="sng" dirty="0">
                <a:solidFill>
                  <a:schemeClr val="bg1"/>
                </a:solidFill>
                <a:effectLst>
                  <a:outerShdw blurRad="38100" dist="38100" dir="2700000" algn="tl">
                    <a:srgbClr val="000000">
                      <a:alpha val="43137"/>
                    </a:srgbClr>
                  </a:outerShdw>
                </a:effectLst>
              </a:rPr>
              <a:t> </a:t>
            </a:r>
            <a:r>
              <a:rPr lang="es-ES" b="1" u="sng" dirty="0" err="1">
                <a:solidFill>
                  <a:schemeClr val="bg1"/>
                </a:solidFill>
                <a:effectLst>
                  <a:outerShdw blurRad="38100" dist="38100" dir="2700000" algn="tl">
                    <a:srgbClr val="000000">
                      <a:alpha val="43137"/>
                    </a:srgbClr>
                  </a:outerShdw>
                </a:effectLst>
              </a:rPr>
              <a:t>with</a:t>
            </a:r>
            <a:r>
              <a:rPr lang="es-ES" b="1" u="sng" dirty="0">
                <a:solidFill>
                  <a:schemeClr val="bg1"/>
                </a:solidFill>
                <a:effectLst>
                  <a:outerShdw blurRad="38100" dist="38100" dir="2700000" algn="tl">
                    <a:srgbClr val="000000">
                      <a:alpha val="43137"/>
                    </a:srgbClr>
                  </a:outerShdw>
                </a:effectLst>
              </a:rPr>
              <a:t> </a:t>
            </a:r>
            <a:r>
              <a:rPr lang="es-ES" b="1" u="sng" dirty="0" err="1">
                <a:solidFill>
                  <a:schemeClr val="bg1"/>
                </a:solidFill>
                <a:effectLst>
                  <a:outerShdw blurRad="38100" dist="38100" dir="2700000" algn="tl">
                    <a:srgbClr val="000000">
                      <a:alpha val="43137"/>
                    </a:srgbClr>
                  </a:outerShdw>
                </a:effectLst>
              </a:rPr>
              <a:t>honey</a:t>
            </a:r>
            <a:endParaRPr lang="es-ES" b="1" u="sng" dirty="0">
              <a:solidFill>
                <a:schemeClr val="bg1"/>
              </a:solidFill>
              <a:effectLst>
                <a:outerShdw blurRad="38100" dist="38100" dir="2700000" algn="tl">
                  <a:srgbClr val="000000">
                    <a:alpha val="43137"/>
                  </a:srgbClr>
                </a:outerShdw>
              </a:effectLst>
            </a:endParaRPr>
          </a:p>
          <a:p>
            <a:r>
              <a:rPr lang="es-ES" b="1" dirty="0" err="1">
                <a:solidFill>
                  <a:schemeClr val="bg1"/>
                </a:solidFill>
              </a:rPr>
              <a:t>Honey-fried</a:t>
            </a:r>
            <a:r>
              <a:rPr lang="es-ES" b="1" dirty="0">
                <a:solidFill>
                  <a:schemeClr val="bg1"/>
                </a:solidFill>
              </a:rPr>
              <a:t> </a:t>
            </a:r>
            <a:r>
              <a:rPr lang="es-ES" b="1" dirty="0" err="1">
                <a:solidFill>
                  <a:schemeClr val="bg1"/>
                </a:solidFill>
              </a:rPr>
              <a:t>aubergines</a:t>
            </a:r>
            <a:r>
              <a:rPr lang="es-ES" b="1" dirty="0">
                <a:solidFill>
                  <a:schemeClr val="bg1"/>
                </a:solidFill>
              </a:rPr>
              <a:t> are </a:t>
            </a:r>
            <a:r>
              <a:rPr lang="es-ES" b="1" dirty="0" err="1">
                <a:solidFill>
                  <a:schemeClr val="bg1"/>
                </a:solidFill>
              </a:rPr>
              <a:t>another</a:t>
            </a:r>
            <a:r>
              <a:rPr lang="es-ES" b="1" dirty="0">
                <a:solidFill>
                  <a:schemeClr val="bg1"/>
                </a:solidFill>
              </a:rPr>
              <a:t> of the most popular </a:t>
            </a:r>
            <a:r>
              <a:rPr lang="es-ES" b="1" dirty="0" err="1">
                <a:solidFill>
                  <a:schemeClr val="bg1"/>
                </a:solidFill>
              </a:rPr>
              <a:t>dishes</a:t>
            </a:r>
            <a:r>
              <a:rPr lang="es-ES" b="1" dirty="0">
                <a:solidFill>
                  <a:schemeClr val="bg1"/>
                </a:solidFill>
              </a:rPr>
              <a:t> in the </a:t>
            </a:r>
            <a:r>
              <a:rPr lang="es-ES" b="1" dirty="0" err="1">
                <a:solidFill>
                  <a:schemeClr val="bg1"/>
                </a:solidFill>
              </a:rPr>
              <a:t>province</a:t>
            </a:r>
            <a:r>
              <a:rPr lang="es-ES" b="1" dirty="0">
                <a:solidFill>
                  <a:schemeClr val="bg1"/>
                </a:solidFill>
              </a:rPr>
              <a:t> of Córdoba, and in </a:t>
            </a:r>
            <a:r>
              <a:rPr lang="es-ES" b="1" dirty="0" err="1">
                <a:solidFill>
                  <a:schemeClr val="bg1"/>
                </a:solidFill>
              </a:rPr>
              <a:t>recent</a:t>
            </a:r>
            <a:r>
              <a:rPr lang="es-ES" b="1" dirty="0">
                <a:solidFill>
                  <a:schemeClr val="bg1"/>
                </a:solidFill>
              </a:rPr>
              <a:t> times have </a:t>
            </a:r>
            <a:r>
              <a:rPr lang="es-ES" b="1" dirty="0" err="1">
                <a:solidFill>
                  <a:schemeClr val="bg1"/>
                </a:solidFill>
              </a:rPr>
              <a:t>also</a:t>
            </a:r>
            <a:r>
              <a:rPr lang="es-ES" b="1" dirty="0">
                <a:solidFill>
                  <a:schemeClr val="bg1"/>
                </a:solidFill>
              </a:rPr>
              <a:t> </a:t>
            </a:r>
            <a:r>
              <a:rPr lang="es-ES" b="1" dirty="0" err="1">
                <a:solidFill>
                  <a:schemeClr val="bg1"/>
                </a:solidFill>
              </a:rPr>
              <a:t>become</a:t>
            </a:r>
            <a:r>
              <a:rPr lang="es-ES" b="1" dirty="0">
                <a:solidFill>
                  <a:schemeClr val="bg1"/>
                </a:solidFill>
              </a:rPr>
              <a:t> </a:t>
            </a:r>
            <a:r>
              <a:rPr lang="es-ES" b="1" dirty="0" err="1">
                <a:solidFill>
                  <a:schemeClr val="bg1"/>
                </a:solidFill>
              </a:rPr>
              <a:t>one</a:t>
            </a:r>
            <a:r>
              <a:rPr lang="es-ES" b="1" dirty="0">
                <a:solidFill>
                  <a:schemeClr val="bg1"/>
                </a:solidFill>
              </a:rPr>
              <a:t> of the most </a:t>
            </a:r>
            <a:r>
              <a:rPr lang="es-ES" b="1" dirty="0" err="1">
                <a:solidFill>
                  <a:schemeClr val="bg1"/>
                </a:solidFill>
              </a:rPr>
              <a:t>sought</a:t>
            </a:r>
            <a:r>
              <a:rPr lang="es-ES" b="1" dirty="0">
                <a:solidFill>
                  <a:schemeClr val="bg1"/>
                </a:solidFill>
              </a:rPr>
              <a:t> after tapas in the </a:t>
            </a:r>
            <a:r>
              <a:rPr lang="es-ES" b="1" dirty="0" err="1">
                <a:solidFill>
                  <a:schemeClr val="bg1"/>
                </a:solidFill>
              </a:rPr>
              <a:t>bars</a:t>
            </a:r>
            <a:r>
              <a:rPr lang="es-ES" b="1" dirty="0">
                <a:solidFill>
                  <a:schemeClr val="bg1"/>
                </a:solidFill>
              </a:rPr>
              <a:t> and </a:t>
            </a:r>
            <a:r>
              <a:rPr lang="es-ES" b="1" dirty="0" err="1">
                <a:solidFill>
                  <a:schemeClr val="bg1"/>
                </a:solidFill>
              </a:rPr>
              <a:t>other</a:t>
            </a:r>
            <a:r>
              <a:rPr lang="es-ES" b="1" dirty="0">
                <a:solidFill>
                  <a:schemeClr val="bg1"/>
                </a:solidFill>
              </a:rPr>
              <a:t> establishments of the </a:t>
            </a:r>
            <a:r>
              <a:rPr lang="es-ES" b="1" dirty="0" err="1">
                <a:solidFill>
                  <a:schemeClr val="bg1"/>
                </a:solidFill>
              </a:rPr>
              <a:t>various</a:t>
            </a:r>
            <a:r>
              <a:rPr lang="es-ES" b="1" dirty="0">
                <a:solidFill>
                  <a:schemeClr val="bg1"/>
                </a:solidFill>
              </a:rPr>
              <a:t> </a:t>
            </a:r>
            <a:r>
              <a:rPr lang="es-ES" b="1" dirty="0" err="1">
                <a:solidFill>
                  <a:schemeClr val="bg1"/>
                </a:solidFill>
              </a:rPr>
              <a:t>municipalities</a:t>
            </a:r>
            <a:r>
              <a:rPr lang="es-ES" b="1" dirty="0">
                <a:solidFill>
                  <a:schemeClr val="bg1"/>
                </a:solidFill>
              </a:rPr>
              <a:t> of that </a:t>
            </a:r>
            <a:r>
              <a:rPr lang="es-ES" b="1" dirty="0" err="1">
                <a:solidFill>
                  <a:schemeClr val="bg1"/>
                </a:solidFill>
              </a:rPr>
              <a:t>province</a:t>
            </a:r>
            <a:r>
              <a:rPr lang="es-ES" b="1" dirty="0">
                <a:solidFill>
                  <a:schemeClr val="bg1"/>
                </a:solidFill>
              </a:rPr>
              <a:t>.</a:t>
            </a:r>
          </a:p>
        </p:txBody>
      </p:sp>
      <p:sp>
        <p:nvSpPr>
          <p:cNvPr id="8" name="Rectángulo 7"/>
          <p:cNvSpPr/>
          <p:nvPr/>
        </p:nvSpPr>
        <p:spPr>
          <a:xfrm>
            <a:off x="235131" y="2397366"/>
            <a:ext cx="11730446" cy="1200329"/>
          </a:xfrm>
          <a:prstGeom prst="rect">
            <a:avLst/>
          </a:prstGeom>
        </p:spPr>
        <p:txBody>
          <a:bodyPr wrap="square">
            <a:spAutoFit/>
          </a:bodyPr>
          <a:lstStyle/>
          <a:p>
            <a:r>
              <a:rPr lang="es-ES" b="1" u="sng" dirty="0">
                <a:solidFill>
                  <a:schemeClr val="bg1"/>
                </a:solidFill>
                <a:effectLst>
                  <a:outerShdw blurRad="38100" dist="38100" dir="2700000" algn="tl">
                    <a:srgbClr val="000000">
                      <a:alpha val="43137"/>
                    </a:srgbClr>
                  </a:outerShdw>
                </a:effectLst>
              </a:rPr>
              <a:t>Boquerones in </a:t>
            </a:r>
            <a:r>
              <a:rPr lang="es-ES" b="1" u="sng" dirty="0" err="1">
                <a:solidFill>
                  <a:schemeClr val="bg1"/>
                </a:solidFill>
                <a:effectLst>
                  <a:outerShdw blurRad="38100" dist="38100" dir="2700000" algn="tl">
                    <a:srgbClr val="000000">
                      <a:alpha val="43137"/>
                    </a:srgbClr>
                  </a:outerShdw>
                </a:effectLst>
              </a:rPr>
              <a:t>vinegar</a:t>
            </a:r>
            <a:endParaRPr lang="es-ES" b="1" u="sng" dirty="0">
              <a:solidFill>
                <a:schemeClr val="bg1"/>
              </a:solidFill>
              <a:effectLst>
                <a:outerShdw blurRad="38100" dist="38100" dir="2700000" algn="tl">
                  <a:srgbClr val="000000">
                    <a:alpha val="43137"/>
                  </a:srgbClr>
                </a:outerShdw>
              </a:effectLst>
            </a:endParaRPr>
          </a:p>
          <a:p>
            <a:r>
              <a:rPr lang="es-ES" b="1" dirty="0">
                <a:solidFill>
                  <a:schemeClr val="bg1"/>
                </a:solidFill>
              </a:rPr>
              <a:t>At the time of the </a:t>
            </a:r>
            <a:r>
              <a:rPr lang="es-ES" b="1" dirty="0" err="1">
                <a:solidFill>
                  <a:schemeClr val="bg1"/>
                </a:solidFill>
              </a:rPr>
              <a:t>aperitif</a:t>
            </a:r>
            <a:r>
              <a:rPr lang="es-ES" b="1" dirty="0">
                <a:solidFill>
                  <a:schemeClr val="bg1"/>
                </a:solidFill>
              </a:rPr>
              <a:t> in </a:t>
            </a:r>
            <a:r>
              <a:rPr lang="es-ES" b="1" dirty="0" err="1">
                <a:solidFill>
                  <a:schemeClr val="bg1"/>
                </a:solidFill>
              </a:rPr>
              <a:t>any</a:t>
            </a:r>
            <a:r>
              <a:rPr lang="es-ES" b="1" dirty="0">
                <a:solidFill>
                  <a:schemeClr val="bg1"/>
                </a:solidFill>
              </a:rPr>
              <a:t> establishment in </a:t>
            </a:r>
            <a:r>
              <a:rPr lang="es-ES" b="1" dirty="0" err="1">
                <a:solidFill>
                  <a:schemeClr val="bg1"/>
                </a:solidFill>
              </a:rPr>
              <a:t>our</a:t>
            </a:r>
            <a:r>
              <a:rPr lang="es-ES" b="1" dirty="0">
                <a:solidFill>
                  <a:schemeClr val="bg1"/>
                </a:solidFill>
              </a:rPr>
              <a:t> country, the </a:t>
            </a:r>
            <a:r>
              <a:rPr lang="es-ES" b="1" dirty="0" err="1">
                <a:solidFill>
                  <a:schemeClr val="bg1"/>
                </a:solidFill>
              </a:rPr>
              <a:t>anchoies</a:t>
            </a:r>
            <a:r>
              <a:rPr lang="es-ES" b="1" dirty="0">
                <a:solidFill>
                  <a:schemeClr val="bg1"/>
                </a:solidFill>
              </a:rPr>
              <a:t> in </a:t>
            </a:r>
            <a:r>
              <a:rPr lang="es-ES" b="1" dirty="0" err="1">
                <a:solidFill>
                  <a:schemeClr val="bg1"/>
                </a:solidFill>
              </a:rPr>
              <a:t>vinegar</a:t>
            </a:r>
            <a:r>
              <a:rPr lang="es-ES" b="1" dirty="0">
                <a:solidFill>
                  <a:schemeClr val="bg1"/>
                </a:solidFill>
              </a:rPr>
              <a:t> </a:t>
            </a:r>
            <a:r>
              <a:rPr lang="es-ES" b="1" dirty="0" err="1">
                <a:solidFill>
                  <a:schemeClr val="bg1"/>
                </a:solidFill>
              </a:rPr>
              <a:t>become</a:t>
            </a:r>
            <a:r>
              <a:rPr lang="es-ES" b="1" dirty="0">
                <a:solidFill>
                  <a:schemeClr val="bg1"/>
                </a:solidFill>
              </a:rPr>
              <a:t> </a:t>
            </a:r>
            <a:r>
              <a:rPr lang="es-ES" b="1" dirty="0" err="1">
                <a:solidFill>
                  <a:schemeClr val="bg1"/>
                </a:solidFill>
              </a:rPr>
              <a:t>undoubtedly</a:t>
            </a:r>
            <a:r>
              <a:rPr lang="es-ES" b="1" dirty="0">
                <a:solidFill>
                  <a:schemeClr val="bg1"/>
                </a:solidFill>
              </a:rPr>
              <a:t> </a:t>
            </a:r>
            <a:r>
              <a:rPr lang="es-ES" b="1" dirty="0" err="1">
                <a:solidFill>
                  <a:schemeClr val="bg1"/>
                </a:solidFill>
              </a:rPr>
              <a:t>one</a:t>
            </a:r>
            <a:r>
              <a:rPr lang="es-ES" b="1" dirty="0">
                <a:solidFill>
                  <a:schemeClr val="bg1"/>
                </a:solidFill>
              </a:rPr>
              <a:t> of the most </a:t>
            </a:r>
            <a:r>
              <a:rPr lang="es-ES" b="1" dirty="0" err="1">
                <a:solidFill>
                  <a:schemeClr val="bg1"/>
                </a:solidFill>
              </a:rPr>
              <a:t>requested</a:t>
            </a:r>
            <a:r>
              <a:rPr lang="es-ES" b="1" dirty="0">
                <a:solidFill>
                  <a:schemeClr val="bg1"/>
                </a:solidFill>
              </a:rPr>
              <a:t>. In Cordoba, as in </a:t>
            </a:r>
            <a:r>
              <a:rPr lang="es-ES" b="1" dirty="0" err="1">
                <a:solidFill>
                  <a:schemeClr val="bg1"/>
                </a:solidFill>
              </a:rPr>
              <a:t>other</a:t>
            </a:r>
            <a:r>
              <a:rPr lang="es-ES" b="1" dirty="0">
                <a:solidFill>
                  <a:schemeClr val="bg1"/>
                </a:solidFill>
              </a:rPr>
              <a:t> </a:t>
            </a:r>
            <a:r>
              <a:rPr lang="es-ES" b="1" dirty="0" err="1">
                <a:solidFill>
                  <a:schemeClr val="bg1"/>
                </a:solidFill>
              </a:rPr>
              <a:t>corners</a:t>
            </a:r>
            <a:r>
              <a:rPr lang="es-ES" b="1" dirty="0">
                <a:solidFill>
                  <a:schemeClr val="bg1"/>
                </a:solidFill>
              </a:rPr>
              <a:t> of </a:t>
            </a:r>
            <a:r>
              <a:rPr lang="es-ES" b="1" dirty="0" err="1">
                <a:solidFill>
                  <a:schemeClr val="bg1"/>
                </a:solidFill>
              </a:rPr>
              <a:t>our</a:t>
            </a:r>
            <a:r>
              <a:rPr lang="es-ES" b="1" dirty="0">
                <a:solidFill>
                  <a:schemeClr val="bg1"/>
                </a:solidFill>
              </a:rPr>
              <a:t> </a:t>
            </a:r>
            <a:r>
              <a:rPr lang="es-ES" b="1" dirty="0" err="1">
                <a:solidFill>
                  <a:schemeClr val="bg1"/>
                </a:solidFill>
              </a:rPr>
              <a:t>geography</a:t>
            </a:r>
            <a:r>
              <a:rPr lang="es-ES" b="1" dirty="0">
                <a:solidFill>
                  <a:schemeClr val="bg1"/>
                </a:solidFill>
              </a:rPr>
              <a:t>, </a:t>
            </a:r>
            <a:r>
              <a:rPr lang="es-ES" b="1" dirty="0" err="1">
                <a:solidFill>
                  <a:schemeClr val="bg1"/>
                </a:solidFill>
              </a:rPr>
              <a:t>they</a:t>
            </a:r>
            <a:r>
              <a:rPr lang="es-ES" b="1" dirty="0">
                <a:solidFill>
                  <a:schemeClr val="bg1"/>
                </a:solidFill>
              </a:rPr>
              <a:t> are a </a:t>
            </a:r>
            <a:r>
              <a:rPr lang="es-ES" b="1" dirty="0" err="1">
                <a:solidFill>
                  <a:schemeClr val="bg1"/>
                </a:solidFill>
              </a:rPr>
              <a:t>very</a:t>
            </a:r>
            <a:r>
              <a:rPr lang="es-ES" b="1" dirty="0">
                <a:solidFill>
                  <a:schemeClr val="bg1"/>
                </a:solidFill>
              </a:rPr>
              <a:t> popular </a:t>
            </a:r>
            <a:r>
              <a:rPr lang="es-ES" b="1" dirty="0" err="1">
                <a:solidFill>
                  <a:schemeClr val="bg1"/>
                </a:solidFill>
              </a:rPr>
              <a:t>dish</a:t>
            </a:r>
            <a:r>
              <a:rPr lang="es-ES" b="1" dirty="0">
                <a:solidFill>
                  <a:schemeClr val="bg1"/>
                </a:solidFill>
              </a:rPr>
              <a:t>, and in </a:t>
            </a:r>
            <a:r>
              <a:rPr lang="es-ES" b="1" dirty="0" err="1">
                <a:solidFill>
                  <a:schemeClr val="bg1"/>
                </a:solidFill>
              </a:rPr>
              <a:t>addition</a:t>
            </a:r>
            <a:r>
              <a:rPr lang="es-ES" b="1" dirty="0">
                <a:solidFill>
                  <a:schemeClr val="bg1"/>
                </a:solidFill>
              </a:rPr>
              <a:t> to a </a:t>
            </a:r>
            <a:r>
              <a:rPr lang="es-ES" b="1" dirty="0" err="1">
                <a:solidFill>
                  <a:schemeClr val="bg1"/>
                </a:solidFill>
              </a:rPr>
              <a:t>very</a:t>
            </a:r>
            <a:r>
              <a:rPr lang="es-ES" b="1" dirty="0">
                <a:solidFill>
                  <a:schemeClr val="bg1"/>
                </a:solidFill>
              </a:rPr>
              <a:t> </a:t>
            </a:r>
            <a:r>
              <a:rPr lang="es-ES" b="1" dirty="0" err="1">
                <a:solidFill>
                  <a:schemeClr val="bg1"/>
                </a:solidFill>
              </a:rPr>
              <a:t>easy</a:t>
            </a:r>
            <a:r>
              <a:rPr lang="es-ES" b="1" dirty="0">
                <a:solidFill>
                  <a:schemeClr val="bg1"/>
                </a:solidFill>
              </a:rPr>
              <a:t> </a:t>
            </a:r>
            <a:r>
              <a:rPr lang="es-ES" b="1" dirty="0" err="1">
                <a:solidFill>
                  <a:schemeClr val="bg1"/>
                </a:solidFill>
              </a:rPr>
              <a:t>elaboration</a:t>
            </a:r>
            <a:r>
              <a:rPr lang="es-ES" b="1" dirty="0">
                <a:solidFill>
                  <a:schemeClr val="bg1"/>
                </a:solidFill>
              </a:rPr>
              <a:t>.</a:t>
            </a:r>
          </a:p>
        </p:txBody>
      </p:sp>
      <p:pic>
        <p:nvPicPr>
          <p:cNvPr id="5122" name="Picture 2" descr="Rabo de toro Córdo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398" y="3924834"/>
            <a:ext cx="2639876" cy="17463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renjenas fritas con miel Córdo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133" y="4365657"/>
            <a:ext cx="3160890" cy="20910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oquerones en vinag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9941" y="3924834"/>
            <a:ext cx="2639876" cy="174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9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74320" y="227874"/>
            <a:ext cx="11704320" cy="923330"/>
          </a:xfrm>
          <a:prstGeom prst="rect">
            <a:avLst/>
          </a:prstGeom>
        </p:spPr>
        <p:txBody>
          <a:bodyPr wrap="square">
            <a:spAutoFit/>
          </a:bodyPr>
          <a:lstStyle/>
          <a:p>
            <a:r>
              <a:rPr lang="es-ES" b="1" u="sng" dirty="0" err="1">
                <a:solidFill>
                  <a:schemeClr val="bg1"/>
                </a:solidFill>
                <a:effectLst>
                  <a:outerShdw blurRad="38100" dist="38100" dir="2700000" algn="tl">
                    <a:srgbClr val="000000">
                      <a:alpha val="43137"/>
                    </a:srgbClr>
                  </a:outerShdw>
                </a:effectLst>
              </a:rPr>
              <a:t>Snails</a:t>
            </a:r>
            <a:endParaRPr lang="es-ES" b="1" u="sng" dirty="0">
              <a:solidFill>
                <a:schemeClr val="bg1"/>
              </a:solidFill>
              <a:effectLst>
                <a:outerShdw blurRad="38100" dist="38100" dir="2700000" algn="tl">
                  <a:srgbClr val="000000">
                    <a:alpha val="43137"/>
                  </a:srgbClr>
                </a:outerShdw>
              </a:effectLst>
            </a:endParaRPr>
          </a:p>
          <a:p>
            <a:r>
              <a:rPr lang="es-ES" b="1" dirty="0">
                <a:solidFill>
                  <a:schemeClr val="bg1"/>
                </a:solidFill>
              </a:rPr>
              <a:t>To </a:t>
            </a:r>
            <a:r>
              <a:rPr lang="es-ES" b="1" dirty="0" err="1">
                <a:solidFill>
                  <a:schemeClr val="bg1"/>
                </a:solidFill>
              </a:rPr>
              <a:t>finish</a:t>
            </a:r>
            <a:r>
              <a:rPr lang="es-ES" b="1" dirty="0">
                <a:solidFill>
                  <a:schemeClr val="bg1"/>
                </a:solidFill>
              </a:rPr>
              <a:t>, </a:t>
            </a:r>
            <a:r>
              <a:rPr lang="es-ES" b="1" dirty="0" err="1">
                <a:solidFill>
                  <a:schemeClr val="bg1"/>
                </a:solidFill>
              </a:rPr>
              <a:t>another</a:t>
            </a:r>
            <a:r>
              <a:rPr lang="es-ES" b="1" dirty="0">
                <a:solidFill>
                  <a:schemeClr val="bg1"/>
                </a:solidFill>
              </a:rPr>
              <a:t> </a:t>
            </a:r>
            <a:r>
              <a:rPr lang="es-ES" b="1" dirty="0" err="1">
                <a:solidFill>
                  <a:schemeClr val="bg1"/>
                </a:solidFill>
              </a:rPr>
              <a:t>typical</a:t>
            </a:r>
            <a:r>
              <a:rPr lang="es-ES" b="1" dirty="0">
                <a:solidFill>
                  <a:schemeClr val="bg1"/>
                </a:solidFill>
              </a:rPr>
              <a:t> of Cordoba </a:t>
            </a:r>
            <a:r>
              <a:rPr lang="es-ES" b="1" dirty="0" err="1">
                <a:solidFill>
                  <a:schemeClr val="bg1"/>
                </a:solidFill>
              </a:rPr>
              <a:t>gastronomy</a:t>
            </a:r>
            <a:r>
              <a:rPr lang="es-ES" b="1" dirty="0">
                <a:solidFill>
                  <a:schemeClr val="bg1"/>
                </a:solidFill>
              </a:rPr>
              <a:t> are </a:t>
            </a:r>
            <a:r>
              <a:rPr lang="es-ES" b="1" dirty="0" err="1">
                <a:solidFill>
                  <a:schemeClr val="bg1"/>
                </a:solidFill>
              </a:rPr>
              <a:t>snails</a:t>
            </a:r>
            <a:r>
              <a:rPr lang="es-ES" b="1" dirty="0">
                <a:solidFill>
                  <a:schemeClr val="bg1"/>
                </a:solidFill>
              </a:rPr>
              <a:t>, </a:t>
            </a:r>
            <a:r>
              <a:rPr lang="es-ES" b="1" dirty="0" err="1">
                <a:solidFill>
                  <a:schemeClr val="bg1"/>
                </a:solidFill>
              </a:rPr>
              <a:t>which</a:t>
            </a:r>
            <a:r>
              <a:rPr lang="es-ES" b="1" dirty="0">
                <a:solidFill>
                  <a:schemeClr val="bg1"/>
                </a:solidFill>
              </a:rPr>
              <a:t> are </a:t>
            </a:r>
            <a:r>
              <a:rPr lang="es-ES" b="1" dirty="0" err="1">
                <a:solidFill>
                  <a:schemeClr val="bg1"/>
                </a:solidFill>
              </a:rPr>
              <a:t>usually</a:t>
            </a:r>
            <a:r>
              <a:rPr lang="es-ES" b="1" dirty="0">
                <a:solidFill>
                  <a:schemeClr val="bg1"/>
                </a:solidFill>
              </a:rPr>
              <a:t> </a:t>
            </a:r>
            <a:r>
              <a:rPr lang="es-ES" b="1" dirty="0" err="1">
                <a:solidFill>
                  <a:schemeClr val="bg1"/>
                </a:solidFill>
              </a:rPr>
              <a:t>made</a:t>
            </a:r>
            <a:r>
              <a:rPr lang="es-ES" b="1" dirty="0">
                <a:solidFill>
                  <a:schemeClr val="bg1"/>
                </a:solidFill>
              </a:rPr>
              <a:t> in sauce, </a:t>
            </a:r>
            <a:r>
              <a:rPr lang="es-ES" b="1" dirty="0" err="1">
                <a:solidFill>
                  <a:schemeClr val="bg1"/>
                </a:solidFill>
              </a:rPr>
              <a:t>although</a:t>
            </a:r>
            <a:r>
              <a:rPr lang="es-ES" b="1" dirty="0">
                <a:solidFill>
                  <a:schemeClr val="bg1"/>
                </a:solidFill>
              </a:rPr>
              <a:t> </a:t>
            </a:r>
            <a:r>
              <a:rPr lang="es-ES" b="1" dirty="0" err="1">
                <a:solidFill>
                  <a:schemeClr val="bg1"/>
                </a:solidFill>
              </a:rPr>
              <a:t>there</a:t>
            </a:r>
            <a:r>
              <a:rPr lang="es-ES" b="1" dirty="0">
                <a:solidFill>
                  <a:schemeClr val="bg1"/>
                </a:solidFill>
              </a:rPr>
              <a:t> are </a:t>
            </a:r>
            <a:r>
              <a:rPr lang="es-ES" b="1" dirty="0" err="1">
                <a:solidFill>
                  <a:schemeClr val="bg1"/>
                </a:solidFill>
              </a:rPr>
              <a:t>various</a:t>
            </a:r>
            <a:r>
              <a:rPr lang="es-ES" b="1" dirty="0">
                <a:solidFill>
                  <a:schemeClr val="bg1"/>
                </a:solidFill>
              </a:rPr>
              <a:t> </a:t>
            </a:r>
            <a:r>
              <a:rPr lang="es-ES" b="1" dirty="0" err="1">
                <a:solidFill>
                  <a:schemeClr val="bg1"/>
                </a:solidFill>
              </a:rPr>
              <a:t>variants</a:t>
            </a:r>
            <a:r>
              <a:rPr lang="es-ES" b="1" dirty="0">
                <a:solidFill>
                  <a:schemeClr val="bg1"/>
                </a:solidFill>
              </a:rPr>
              <a:t>, </a:t>
            </a:r>
            <a:r>
              <a:rPr lang="es-ES" b="1" dirty="0" err="1">
                <a:solidFill>
                  <a:schemeClr val="bg1"/>
                </a:solidFill>
              </a:rPr>
              <a:t>depending</a:t>
            </a:r>
            <a:r>
              <a:rPr lang="es-ES" b="1" dirty="0">
                <a:solidFill>
                  <a:schemeClr val="bg1"/>
                </a:solidFill>
              </a:rPr>
              <a:t> in </a:t>
            </a:r>
            <a:r>
              <a:rPr lang="es-ES" b="1" dirty="0" err="1">
                <a:solidFill>
                  <a:schemeClr val="bg1"/>
                </a:solidFill>
              </a:rPr>
              <a:t>much</a:t>
            </a:r>
            <a:r>
              <a:rPr lang="es-ES" b="1" dirty="0">
                <a:solidFill>
                  <a:schemeClr val="bg1"/>
                </a:solidFill>
              </a:rPr>
              <a:t> of the </a:t>
            </a:r>
            <a:r>
              <a:rPr lang="es-ES" b="1" dirty="0" err="1">
                <a:solidFill>
                  <a:schemeClr val="bg1"/>
                </a:solidFill>
              </a:rPr>
              <a:t>area</a:t>
            </a:r>
            <a:r>
              <a:rPr lang="es-ES" b="1" dirty="0">
                <a:solidFill>
                  <a:schemeClr val="bg1"/>
                </a:solidFill>
              </a:rPr>
              <a:t>.</a:t>
            </a:r>
          </a:p>
        </p:txBody>
      </p:sp>
      <p:sp>
        <p:nvSpPr>
          <p:cNvPr id="7" name="Rectángulo 6"/>
          <p:cNvSpPr/>
          <p:nvPr/>
        </p:nvSpPr>
        <p:spPr>
          <a:xfrm>
            <a:off x="274320" y="1071488"/>
            <a:ext cx="11704320" cy="1200329"/>
          </a:xfrm>
          <a:prstGeom prst="rect">
            <a:avLst/>
          </a:prstGeom>
        </p:spPr>
        <p:txBody>
          <a:bodyPr wrap="square">
            <a:spAutoFit/>
          </a:bodyPr>
          <a:lstStyle/>
          <a:p>
            <a:r>
              <a:rPr lang="es-ES" b="1" dirty="0">
                <a:solidFill>
                  <a:schemeClr val="bg1"/>
                </a:solidFill>
              </a:rPr>
              <a:t>It is a </a:t>
            </a:r>
            <a:r>
              <a:rPr lang="es-ES" b="1" dirty="0" err="1">
                <a:solidFill>
                  <a:schemeClr val="bg1"/>
                </a:solidFill>
              </a:rPr>
              <a:t>stew</a:t>
            </a:r>
            <a:r>
              <a:rPr lang="es-ES" b="1" dirty="0">
                <a:solidFill>
                  <a:schemeClr val="bg1"/>
                </a:solidFill>
              </a:rPr>
              <a:t> in </a:t>
            </a:r>
            <a:r>
              <a:rPr lang="es-ES" b="1" dirty="0" err="1">
                <a:solidFill>
                  <a:schemeClr val="bg1"/>
                </a:solidFill>
              </a:rPr>
              <a:t>which</a:t>
            </a:r>
            <a:r>
              <a:rPr lang="es-ES" b="1" dirty="0">
                <a:solidFill>
                  <a:schemeClr val="bg1"/>
                </a:solidFill>
              </a:rPr>
              <a:t> </a:t>
            </a:r>
            <a:r>
              <a:rPr lang="es-ES" b="1" dirty="0" err="1">
                <a:solidFill>
                  <a:schemeClr val="bg1"/>
                </a:solidFill>
              </a:rPr>
              <a:t>snails</a:t>
            </a:r>
            <a:r>
              <a:rPr lang="es-ES" b="1" dirty="0">
                <a:solidFill>
                  <a:schemeClr val="bg1"/>
                </a:solidFill>
              </a:rPr>
              <a:t> are </a:t>
            </a:r>
            <a:r>
              <a:rPr lang="es-ES" b="1" dirty="0" err="1">
                <a:solidFill>
                  <a:schemeClr val="bg1"/>
                </a:solidFill>
              </a:rPr>
              <a:t>cooked</a:t>
            </a:r>
            <a:r>
              <a:rPr lang="es-ES" b="1" dirty="0">
                <a:solidFill>
                  <a:schemeClr val="bg1"/>
                </a:solidFill>
              </a:rPr>
              <a:t> </a:t>
            </a:r>
            <a:r>
              <a:rPr lang="es-ES" b="1" dirty="0" err="1">
                <a:solidFill>
                  <a:schemeClr val="bg1"/>
                </a:solidFill>
              </a:rPr>
              <a:t>along</a:t>
            </a:r>
            <a:r>
              <a:rPr lang="es-ES" b="1" dirty="0">
                <a:solidFill>
                  <a:schemeClr val="bg1"/>
                </a:solidFill>
              </a:rPr>
              <a:t> </a:t>
            </a:r>
            <a:r>
              <a:rPr lang="es-ES" b="1" dirty="0" err="1">
                <a:solidFill>
                  <a:schemeClr val="bg1"/>
                </a:solidFill>
              </a:rPr>
              <a:t>with</a:t>
            </a:r>
            <a:r>
              <a:rPr lang="es-ES" b="1" dirty="0">
                <a:solidFill>
                  <a:schemeClr val="bg1"/>
                </a:solidFill>
              </a:rPr>
              <a:t> </a:t>
            </a:r>
            <a:r>
              <a:rPr lang="es-ES" b="1" dirty="0" err="1">
                <a:solidFill>
                  <a:schemeClr val="bg1"/>
                </a:solidFill>
              </a:rPr>
              <a:t>different</a:t>
            </a:r>
            <a:r>
              <a:rPr lang="es-ES" b="1" dirty="0">
                <a:solidFill>
                  <a:schemeClr val="bg1"/>
                </a:solidFill>
              </a:rPr>
              <a:t> </a:t>
            </a:r>
            <a:r>
              <a:rPr lang="es-ES" b="1" dirty="0" err="1">
                <a:solidFill>
                  <a:schemeClr val="bg1"/>
                </a:solidFill>
              </a:rPr>
              <a:t>complements</a:t>
            </a:r>
            <a:r>
              <a:rPr lang="es-ES" b="1" dirty="0">
                <a:solidFill>
                  <a:schemeClr val="bg1"/>
                </a:solidFill>
              </a:rPr>
              <a:t>, </a:t>
            </a:r>
            <a:r>
              <a:rPr lang="es-ES" b="1" dirty="0" err="1">
                <a:solidFill>
                  <a:schemeClr val="bg1"/>
                </a:solidFill>
              </a:rPr>
              <a:t>such</a:t>
            </a:r>
            <a:r>
              <a:rPr lang="es-ES" b="1" dirty="0">
                <a:solidFill>
                  <a:schemeClr val="bg1"/>
                </a:solidFill>
              </a:rPr>
              <a:t> as </a:t>
            </a:r>
            <a:r>
              <a:rPr lang="es-ES" b="1" dirty="0" err="1">
                <a:solidFill>
                  <a:schemeClr val="bg1"/>
                </a:solidFill>
              </a:rPr>
              <a:t>tomatoes</a:t>
            </a:r>
            <a:r>
              <a:rPr lang="es-ES" b="1" dirty="0">
                <a:solidFill>
                  <a:schemeClr val="bg1"/>
                </a:solidFill>
              </a:rPr>
              <a:t>, </a:t>
            </a:r>
            <a:r>
              <a:rPr lang="es-ES" b="1" dirty="0" err="1">
                <a:solidFill>
                  <a:schemeClr val="bg1"/>
                </a:solidFill>
              </a:rPr>
              <a:t>onions</a:t>
            </a:r>
            <a:r>
              <a:rPr lang="es-ES" b="1" dirty="0">
                <a:solidFill>
                  <a:schemeClr val="bg1"/>
                </a:solidFill>
              </a:rPr>
              <a:t>, red </a:t>
            </a:r>
            <a:r>
              <a:rPr lang="es-ES" b="1" dirty="0" err="1">
                <a:solidFill>
                  <a:schemeClr val="bg1"/>
                </a:solidFill>
              </a:rPr>
              <a:t>peppers</a:t>
            </a:r>
            <a:r>
              <a:rPr lang="es-ES" b="1" dirty="0">
                <a:solidFill>
                  <a:schemeClr val="bg1"/>
                </a:solidFill>
              </a:rPr>
              <a:t>, </a:t>
            </a:r>
            <a:r>
              <a:rPr lang="es-ES" b="1" dirty="0" err="1">
                <a:solidFill>
                  <a:schemeClr val="bg1"/>
                </a:solidFill>
              </a:rPr>
              <a:t>garlic</a:t>
            </a:r>
            <a:r>
              <a:rPr lang="es-ES" b="1" dirty="0">
                <a:solidFill>
                  <a:schemeClr val="bg1"/>
                </a:solidFill>
              </a:rPr>
              <a:t>, bread </a:t>
            </a:r>
            <a:r>
              <a:rPr lang="es-ES" b="1" dirty="0" err="1">
                <a:solidFill>
                  <a:schemeClr val="bg1"/>
                </a:solidFill>
              </a:rPr>
              <a:t>from</a:t>
            </a:r>
            <a:r>
              <a:rPr lang="es-ES" b="1" dirty="0">
                <a:solidFill>
                  <a:schemeClr val="bg1"/>
                </a:solidFill>
              </a:rPr>
              <a:t> the </a:t>
            </a:r>
            <a:r>
              <a:rPr lang="es-ES" b="1" dirty="0" err="1">
                <a:solidFill>
                  <a:schemeClr val="bg1"/>
                </a:solidFill>
              </a:rPr>
              <a:t>previous</a:t>
            </a:r>
            <a:r>
              <a:rPr lang="es-ES" b="1" dirty="0">
                <a:solidFill>
                  <a:schemeClr val="bg1"/>
                </a:solidFill>
              </a:rPr>
              <a:t> </a:t>
            </a:r>
            <a:r>
              <a:rPr lang="es-ES" b="1" dirty="0" err="1">
                <a:solidFill>
                  <a:schemeClr val="bg1"/>
                </a:solidFill>
              </a:rPr>
              <a:t>day</a:t>
            </a:r>
            <a:r>
              <a:rPr lang="es-ES" b="1" dirty="0">
                <a:solidFill>
                  <a:schemeClr val="bg1"/>
                </a:solidFill>
              </a:rPr>
              <a:t>, </a:t>
            </a:r>
            <a:r>
              <a:rPr lang="es-ES" b="1" dirty="0" err="1">
                <a:solidFill>
                  <a:schemeClr val="bg1"/>
                </a:solidFill>
              </a:rPr>
              <a:t>wine</a:t>
            </a:r>
            <a:r>
              <a:rPr lang="es-ES" b="1" dirty="0">
                <a:solidFill>
                  <a:schemeClr val="bg1"/>
                </a:solidFill>
              </a:rPr>
              <a:t>, </a:t>
            </a:r>
            <a:r>
              <a:rPr lang="es-ES" b="1" dirty="0" err="1">
                <a:solidFill>
                  <a:schemeClr val="bg1"/>
                </a:solidFill>
              </a:rPr>
              <a:t>mint</a:t>
            </a:r>
            <a:r>
              <a:rPr lang="es-ES" b="1" dirty="0">
                <a:solidFill>
                  <a:schemeClr val="bg1"/>
                </a:solidFill>
              </a:rPr>
              <a:t> and </a:t>
            </a:r>
            <a:r>
              <a:rPr lang="es-ES" b="1" dirty="0" err="1">
                <a:solidFill>
                  <a:schemeClr val="bg1"/>
                </a:solidFill>
              </a:rPr>
              <a:t>some</a:t>
            </a:r>
            <a:r>
              <a:rPr lang="es-ES" b="1" dirty="0">
                <a:solidFill>
                  <a:schemeClr val="bg1"/>
                </a:solidFill>
              </a:rPr>
              <a:t> </a:t>
            </a:r>
            <a:r>
              <a:rPr lang="es-ES" b="1" dirty="0" err="1">
                <a:solidFill>
                  <a:schemeClr val="bg1"/>
                </a:solidFill>
              </a:rPr>
              <a:t>species</a:t>
            </a:r>
            <a:r>
              <a:rPr lang="es-ES" b="1" dirty="0">
                <a:solidFill>
                  <a:schemeClr val="bg1"/>
                </a:solidFill>
              </a:rPr>
              <a:t> </a:t>
            </a:r>
            <a:r>
              <a:rPr lang="es-ES" b="1" dirty="0" err="1">
                <a:solidFill>
                  <a:schemeClr val="bg1"/>
                </a:solidFill>
              </a:rPr>
              <a:t>such</a:t>
            </a:r>
            <a:r>
              <a:rPr lang="es-ES" b="1" dirty="0">
                <a:solidFill>
                  <a:schemeClr val="bg1"/>
                </a:solidFill>
              </a:rPr>
              <a:t> as </a:t>
            </a:r>
            <a:r>
              <a:rPr lang="es-ES" b="1" dirty="0" err="1">
                <a:solidFill>
                  <a:schemeClr val="bg1"/>
                </a:solidFill>
              </a:rPr>
              <a:t>cumin</a:t>
            </a:r>
            <a:r>
              <a:rPr lang="es-ES" b="1" dirty="0">
                <a:solidFill>
                  <a:schemeClr val="bg1"/>
                </a:solidFill>
              </a:rPr>
              <a:t>, </a:t>
            </a:r>
            <a:r>
              <a:rPr lang="es-ES" b="1" dirty="0" err="1">
                <a:solidFill>
                  <a:schemeClr val="bg1"/>
                </a:solidFill>
              </a:rPr>
              <a:t>saffron</a:t>
            </a:r>
            <a:r>
              <a:rPr lang="es-ES" b="1" dirty="0">
                <a:solidFill>
                  <a:schemeClr val="bg1"/>
                </a:solidFill>
              </a:rPr>
              <a:t>, </a:t>
            </a:r>
            <a:r>
              <a:rPr lang="es-ES" b="1" dirty="0" err="1">
                <a:solidFill>
                  <a:schemeClr val="bg1"/>
                </a:solidFill>
              </a:rPr>
              <a:t>pepper</a:t>
            </a:r>
            <a:r>
              <a:rPr lang="es-ES" b="1" dirty="0">
                <a:solidFill>
                  <a:schemeClr val="bg1"/>
                </a:solidFill>
              </a:rPr>
              <a:t>, </a:t>
            </a:r>
            <a:r>
              <a:rPr lang="es-ES" b="1" dirty="0" err="1">
                <a:solidFill>
                  <a:schemeClr val="bg1"/>
                </a:solidFill>
              </a:rPr>
              <a:t>nutmeg</a:t>
            </a:r>
            <a:r>
              <a:rPr lang="es-ES" b="1" dirty="0">
                <a:solidFill>
                  <a:schemeClr val="bg1"/>
                </a:solidFill>
              </a:rPr>
              <a:t> and </a:t>
            </a:r>
            <a:r>
              <a:rPr lang="es-ES" b="1" dirty="0" err="1">
                <a:solidFill>
                  <a:schemeClr val="bg1"/>
                </a:solidFill>
              </a:rPr>
              <a:t>sweet</a:t>
            </a:r>
            <a:r>
              <a:rPr lang="es-ES" b="1" dirty="0">
                <a:solidFill>
                  <a:schemeClr val="bg1"/>
                </a:solidFill>
              </a:rPr>
              <a:t> paprika.</a:t>
            </a:r>
          </a:p>
          <a:p>
            <a:endParaRPr lang="es-ES" b="1" dirty="0">
              <a:solidFill>
                <a:schemeClr val="bg1"/>
              </a:solidFill>
            </a:endParaRPr>
          </a:p>
        </p:txBody>
      </p:sp>
      <p:sp>
        <p:nvSpPr>
          <p:cNvPr id="8" name="Rectángulo 7"/>
          <p:cNvSpPr/>
          <p:nvPr/>
        </p:nvSpPr>
        <p:spPr>
          <a:xfrm>
            <a:off x="274320" y="1994818"/>
            <a:ext cx="11704320" cy="1200329"/>
          </a:xfrm>
          <a:prstGeom prst="rect">
            <a:avLst/>
          </a:prstGeom>
        </p:spPr>
        <p:txBody>
          <a:bodyPr wrap="square">
            <a:spAutoFit/>
          </a:bodyPr>
          <a:lstStyle/>
          <a:p>
            <a:r>
              <a:rPr lang="es-ES" b="1" u="sng" dirty="0">
                <a:solidFill>
                  <a:schemeClr val="bg1"/>
                </a:solidFill>
                <a:effectLst>
                  <a:outerShdw blurRad="38100" dist="38100" dir="2700000" algn="tl">
                    <a:srgbClr val="000000">
                      <a:alpha val="43137"/>
                    </a:srgbClr>
                  </a:outerShdw>
                </a:effectLst>
              </a:rPr>
              <a:t>Cordoba cake</a:t>
            </a:r>
          </a:p>
          <a:p>
            <a:r>
              <a:rPr lang="es-ES" b="1" dirty="0">
                <a:solidFill>
                  <a:schemeClr val="bg1"/>
                </a:solidFill>
              </a:rPr>
              <a:t>Cordoba cake is </a:t>
            </a:r>
            <a:r>
              <a:rPr lang="es-ES" b="1" dirty="0" err="1">
                <a:solidFill>
                  <a:schemeClr val="bg1"/>
                </a:solidFill>
              </a:rPr>
              <a:t>one</a:t>
            </a:r>
            <a:r>
              <a:rPr lang="es-ES" b="1" dirty="0">
                <a:solidFill>
                  <a:schemeClr val="bg1"/>
                </a:solidFill>
              </a:rPr>
              <a:t> of the most </a:t>
            </a:r>
            <a:r>
              <a:rPr lang="es-ES" b="1" dirty="0" err="1">
                <a:solidFill>
                  <a:schemeClr val="bg1"/>
                </a:solidFill>
              </a:rPr>
              <a:t>typical</a:t>
            </a:r>
            <a:r>
              <a:rPr lang="es-ES" b="1" dirty="0">
                <a:solidFill>
                  <a:schemeClr val="bg1"/>
                </a:solidFill>
              </a:rPr>
              <a:t> </a:t>
            </a:r>
            <a:r>
              <a:rPr lang="es-ES" b="1" dirty="0" err="1">
                <a:solidFill>
                  <a:schemeClr val="bg1"/>
                </a:solidFill>
              </a:rPr>
              <a:t>sweets</a:t>
            </a:r>
            <a:r>
              <a:rPr lang="es-ES" b="1" dirty="0">
                <a:solidFill>
                  <a:schemeClr val="bg1"/>
                </a:solidFill>
              </a:rPr>
              <a:t> and </a:t>
            </a:r>
            <a:r>
              <a:rPr lang="es-ES" b="1" dirty="0" err="1">
                <a:solidFill>
                  <a:schemeClr val="bg1"/>
                </a:solidFill>
              </a:rPr>
              <a:t>desserts</a:t>
            </a:r>
            <a:r>
              <a:rPr lang="es-ES" b="1" dirty="0">
                <a:solidFill>
                  <a:schemeClr val="bg1"/>
                </a:solidFill>
              </a:rPr>
              <a:t> in Cordoba that </a:t>
            </a:r>
            <a:r>
              <a:rPr lang="es-ES" b="1" dirty="0" err="1">
                <a:solidFill>
                  <a:schemeClr val="bg1"/>
                </a:solidFill>
              </a:rPr>
              <a:t>we</a:t>
            </a:r>
            <a:r>
              <a:rPr lang="es-ES" b="1" dirty="0">
                <a:solidFill>
                  <a:schemeClr val="bg1"/>
                </a:solidFill>
              </a:rPr>
              <a:t> can try. It is </a:t>
            </a:r>
            <a:r>
              <a:rPr lang="es-ES" b="1" dirty="0" err="1">
                <a:solidFill>
                  <a:schemeClr val="bg1"/>
                </a:solidFill>
              </a:rPr>
              <a:t>very</a:t>
            </a:r>
            <a:r>
              <a:rPr lang="es-ES" b="1" dirty="0">
                <a:solidFill>
                  <a:schemeClr val="bg1"/>
                </a:solidFill>
              </a:rPr>
              <a:t> </a:t>
            </a:r>
            <a:r>
              <a:rPr lang="es-ES" b="1" dirty="0" err="1">
                <a:solidFill>
                  <a:schemeClr val="bg1"/>
                </a:solidFill>
              </a:rPr>
              <a:t>typical</a:t>
            </a:r>
            <a:r>
              <a:rPr lang="es-ES" b="1" dirty="0">
                <a:solidFill>
                  <a:schemeClr val="bg1"/>
                </a:solidFill>
              </a:rPr>
              <a:t> to consume it </a:t>
            </a:r>
            <a:r>
              <a:rPr lang="es-ES" b="1" dirty="0" err="1">
                <a:solidFill>
                  <a:schemeClr val="bg1"/>
                </a:solidFill>
              </a:rPr>
              <a:t>on</a:t>
            </a:r>
            <a:r>
              <a:rPr lang="es-ES" b="1" dirty="0">
                <a:solidFill>
                  <a:schemeClr val="bg1"/>
                </a:solidFill>
              </a:rPr>
              <a:t> </a:t>
            </a:r>
            <a:r>
              <a:rPr lang="es-ES" b="1" dirty="0" err="1">
                <a:solidFill>
                  <a:schemeClr val="bg1"/>
                </a:solidFill>
              </a:rPr>
              <a:t>November</a:t>
            </a:r>
            <a:r>
              <a:rPr lang="es-ES" b="1" dirty="0">
                <a:solidFill>
                  <a:schemeClr val="bg1"/>
                </a:solidFill>
              </a:rPr>
              <a:t> 17, </a:t>
            </a:r>
            <a:r>
              <a:rPr lang="es-ES" b="1" dirty="0" err="1">
                <a:solidFill>
                  <a:schemeClr val="bg1"/>
                </a:solidFill>
              </a:rPr>
              <a:t>when</a:t>
            </a:r>
            <a:r>
              <a:rPr lang="es-ES" b="1" dirty="0">
                <a:solidFill>
                  <a:schemeClr val="bg1"/>
                </a:solidFill>
              </a:rPr>
              <a:t> the </a:t>
            </a:r>
            <a:r>
              <a:rPr lang="es-ES" b="1" dirty="0" err="1">
                <a:solidFill>
                  <a:schemeClr val="bg1"/>
                </a:solidFill>
              </a:rPr>
              <a:t>day</a:t>
            </a:r>
            <a:r>
              <a:rPr lang="es-ES" b="1" dirty="0">
                <a:solidFill>
                  <a:schemeClr val="bg1"/>
                </a:solidFill>
              </a:rPr>
              <a:t> of the </a:t>
            </a:r>
            <a:r>
              <a:rPr lang="es-ES" b="1" dirty="0" err="1">
                <a:solidFill>
                  <a:schemeClr val="bg1"/>
                </a:solidFill>
              </a:rPr>
              <a:t>patron</a:t>
            </a:r>
            <a:r>
              <a:rPr lang="es-ES" b="1" dirty="0">
                <a:solidFill>
                  <a:schemeClr val="bg1"/>
                </a:solidFill>
              </a:rPr>
              <a:t> </a:t>
            </a:r>
            <a:r>
              <a:rPr lang="es-ES" b="1" dirty="0" err="1">
                <a:solidFill>
                  <a:schemeClr val="bg1"/>
                </a:solidFill>
              </a:rPr>
              <a:t>saints</a:t>
            </a:r>
            <a:r>
              <a:rPr lang="es-ES" b="1" dirty="0">
                <a:solidFill>
                  <a:schemeClr val="bg1"/>
                </a:solidFill>
              </a:rPr>
              <a:t> of Cordoba, Santa Victoria and San </a:t>
            </a:r>
            <a:r>
              <a:rPr lang="es-ES" b="1" dirty="0" err="1">
                <a:solidFill>
                  <a:schemeClr val="bg1"/>
                </a:solidFill>
              </a:rPr>
              <a:t>Acisclo</a:t>
            </a:r>
            <a:r>
              <a:rPr lang="es-ES" b="1" dirty="0">
                <a:solidFill>
                  <a:schemeClr val="bg1"/>
                </a:solidFill>
              </a:rPr>
              <a:t> is </a:t>
            </a:r>
            <a:r>
              <a:rPr lang="es-ES" b="1" dirty="0" err="1">
                <a:solidFill>
                  <a:schemeClr val="bg1"/>
                </a:solidFill>
              </a:rPr>
              <a:t>celebrated</a:t>
            </a:r>
            <a:r>
              <a:rPr lang="es-ES" b="1" dirty="0">
                <a:solidFill>
                  <a:schemeClr val="bg1"/>
                </a:solidFill>
              </a:rPr>
              <a:t>.</a:t>
            </a:r>
          </a:p>
          <a:p>
            <a:endParaRPr lang="es-ES" dirty="0"/>
          </a:p>
        </p:txBody>
      </p:sp>
      <p:sp>
        <p:nvSpPr>
          <p:cNvPr id="10" name="Rectángulo 9"/>
          <p:cNvSpPr/>
          <p:nvPr/>
        </p:nvSpPr>
        <p:spPr>
          <a:xfrm>
            <a:off x="274320" y="2871981"/>
            <a:ext cx="11704320" cy="646331"/>
          </a:xfrm>
          <a:prstGeom prst="rect">
            <a:avLst/>
          </a:prstGeom>
        </p:spPr>
        <p:txBody>
          <a:bodyPr wrap="square">
            <a:spAutoFit/>
          </a:bodyPr>
          <a:lstStyle/>
          <a:p>
            <a:r>
              <a:rPr lang="es-ES" b="1" dirty="0">
                <a:solidFill>
                  <a:schemeClr val="bg1"/>
                </a:solidFill>
              </a:rPr>
              <a:t>It </a:t>
            </a:r>
            <a:r>
              <a:rPr lang="es-ES" b="1" dirty="0" err="1">
                <a:solidFill>
                  <a:schemeClr val="bg1"/>
                </a:solidFill>
              </a:rPr>
              <a:t>consists</a:t>
            </a:r>
            <a:r>
              <a:rPr lang="es-ES" b="1" dirty="0">
                <a:solidFill>
                  <a:schemeClr val="bg1"/>
                </a:solidFill>
              </a:rPr>
              <a:t> of a </a:t>
            </a:r>
            <a:r>
              <a:rPr lang="es-ES" b="1" dirty="0" err="1">
                <a:solidFill>
                  <a:schemeClr val="bg1"/>
                </a:solidFill>
              </a:rPr>
              <a:t>puff</a:t>
            </a:r>
            <a:r>
              <a:rPr lang="es-ES" b="1" dirty="0">
                <a:solidFill>
                  <a:schemeClr val="bg1"/>
                </a:solidFill>
              </a:rPr>
              <a:t> </a:t>
            </a:r>
            <a:r>
              <a:rPr lang="es-ES" b="1" dirty="0" err="1">
                <a:solidFill>
                  <a:schemeClr val="bg1"/>
                </a:solidFill>
              </a:rPr>
              <a:t>pastry</a:t>
            </a:r>
            <a:r>
              <a:rPr lang="es-ES" b="1" dirty="0">
                <a:solidFill>
                  <a:schemeClr val="bg1"/>
                </a:solidFill>
              </a:rPr>
              <a:t> cake, </a:t>
            </a:r>
            <a:r>
              <a:rPr lang="es-ES" b="1" dirty="0" err="1">
                <a:solidFill>
                  <a:schemeClr val="bg1"/>
                </a:solidFill>
              </a:rPr>
              <a:t>which</a:t>
            </a:r>
            <a:r>
              <a:rPr lang="es-ES" b="1" dirty="0">
                <a:solidFill>
                  <a:schemeClr val="bg1"/>
                </a:solidFill>
              </a:rPr>
              <a:t> is </a:t>
            </a:r>
            <a:r>
              <a:rPr lang="es-ES" b="1" dirty="0" err="1">
                <a:solidFill>
                  <a:schemeClr val="bg1"/>
                </a:solidFill>
              </a:rPr>
              <a:t>usually</a:t>
            </a:r>
            <a:r>
              <a:rPr lang="es-ES" b="1" dirty="0">
                <a:solidFill>
                  <a:schemeClr val="bg1"/>
                </a:solidFill>
              </a:rPr>
              <a:t> </a:t>
            </a:r>
            <a:r>
              <a:rPr lang="es-ES" b="1" dirty="0" err="1">
                <a:solidFill>
                  <a:schemeClr val="bg1"/>
                </a:solidFill>
              </a:rPr>
              <a:t>filled</a:t>
            </a:r>
            <a:r>
              <a:rPr lang="es-ES" b="1" dirty="0">
                <a:solidFill>
                  <a:schemeClr val="bg1"/>
                </a:solidFill>
              </a:rPr>
              <a:t> </a:t>
            </a:r>
            <a:r>
              <a:rPr lang="es-ES" b="1" dirty="0" err="1">
                <a:solidFill>
                  <a:schemeClr val="bg1"/>
                </a:solidFill>
              </a:rPr>
              <a:t>with</a:t>
            </a:r>
            <a:r>
              <a:rPr lang="es-ES" b="1" dirty="0">
                <a:solidFill>
                  <a:schemeClr val="bg1"/>
                </a:solidFill>
              </a:rPr>
              <a:t> </a:t>
            </a:r>
            <a:r>
              <a:rPr lang="es-ES" b="1" dirty="0" err="1">
                <a:solidFill>
                  <a:schemeClr val="bg1"/>
                </a:solidFill>
              </a:rPr>
              <a:t>products</a:t>
            </a:r>
            <a:r>
              <a:rPr lang="es-ES" b="1" dirty="0">
                <a:solidFill>
                  <a:schemeClr val="bg1"/>
                </a:solidFill>
              </a:rPr>
              <a:t> </a:t>
            </a:r>
            <a:r>
              <a:rPr lang="es-ES" b="1" dirty="0" err="1">
                <a:solidFill>
                  <a:schemeClr val="bg1"/>
                </a:solidFill>
              </a:rPr>
              <a:t>such</a:t>
            </a:r>
            <a:r>
              <a:rPr lang="es-ES" b="1" dirty="0">
                <a:solidFill>
                  <a:schemeClr val="bg1"/>
                </a:solidFill>
              </a:rPr>
              <a:t> as </a:t>
            </a:r>
            <a:r>
              <a:rPr lang="es-ES" b="1" dirty="0" err="1">
                <a:solidFill>
                  <a:schemeClr val="bg1"/>
                </a:solidFill>
              </a:rPr>
              <a:t>angel</a:t>
            </a:r>
            <a:r>
              <a:rPr lang="es-ES" b="1" dirty="0">
                <a:solidFill>
                  <a:schemeClr val="bg1"/>
                </a:solidFill>
              </a:rPr>
              <a:t> </a:t>
            </a:r>
            <a:r>
              <a:rPr lang="es-ES" b="1" dirty="0" err="1">
                <a:solidFill>
                  <a:schemeClr val="bg1"/>
                </a:solidFill>
              </a:rPr>
              <a:t>hair</a:t>
            </a:r>
            <a:r>
              <a:rPr lang="es-ES" b="1" dirty="0">
                <a:solidFill>
                  <a:schemeClr val="bg1"/>
                </a:solidFill>
              </a:rPr>
              <a:t> or </a:t>
            </a:r>
            <a:r>
              <a:rPr lang="es-ES" b="1" dirty="0" err="1">
                <a:solidFill>
                  <a:schemeClr val="bg1"/>
                </a:solidFill>
              </a:rPr>
              <a:t>cider</a:t>
            </a:r>
            <a:r>
              <a:rPr lang="es-ES" b="1" dirty="0">
                <a:solidFill>
                  <a:schemeClr val="bg1"/>
                </a:solidFill>
              </a:rPr>
              <a:t>. </a:t>
            </a:r>
            <a:r>
              <a:rPr lang="es-ES" b="1" dirty="0" err="1">
                <a:solidFill>
                  <a:schemeClr val="bg1"/>
                </a:solidFill>
              </a:rPr>
              <a:t>Sometimes</a:t>
            </a:r>
            <a:r>
              <a:rPr lang="es-ES" b="1" dirty="0">
                <a:solidFill>
                  <a:schemeClr val="bg1"/>
                </a:solidFill>
              </a:rPr>
              <a:t> </a:t>
            </a:r>
            <a:r>
              <a:rPr lang="es-ES" b="1" dirty="0" err="1">
                <a:solidFill>
                  <a:schemeClr val="bg1"/>
                </a:solidFill>
              </a:rPr>
              <a:t>even</a:t>
            </a:r>
            <a:r>
              <a:rPr lang="es-ES" b="1" dirty="0">
                <a:solidFill>
                  <a:schemeClr val="bg1"/>
                </a:solidFill>
              </a:rPr>
              <a:t> </a:t>
            </a:r>
            <a:r>
              <a:rPr lang="es-ES" b="1" dirty="0" err="1">
                <a:solidFill>
                  <a:schemeClr val="bg1"/>
                </a:solidFill>
              </a:rPr>
              <a:t>with</a:t>
            </a:r>
            <a:r>
              <a:rPr lang="es-ES" b="1" dirty="0">
                <a:solidFill>
                  <a:schemeClr val="bg1"/>
                </a:solidFill>
              </a:rPr>
              <a:t> </a:t>
            </a:r>
            <a:r>
              <a:rPr lang="es-ES" b="1" dirty="0" err="1">
                <a:solidFill>
                  <a:schemeClr val="bg1"/>
                </a:solidFill>
              </a:rPr>
              <a:t>ham</a:t>
            </a:r>
            <a:r>
              <a:rPr lang="es-ES" b="1" dirty="0">
                <a:solidFill>
                  <a:schemeClr val="bg1"/>
                </a:solidFill>
              </a:rPr>
              <a:t>.</a:t>
            </a:r>
          </a:p>
        </p:txBody>
      </p:sp>
      <p:pic>
        <p:nvPicPr>
          <p:cNvPr id="6146" name="Picture 2" descr="Pastel Cordobé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38" y="3917046"/>
            <a:ext cx="3388150" cy="22413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acoles cordo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350" y="3917046"/>
            <a:ext cx="3379436" cy="223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971945"/>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2795</TotalTime>
  <Words>1924</Words>
  <Application>Microsoft Office PowerPoint</Application>
  <PresentationFormat>Panorámica</PresentationFormat>
  <Paragraphs>41</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Arial Black</vt:lpstr>
      <vt:lpstr>Corbel</vt:lpstr>
      <vt:lpstr>Base</vt:lpstr>
      <vt:lpstr>Córdoba</vt:lpstr>
      <vt:lpstr>Presentación de PowerPoint</vt:lpstr>
      <vt:lpstr>In 1238, after the christian reconquest of the city, its consecration was carried out as a cathedral of the diocese with the episcopal ordination of its first bishop, lope de fitero.6 the building houses the cathedral lobby of the diocese of córdoba, and because of its character as a catholic temple and episcopal seat, it is reserved for catholic worship. In 1523, under the direction of the architects hernán ruiz, the elder and his son, his renaissance cruciform basilica was built in a plateresque style. Today the whole complex is the most important monument of cordoba, and also of all andalusian architecture, along with the alhambra, as well as the most emblematic of hispanic-muslim u.S. Art. Declared a good of cultural interest2 and cultural heritage of humanity as part of the historic center of the city,7 was included by the public among the 12 treasures of spain in 20078 and was awarded as the best tourist attraction in europe and sixth in the world according to a tripadvisor contest.</vt:lpstr>
      <vt:lpstr>Presentación de PowerPoint</vt:lpstr>
      <vt:lpstr>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Córdoba</dc:title>
  <dc:creator>anangbp</dc:creator>
  <cp:lastModifiedBy>Usuario de Windows</cp:lastModifiedBy>
  <cp:revision>21</cp:revision>
  <dcterms:created xsi:type="dcterms:W3CDTF">2021-03-01T17:13:38Z</dcterms:created>
  <dcterms:modified xsi:type="dcterms:W3CDTF">2021-03-04T17:50:25Z</dcterms:modified>
</cp:coreProperties>
</file>