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6" r:id="rId5"/>
    <p:sldId id="261" r:id="rId6"/>
    <p:sldId id="267" r:id="rId7"/>
    <p:sldId id="262" r:id="rId8"/>
    <p:sldId id="268" r:id="rId9"/>
    <p:sldId id="263" r:id="rId10"/>
    <p:sldId id="269" r:id="rId11"/>
    <p:sldId id="264" r:id="rId12"/>
    <p:sldId id="270" r:id="rId13"/>
    <p:sldId id="265" r:id="rId14"/>
    <p:sldId id="271" r:id="rId15"/>
    <p:sldId id="25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8E49-9DDB-4FCC-ADEE-01C6231A35F7}" type="datetimeFigureOut">
              <a:rPr lang="pl-PL" smtClean="0"/>
              <a:pPr/>
              <a:t>2016-02-24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33422-01F3-4D5D-9F34-DFB72D82D6F4}" type="slidenum">
              <a:rPr lang="pl-PL" smtClean="0"/>
              <a:pPr/>
              <a:t>‹nº›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Autofit/>
          </a:bodyPr>
          <a:lstStyle/>
          <a:p>
            <a:r>
              <a:rPr lang="pl-PL" sz="7200" b="1" dirty="0" smtClean="0"/>
              <a:t>JAKIE </a:t>
            </a:r>
            <a:r>
              <a:rPr lang="pl-PL" sz="7200" b="1" dirty="0"/>
              <a:t>USŁUGI </a:t>
            </a:r>
            <a:r>
              <a:rPr lang="pl-PL" sz="7200" b="1" dirty="0" smtClean="0"/>
              <a:t/>
            </a:r>
            <a:br>
              <a:rPr lang="pl-PL" sz="7200" b="1" dirty="0" smtClean="0"/>
            </a:br>
            <a:r>
              <a:rPr lang="pl-PL" sz="7200" b="1" dirty="0" smtClean="0"/>
              <a:t>OFERUJE </a:t>
            </a:r>
            <a:r>
              <a:rPr lang="pl-PL" sz="7200" b="1" dirty="0"/>
              <a:t>BANK</a:t>
            </a:r>
            <a:r>
              <a:rPr lang="pl-PL" sz="7200" b="1" dirty="0" smtClean="0"/>
              <a:t>?</a:t>
            </a:r>
            <a:endParaRPr lang="pl-PL" sz="7200" dirty="0"/>
          </a:p>
        </p:txBody>
      </p:sp>
      <p:pic>
        <p:nvPicPr>
          <p:cNvPr id="26626" name="Picture 2" descr="http://adaderana.lk/news_images/1321466886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64095"/>
            <a:ext cx="5544616" cy="36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260648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Karta płatnicza</a:t>
            </a:r>
          </a:p>
          <a:p>
            <a:pPr algn="ctr"/>
            <a:endParaRPr lang="pl-PL" sz="3200" b="1" dirty="0" smtClean="0"/>
          </a:p>
          <a:p>
            <a:r>
              <a:rPr lang="pl-PL" sz="2400" dirty="0" smtClean="0"/>
              <a:t> </a:t>
            </a:r>
            <a:r>
              <a:rPr lang="pl-PL" sz="2400" dirty="0"/>
              <a:t>Za pomocą karty klient może płacić bez użycia banknotów </a:t>
            </a:r>
            <a:r>
              <a:rPr lang="pl-PL" sz="2400" dirty="0" smtClean="0"/>
              <a:t>i monet</a:t>
            </a:r>
            <a:r>
              <a:rPr lang="pl-PL" sz="2400" dirty="0"/>
              <a:t>. </a:t>
            </a:r>
            <a:endParaRPr lang="pl-PL" sz="2400" dirty="0" smtClean="0"/>
          </a:p>
          <a:p>
            <a:endParaRPr lang="pl-PL" sz="2400" dirty="0"/>
          </a:p>
          <a:p>
            <a:r>
              <a:rPr lang="pl-PL" sz="2400" dirty="0" smtClean="0"/>
              <a:t>Może </a:t>
            </a:r>
            <a:r>
              <a:rPr lang="pl-PL" sz="2400" dirty="0"/>
              <a:t>płacić za kupione towary w sklepie. </a:t>
            </a:r>
            <a:endParaRPr lang="pl-PL" sz="2400" dirty="0" smtClean="0"/>
          </a:p>
          <a:p>
            <a:r>
              <a:rPr lang="pl-PL" sz="2400" dirty="0" smtClean="0"/>
              <a:t>Może </a:t>
            </a:r>
            <a:r>
              <a:rPr lang="pl-PL" sz="2400" dirty="0"/>
              <a:t>wypłacać banknoty z bankomatu. </a:t>
            </a:r>
            <a:endParaRPr lang="pl-PL" sz="2400" dirty="0" smtClean="0"/>
          </a:p>
          <a:p>
            <a:endParaRPr lang="pl-PL" sz="2400" dirty="0"/>
          </a:p>
          <a:p>
            <a:r>
              <a:rPr lang="pl-PL" sz="2400" dirty="0" smtClean="0"/>
              <a:t>Aby </a:t>
            </a:r>
            <a:r>
              <a:rPr lang="pl-PL" sz="2400" dirty="0"/>
              <a:t>płacić kartą, trzeba jednak mieć pieniądze na koncie osobistym. Nie można wydać za pomocą karty więcej pieniędzy, niż posiadamy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</a:t>
            </a:r>
            <a:endParaRPr lang="pl-PL" sz="2400" dirty="0"/>
          </a:p>
          <a:p>
            <a:r>
              <a:rPr lang="pl-PL" sz="2400" dirty="0"/>
              <a:t>Bank może wydać też </a:t>
            </a:r>
            <a:r>
              <a:rPr lang="pl-PL" sz="2400" b="1" dirty="0"/>
              <a:t>kartę kredytową</a:t>
            </a:r>
            <a:r>
              <a:rPr lang="pl-PL" sz="2400" dirty="0"/>
              <a:t>. </a:t>
            </a:r>
            <a:endParaRPr lang="pl-PL" sz="2400" dirty="0" smtClean="0"/>
          </a:p>
          <a:p>
            <a:r>
              <a:rPr lang="pl-PL" sz="2400" dirty="0" smtClean="0"/>
              <a:t>Klient </a:t>
            </a:r>
            <a:r>
              <a:rPr lang="pl-PL" sz="2400" dirty="0"/>
              <a:t>może wydać pieniądze, których nie posiada, bo bank udziela mu kredytu. Jeśli klient spłaci wydatek w terminie wskazanym przez bank, </a:t>
            </a:r>
            <a:r>
              <a:rPr lang="pl-PL" sz="2400" dirty="0" smtClean="0"/>
              <a:t>nie </a:t>
            </a:r>
            <a:r>
              <a:rPr lang="pl-PL" sz="2400" dirty="0"/>
              <a:t>zapłaci odsetek; po upływie terminu kredyt trzeba będzie spłacić wraz z odsetkami.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23528" y="116632"/>
            <a:ext cx="8208912" cy="10801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476672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Masz rachunek </a:t>
            </a:r>
            <a:r>
              <a:rPr lang="pl-PL" sz="4000" dirty="0" err="1"/>
              <a:t>oszczędnościowo–rozliczeniowy</a:t>
            </a:r>
            <a:r>
              <a:rPr lang="pl-PL" sz="4000" dirty="0"/>
              <a:t> w banku. Masz również kartę płatniczą. </a:t>
            </a:r>
            <a:endParaRPr lang="pl-PL" sz="4000" dirty="0" smtClean="0"/>
          </a:p>
          <a:p>
            <a:r>
              <a:rPr lang="pl-PL" sz="4000" dirty="0" smtClean="0"/>
              <a:t>Posługujesz </a:t>
            </a:r>
            <a:r>
              <a:rPr lang="pl-PL" sz="4000" dirty="0"/>
              <a:t>się komputerem, masz dostęp do </a:t>
            </a:r>
            <a:r>
              <a:rPr lang="pl-PL" sz="4000" dirty="0" smtClean="0"/>
              <a:t>Internetu. </a:t>
            </a:r>
            <a:r>
              <a:rPr lang="pl-PL" sz="4000" dirty="0"/>
              <a:t>Chcesz kupować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w </a:t>
            </a:r>
            <a:r>
              <a:rPr lang="pl-PL" sz="4000" dirty="0"/>
              <a:t>sklepach internetowych i płacić rachunki przez </a:t>
            </a:r>
            <a:r>
              <a:rPr lang="pl-PL" sz="4000" dirty="0" smtClean="0"/>
              <a:t>Internet.</a:t>
            </a:r>
          </a:p>
          <a:p>
            <a:r>
              <a:rPr lang="pl-PL" sz="4000" dirty="0" smtClean="0"/>
              <a:t>Chcesz </a:t>
            </a:r>
            <a:r>
              <a:rPr lang="pl-PL" sz="4000" dirty="0"/>
              <a:t>w każdej chwili kontrolować swoje wydatki i wiedzieć, ile zostało ci pieniędzy na koncie.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9552" y="548680"/>
            <a:ext cx="79208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Konto internetowe</a:t>
            </a:r>
          </a:p>
          <a:p>
            <a:pPr algn="ctr"/>
            <a:endParaRPr lang="pl-PL" sz="3200" b="1" dirty="0" smtClean="0"/>
          </a:p>
          <a:p>
            <a:r>
              <a:rPr lang="pl-PL" sz="2400" dirty="0" smtClean="0"/>
              <a:t>Klient </a:t>
            </a:r>
            <a:r>
              <a:rPr lang="pl-PL" sz="2400" dirty="0"/>
              <a:t>będzie je sam obsługiwał za pomocą </a:t>
            </a:r>
            <a:r>
              <a:rPr lang="pl-PL" sz="2400" dirty="0" smtClean="0"/>
              <a:t>Internetu.</a:t>
            </a:r>
          </a:p>
          <a:p>
            <a:r>
              <a:rPr lang="pl-PL" sz="2400" dirty="0" smtClean="0"/>
              <a:t> </a:t>
            </a:r>
          </a:p>
          <a:p>
            <a:r>
              <a:rPr lang="pl-PL" sz="2400" dirty="0" smtClean="0"/>
              <a:t>Podpisze </a:t>
            </a:r>
            <a:r>
              <a:rPr lang="pl-PL" sz="2400" dirty="0"/>
              <a:t>umowę z bankiem, otrzyma hasło do konta. </a:t>
            </a:r>
            <a:endParaRPr lang="pl-PL" sz="2400" dirty="0" smtClean="0"/>
          </a:p>
          <a:p>
            <a:r>
              <a:rPr lang="pl-PL" sz="2400" dirty="0" smtClean="0"/>
              <a:t>Będzie </a:t>
            </a:r>
            <a:r>
              <a:rPr lang="pl-PL" sz="2400" dirty="0"/>
              <a:t>sam wypełniał i wysyłał przelewy pieniędzy na inne konta, na przykład sklepu internetowego. </a:t>
            </a:r>
            <a:endParaRPr lang="pl-PL" sz="2400" dirty="0" smtClean="0"/>
          </a:p>
          <a:p>
            <a:r>
              <a:rPr lang="pl-PL" sz="2400" dirty="0" smtClean="0"/>
              <a:t>W </a:t>
            </a:r>
            <a:r>
              <a:rPr lang="pl-PL" sz="2400" dirty="0"/>
              <a:t>ten sposób będzie płacił rachunki. Może też zakładać lokaty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  <a:p>
            <a:r>
              <a:rPr lang="pl-PL" sz="2400" dirty="0" smtClean="0"/>
              <a:t>Ma </a:t>
            </a:r>
            <a:r>
              <a:rPr lang="pl-PL" sz="2400" dirty="0"/>
              <a:t>dostęp do konta przez całą dobę z każdego miejsca na świecie, w każdej chwili może sprawdzić, ile ma pieniędzy na koncie.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23528" y="332656"/>
            <a:ext cx="8208912" cy="10801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62068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dirty="0"/>
              <a:t>Masz 13 lat. </a:t>
            </a:r>
            <a:endParaRPr lang="pl-PL" sz="4000" dirty="0" smtClean="0"/>
          </a:p>
          <a:p>
            <a:pPr algn="r"/>
            <a:r>
              <a:rPr lang="pl-PL" sz="4000" dirty="0" smtClean="0"/>
              <a:t>Czy </a:t>
            </a:r>
            <a:r>
              <a:rPr lang="pl-PL" sz="4000" dirty="0"/>
              <a:t>możesz już korzystać </a:t>
            </a:r>
            <a:endParaRPr lang="pl-PL" sz="4000" dirty="0" smtClean="0"/>
          </a:p>
          <a:p>
            <a:pPr algn="r"/>
            <a:r>
              <a:rPr lang="pl-PL" sz="4000" dirty="0" smtClean="0"/>
              <a:t>z </a:t>
            </a:r>
            <a:r>
              <a:rPr lang="pl-PL" sz="4000" dirty="0"/>
              <a:t>usług </a:t>
            </a:r>
            <a:r>
              <a:rPr lang="pl-PL" sz="4000" dirty="0" smtClean="0"/>
              <a:t>banku?</a:t>
            </a:r>
            <a:endParaRPr lang="pl-PL" sz="4000" dirty="0"/>
          </a:p>
        </p:txBody>
      </p:sp>
      <p:pic>
        <p:nvPicPr>
          <p:cNvPr id="7170" name="Picture 2" descr="http://www.ocr.gov.jm/images/pics/child_4-1979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068960"/>
            <a:ext cx="2426765" cy="3384376"/>
          </a:xfrm>
          <a:prstGeom prst="rect">
            <a:avLst/>
          </a:prstGeom>
          <a:noFill/>
        </p:spPr>
      </p:pic>
      <p:pic>
        <p:nvPicPr>
          <p:cNvPr id="4" name="Picture 2" descr="http://adaderana.lk/news_images/1321466886ban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27429"/>
          <a:stretch>
            <a:fillRect/>
          </a:stretch>
        </p:blipFill>
        <p:spPr bwMode="auto">
          <a:xfrm>
            <a:off x="107504" y="1700808"/>
            <a:ext cx="5436154" cy="4988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79512" y="476672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Konto młodzieżowe</a:t>
            </a:r>
          </a:p>
          <a:p>
            <a:pPr algn="ctr"/>
            <a:endParaRPr lang="pl-PL" sz="3200" b="1" dirty="0" smtClean="0"/>
          </a:p>
          <a:p>
            <a:r>
              <a:rPr lang="pl-PL" sz="2400" dirty="0" smtClean="0"/>
              <a:t>Może </a:t>
            </a:r>
            <a:r>
              <a:rPr lang="pl-PL" sz="2400" dirty="0"/>
              <a:t>je posiadać osoba, która ukończyła 13 lat. 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Na </a:t>
            </a:r>
            <a:r>
              <a:rPr lang="pl-PL" sz="2400" dirty="0"/>
              <a:t>założenie konta musi wyrazić zgodę rodzic lub opiekun. </a:t>
            </a:r>
            <a:endParaRPr lang="pl-PL" sz="2400" dirty="0" smtClean="0"/>
          </a:p>
          <a:p>
            <a:r>
              <a:rPr lang="pl-PL" sz="2400" dirty="0" smtClean="0"/>
              <a:t>Trzeba </a:t>
            </a:r>
            <a:r>
              <a:rPr lang="pl-PL" sz="2400" dirty="0"/>
              <a:t>z nimi przyjść do banku. Klient musi mieć dowód tożsamości, na przykład legitymację szkolną. 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Na </a:t>
            </a:r>
            <a:r>
              <a:rPr lang="pl-PL" sz="2400" dirty="0"/>
              <a:t>konto należy wpłacać pieniądze. Mogą to być małe sumy. </a:t>
            </a:r>
            <a:endParaRPr lang="pl-PL" sz="2400" dirty="0" smtClean="0"/>
          </a:p>
          <a:p>
            <a:endParaRPr lang="pl-PL" sz="2400" dirty="0"/>
          </a:p>
          <a:p>
            <a:r>
              <a:rPr lang="pl-PL" sz="2400" dirty="0"/>
              <a:t>Właściciel konta może sam wpłacać i wypłacać pieniądze z konta. Może otrzymać kartę płatniczą i korzystać z bankomatów, płacić kartą w sklepach. Może mieć też dostęp do rachunku przez </a:t>
            </a:r>
            <a:r>
              <a:rPr lang="pl-PL" sz="2400" dirty="0" smtClean="0"/>
              <a:t>Internet. </a:t>
            </a:r>
            <a:r>
              <a:rPr lang="pl-PL" sz="2400" dirty="0"/>
              <a:t>Uczy się gospodarować swoimi pieniędzmi. 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Właściciel </a:t>
            </a:r>
            <a:r>
              <a:rPr lang="pl-PL" sz="2400" dirty="0"/>
              <a:t>konta nie dostanie jednak kredytu bankowego.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23528" y="332656"/>
            <a:ext cx="8208912" cy="10801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Korzyści</a:t>
            </a:r>
            <a:r>
              <a:rPr lang="pl-PL" sz="4000" b="1" dirty="0"/>
              <a:t>, jakie odnoszą klienci korzystający z usług </a:t>
            </a:r>
            <a:r>
              <a:rPr lang="pl-PL" sz="4000" b="1" dirty="0" smtClean="0"/>
              <a:t>banku: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536" y="1556792"/>
            <a:ext cx="82089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bezpieczeństwo </a:t>
            </a:r>
            <a:r>
              <a:rPr lang="pl-PL" sz="3200" dirty="0"/>
              <a:t>złożonych w banku pieniędzy, </a:t>
            </a: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ich </a:t>
            </a:r>
            <a:r>
              <a:rPr lang="pl-PL" sz="3200" dirty="0"/>
              <a:t>dostępność, </a:t>
            </a: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oprocentowanie </a:t>
            </a:r>
            <a:r>
              <a:rPr lang="pl-PL" sz="3200" dirty="0"/>
              <a:t>depozytów, </a:t>
            </a: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możliwość </a:t>
            </a:r>
            <a:r>
              <a:rPr lang="pl-PL" sz="3200" dirty="0"/>
              <a:t>zaciągania kredytów </a:t>
            </a:r>
            <a:r>
              <a:rPr lang="pl-PL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możliwość korzystania </a:t>
            </a:r>
            <a:r>
              <a:rPr lang="pl-PL" sz="3200" dirty="0"/>
              <a:t>z kart płatniczych do dokonywania płatności i wypłat. </a:t>
            </a:r>
          </a:p>
        </p:txBody>
      </p:sp>
      <p:pic>
        <p:nvPicPr>
          <p:cNvPr id="4" name="Picture 2" descr="http://dwunastkazhp.cba.pl/strony/aktualnosci/pieniadz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5415"/>
            <a:ext cx="4315247" cy="2092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332656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Bank </a:t>
            </a:r>
            <a:r>
              <a:rPr lang="pl-PL" sz="4000" dirty="0"/>
              <a:t>jest instytucją, która gromadzi środki pieniężne, czyli przyjmuje oszczędności klientów, udziela kredytów, prowadzi rachunki bankowe oraz dokonuje rozliczeń pieniężnych. </a:t>
            </a:r>
          </a:p>
        </p:txBody>
      </p:sp>
      <p:pic>
        <p:nvPicPr>
          <p:cNvPr id="12290" name="Picture 2" descr="http://thumbs.dreamstime.com/z/baga%C5%BCe-sztuki-clip-monety-pieni%C4%85dze-22923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419"/>
          <a:stretch>
            <a:fillRect/>
          </a:stretch>
        </p:blipFill>
        <p:spPr bwMode="auto">
          <a:xfrm>
            <a:off x="3676625" y="3501008"/>
            <a:ext cx="5467375" cy="3141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98072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Chcesz założyć konto w banku. Będziesz wpłacać tam pieniądze,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które </a:t>
            </a:r>
            <a:r>
              <a:rPr lang="pl-PL" sz="4000" dirty="0"/>
              <a:t>dostaniesz od najbliższych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lub </a:t>
            </a:r>
            <a:r>
              <a:rPr lang="pl-PL" sz="4000" dirty="0"/>
              <a:t>zarobisz.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Zamierzasz </a:t>
            </a:r>
            <a:r>
              <a:rPr lang="pl-PL" sz="4000" dirty="0"/>
              <a:t>też wydawać te pieniądze na różne zakupy.</a:t>
            </a:r>
          </a:p>
        </p:txBody>
      </p:sp>
      <p:pic>
        <p:nvPicPr>
          <p:cNvPr id="13314" name="Picture 2" descr="http://thumbs.dreamstime.com/t/magazynki-monet-%C5%9Brodk%C3%B3w-pieni%C4%99%C5%BCnych-sztuki-z%C5%82ota-pieni%C4%85dze-2292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90405"/>
            <a:ext cx="4429100" cy="2567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260648"/>
            <a:ext cx="83529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Konto osobiste, </a:t>
            </a:r>
            <a:r>
              <a:rPr lang="pl-PL" sz="3200" b="1" dirty="0"/>
              <a:t>czyli </a:t>
            </a:r>
            <a:r>
              <a:rPr lang="pl-PL" sz="3200" b="1" dirty="0" smtClean="0"/>
              <a:t>rachunek </a:t>
            </a:r>
            <a:r>
              <a:rPr lang="pl-PL" sz="3200" b="1" dirty="0" err="1" smtClean="0"/>
              <a:t>oszczędnościowo–rozliczeniowy</a:t>
            </a:r>
            <a:r>
              <a:rPr lang="pl-PL" sz="3200" b="1" dirty="0" smtClean="0"/>
              <a:t> - ROR </a:t>
            </a:r>
          </a:p>
          <a:p>
            <a:pPr algn="ctr"/>
            <a:endParaRPr lang="pl-PL" sz="3200" b="1" dirty="0"/>
          </a:p>
          <a:p>
            <a:r>
              <a:rPr lang="pl-PL" sz="2400" dirty="0" smtClean="0"/>
              <a:t>Na </a:t>
            </a:r>
            <a:r>
              <a:rPr lang="pl-PL" sz="2400" dirty="0"/>
              <a:t>ten rachunek będą wpływać wpłaty,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przykład wynagrodzenie za pracę czy </a:t>
            </a:r>
            <a:r>
              <a:rPr lang="pl-PL" sz="2400" dirty="0" smtClean="0"/>
              <a:t>kieszonkowe.</a:t>
            </a:r>
          </a:p>
          <a:p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rachunku pieniądze można wypłacić w każdej chwili – w banku czy bankomacie. Można też zapłacić za zakupy czy uregulować różne domowe opłaty, na przykład za telefon. Można zapłacić przelewem – czyli przelać pieniądze z własnego konta na inne konto (na przykład konto sprzedawcy). 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Do </a:t>
            </a:r>
            <a:r>
              <a:rPr lang="pl-PL" sz="2400" dirty="0"/>
              <a:t>rachunku można otrzymać kartę płatniczą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Za </a:t>
            </a:r>
            <a:r>
              <a:rPr lang="pl-PL" sz="2400" dirty="0"/>
              <a:t>prowadzenie ROR trzeba płacić co miesiąc opłatę, choć w wielu bankach usługa ta jest bezpłatna.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23528" y="188640"/>
            <a:ext cx="8208912" cy="12241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Posiadasz 1000 zł oszczędności. Odkładasz pieniądze na zakup komputera.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Zamierzasz </a:t>
            </a:r>
            <a:r>
              <a:rPr lang="pl-PL" sz="4000" dirty="0"/>
              <a:t>kupić go za pół roku. Chcesz przechować pieniądze w banku i osiągnąć z tego zysk.</a:t>
            </a:r>
          </a:p>
        </p:txBody>
      </p:sp>
      <p:pic>
        <p:nvPicPr>
          <p:cNvPr id="11266" name="Picture 2" descr="http://naszmarket.com.pl/wp-content/uploads/2015/09/savings-box-161876_1280-624x520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788024" y="3689648"/>
            <a:ext cx="380202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908720"/>
            <a:ext cx="81369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Lokata terminowa</a:t>
            </a:r>
          </a:p>
          <a:p>
            <a:pPr algn="ctr"/>
            <a:r>
              <a:rPr lang="pl-PL" sz="3200" b="1" dirty="0" smtClean="0"/>
              <a:t> </a:t>
            </a:r>
          </a:p>
          <a:p>
            <a:r>
              <a:rPr lang="pl-PL" sz="2400" dirty="0" smtClean="0"/>
              <a:t>Lokata </a:t>
            </a:r>
            <a:r>
              <a:rPr lang="pl-PL" sz="2400" dirty="0"/>
              <a:t>polega na złożeniu pieniędzy w banku (depozytu)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dłuższy czas. Lokata terminowa może być założona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przykład na 1 miesiąc, 3 miesiące, pół roku, rok, dwa lata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</a:t>
            </a:r>
          </a:p>
          <a:p>
            <a:r>
              <a:rPr lang="pl-PL" sz="2400" dirty="0" smtClean="0"/>
              <a:t>Kiedy </a:t>
            </a:r>
            <a:r>
              <a:rPr lang="pl-PL" sz="2400" dirty="0"/>
              <a:t>minie termin, klient może podjąć pieniądze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wraz </a:t>
            </a:r>
            <a:r>
              <a:rPr lang="pl-PL" sz="2400" dirty="0"/>
              <a:t>z oprocentowaniem. Oprocentowanie jest tym wyższe,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im </a:t>
            </a:r>
            <a:r>
              <a:rPr lang="pl-PL" sz="2400" dirty="0"/>
              <a:t>dłuższy jest czas, na jaki klient złożył pieniądze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Jeśli </a:t>
            </a:r>
            <a:r>
              <a:rPr lang="pl-PL" sz="2400" dirty="0"/>
              <a:t>właściciel lokaty zamierza jednak wycofać pieniądze wcześniej, przed terminem określonym w umowie z bankiem – ponosi konsekwencje. Traci całość lub część oprocentowania.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23528" y="548680"/>
            <a:ext cx="8208912" cy="12241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980728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Zepsuła ci się lodówka i </a:t>
            </a:r>
            <a:r>
              <a:rPr lang="pl-PL" sz="4000" dirty="0" smtClean="0"/>
              <a:t>komputer. </a:t>
            </a:r>
            <a:br>
              <a:rPr lang="pl-PL" sz="4000" dirty="0" smtClean="0"/>
            </a:br>
            <a:r>
              <a:rPr lang="pl-PL" sz="4000" dirty="0" smtClean="0"/>
              <a:t>Nie </a:t>
            </a:r>
            <a:r>
              <a:rPr lang="pl-PL" sz="4000" dirty="0"/>
              <a:t>masz pieniędzy, żeby kupić nowy sprzęt. Zarabiasz co miesiąc 2000 zł. Chcesz pożyczyć 4000 zł z banku.</a:t>
            </a:r>
          </a:p>
        </p:txBody>
      </p:sp>
      <p:pic>
        <p:nvPicPr>
          <p:cNvPr id="10242" name="Picture 2" descr="http://naszaswidnica.pl/wp-content/uploads/2012/03/frustration2-745x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3613022"/>
            <a:ext cx="5616624" cy="3158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548680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Zaciągnięcie kredytu gotówkowego</a:t>
            </a:r>
          </a:p>
          <a:p>
            <a:pPr algn="ctr"/>
            <a:endParaRPr lang="pl-PL" sz="3200" b="1" dirty="0" smtClean="0"/>
          </a:p>
          <a:p>
            <a:r>
              <a:rPr lang="pl-PL" sz="2400" dirty="0" smtClean="0"/>
              <a:t> - to pożyczenie pieniędzy </a:t>
            </a:r>
            <a:r>
              <a:rPr lang="pl-PL" sz="2400" dirty="0"/>
              <a:t>z </a:t>
            </a:r>
            <a:r>
              <a:rPr lang="pl-PL" sz="2400" dirty="0" smtClean="0"/>
              <a:t>banku</a:t>
            </a:r>
            <a:r>
              <a:rPr lang="pl-PL" sz="2400" b="1" dirty="0" smtClean="0"/>
              <a:t>.</a:t>
            </a:r>
          </a:p>
          <a:p>
            <a:r>
              <a:rPr lang="pl-PL" sz="2400" b="1" dirty="0" smtClean="0"/>
              <a:t> </a:t>
            </a:r>
          </a:p>
          <a:p>
            <a:r>
              <a:rPr lang="pl-PL" sz="2400" b="1" dirty="0" smtClean="0"/>
              <a:t>Kredyt </a:t>
            </a:r>
            <a:r>
              <a:rPr lang="pl-PL" sz="2400" b="1" dirty="0"/>
              <a:t>musi być spłacony wraz z oprocentowaniem. </a:t>
            </a:r>
            <a:endParaRPr lang="pl-PL" sz="2400" b="1" dirty="0" smtClean="0"/>
          </a:p>
          <a:p>
            <a:endParaRPr lang="pl-PL" sz="2400" b="1" dirty="0"/>
          </a:p>
          <a:p>
            <a:r>
              <a:rPr lang="pl-PL" sz="2400" dirty="0"/>
              <a:t>Klient może spłacać kredyt w częściach – czyli w ratach. </a:t>
            </a:r>
            <a:endParaRPr lang="pl-PL" sz="2400" dirty="0" smtClean="0"/>
          </a:p>
          <a:p>
            <a:r>
              <a:rPr lang="pl-PL" sz="2400" dirty="0" smtClean="0"/>
              <a:t>Można spłacać raty przez kilka miesięcy – na przykład 6 miesięcy lub więcej. </a:t>
            </a:r>
          </a:p>
          <a:p>
            <a:r>
              <a:rPr lang="pl-PL" sz="2400" dirty="0" smtClean="0"/>
              <a:t>Do każdej raty będzie doliczone oprocentowanie. Im więcej będzie rat, tym cała suma do spłacenia będzie większa.</a:t>
            </a:r>
          </a:p>
          <a:p>
            <a:r>
              <a:rPr lang="pl-PL" sz="2400" dirty="0" smtClean="0"/>
              <a:t>Raty </a:t>
            </a:r>
            <a:r>
              <a:rPr lang="pl-PL" sz="2400" dirty="0"/>
              <a:t>muszą być spłacone w terminie, nie wolno się spóźnić. 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23528" y="188640"/>
            <a:ext cx="8208912" cy="12241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Masz konto w banku. </a:t>
            </a:r>
            <a:endParaRPr lang="pl-PL" sz="4000" dirty="0" smtClean="0"/>
          </a:p>
          <a:p>
            <a:r>
              <a:rPr lang="pl-PL" sz="4000" dirty="0" smtClean="0"/>
              <a:t>Często </a:t>
            </a:r>
            <a:r>
              <a:rPr lang="pl-PL" sz="4000" dirty="0"/>
              <a:t>kupujesz jedzenie, ubrania, książki. W sklepach płacisz gotówką</a:t>
            </a:r>
            <a:r>
              <a:rPr lang="pl-PL" sz="4000" dirty="0" smtClean="0"/>
              <a:t>.</a:t>
            </a:r>
          </a:p>
          <a:p>
            <a:endParaRPr lang="pl-PL" sz="4000" dirty="0" smtClean="0"/>
          </a:p>
          <a:p>
            <a:r>
              <a:rPr lang="pl-PL" sz="4000" dirty="0" smtClean="0"/>
              <a:t>Nie </a:t>
            </a:r>
            <a:r>
              <a:rPr lang="pl-PL" sz="4000" dirty="0"/>
              <a:t>masz jednak czasu, </a:t>
            </a:r>
            <a:r>
              <a:rPr lang="pl-PL" sz="4000" dirty="0" smtClean="0"/>
              <a:t>by </a:t>
            </a:r>
            <a:r>
              <a:rPr lang="pl-PL" sz="4000" dirty="0"/>
              <a:t>stale chodzić do banku, </a:t>
            </a:r>
            <a:r>
              <a:rPr lang="pl-PL" sz="4000" dirty="0" smtClean="0"/>
              <a:t>by </a:t>
            </a:r>
            <a:r>
              <a:rPr lang="pl-PL" sz="4000" dirty="0"/>
              <a:t>wypłacać pieniądze w kasie.</a:t>
            </a:r>
          </a:p>
        </p:txBody>
      </p:sp>
      <p:pic>
        <p:nvPicPr>
          <p:cNvPr id="9220" name="Picture 4" descr="http://www.bioaroma.com.pl/data/include/cms/fotoKARTYPLATNiko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978489"/>
            <a:ext cx="4613523" cy="287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543</Words>
  <Application>Microsoft Office PowerPoint</Application>
  <PresentationFormat>Apresentação no Ecrã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Motyw pakietu Office</vt:lpstr>
      <vt:lpstr>JAKIE USŁUGI  OFERUJE BANK?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JAKIE USŁUGI OFERUJE BANK?</dc:title>
  <dc:creator>Mariusz Sołtysiak</dc:creator>
  <cp:lastModifiedBy>Professor</cp:lastModifiedBy>
  <cp:revision>14</cp:revision>
  <dcterms:created xsi:type="dcterms:W3CDTF">2015-12-01T17:08:06Z</dcterms:created>
  <dcterms:modified xsi:type="dcterms:W3CDTF">2016-02-24T15:56:48Z</dcterms:modified>
</cp:coreProperties>
</file>