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9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2/28/2016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‹nº›</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‹nº›</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‹nº›</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‹nº›</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2/28/2016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‹nº›</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‹nº›</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2/28/2016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‹nº›</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‹nº›</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‹nº›</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2/28/2016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2/28/2016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‹nº›</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zoom/>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ash%20Flow%20engleza.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a:t>SCHOOL 79, BUCHAREST</a:t>
            </a:r>
            <a:endParaRPr lang="en-US" dirty="0"/>
          </a:p>
        </p:txBody>
      </p:sp>
      <p:sp>
        <p:nvSpPr>
          <p:cNvPr id="2" name="Title 1"/>
          <p:cNvSpPr>
            <a:spLocks noGrp="1"/>
          </p:cNvSpPr>
          <p:nvPr>
            <p:ph type="ctrTitle"/>
          </p:nvPr>
        </p:nvSpPr>
        <p:spPr/>
        <p:txBody>
          <a:bodyPr>
            <a:normAutofit fontScale="90000"/>
          </a:bodyPr>
          <a:lstStyle/>
          <a:p>
            <a:r>
              <a:rPr lang="en-GB" b="1" dirty="0"/>
              <a:t>ASSOCIATION  „SMALL  ENTREPRENEURS </a:t>
            </a:r>
            <a:br>
              <a:rPr lang="en-US" dirty="0"/>
            </a:br>
            <a:endParaRPr lang="en-US" dirty="0"/>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CHAPTER I   	FOUNDING MEMBERS</a:t>
            </a:r>
            <a:endParaRPr lang="en-US" dirty="0"/>
          </a:p>
        </p:txBody>
      </p:sp>
      <p:sp>
        <p:nvSpPr>
          <p:cNvPr id="3" name="Content Placeholder 2"/>
          <p:cNvSpPr>
            <a:spLocks noGrp="1"/>
          </p:cNvSpPr>
          <p:nvPr>
            <p:ph sz="quarter" idx="1"/>
          </p:nvPr>
        </p:nvSpPr>
        <p:spPr/>
        <p:txBody>
          <a:bodyPr>
            <a:normAutofit/>
          </a:bodyPr>
          <a:lstStyle/>
          <a:p>
            <a:r>
              <a:rPr lang="en-GB" b="1" dirty="0"/>
              <a:t>Art. 1   Founding members:</a:t>
            </a:r>
            <a:endParaRPr lang="en-US" dirty="0"/>
          </a:p>
          <a:p>
            <a:pPr lvl="0"/>
            <a:r>
              <a:rPr lang="en-GB" dirty="0"/>
              <a:t>Emilia </a:t>
            </a:r>
            <a:r>
              <a:rPr lang="en-GB" dirty="0" err="1"/>
              <a:t>Chiș</a:t>
            </a:r>
            <a:r>
              <a:rPr lang="en-GB" dirty="0"/>
              <a:t> – professor</a:t>
            </a:r>
            <a:endParaRPr lang="en-US" dirty="0"/>
          </a:p>
          <a:p>
            <a:pPr lvl="0"/>
            <a:r>
              <a:rPr lang="en-GB" dirty="0" err="1"/>
              <a:t>Opaiț</a:t>
            </a:r>
            <a:r>
              <a:rPr lang="en-GB" dirty="0"/>
              <a:t> </a:t>
            </a:r>
            <a:r>
              <a:rPr lang="en-GB" dirty="0" err="1"/>
              <a:t>Camelia</a:t>
            </a:r>
            <a:r>
              <a:rPr lang="en-GB" dirty="0"/>
              <a:t>- professor</a:t>
            </a:r>
            <a:endParaRPr lang="en-US" dirty="0"/>
          </a:p>
          <a:p>
            <a:pPr lvl="0"/>
            <a:r>
              <a:rPr lang="en-GB" dirty="0"/>
              <a:t>Students of the IV class at School no. 79 from Bucharest (60 students).</a:t>
            </a:r>
            <a:endParaRPr lang="en-US" dirty="0"/>
          </a:p>
          <a:p>
            <a:r>
              <a:rPr lang="en-GB" b="1" dirty="0"/>
              <a:t>Art. 2</a:t>
            </a:r>
            <a:r>
              <a:rPr lang="en-GB" dirty="0"/>
              <a:t>. The persons identified under art. 1 of the present Articles of Association (Statute) hereby agree to start an association by bringing together their material assets and knowledge for  reaching the purpose of the Association.</a:t>
            </a:r>
            <a:endParaRPr lang="en-US" dirty="0"/>
          </a:p>
          <a:p>
            <a:endParaRPr lang="en-US" dirty="0"/>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rmAutofit fontScale="90000"/>
          </a:bodyPr>
          <a:lstStyle/>
          <a:p>
            <a:r>
              <a:rPr lang="en-GB" b="1" dirty="0"/>
              <a:t>CHAPTER II   NAME, HEAD OFFICE AND TIMELINE	</a:t>
            </a:r>
            <a:endParaRPr lang="en-US" dirty="0"/>
          </a:p>
        </p:txBody>
      </p:sp>
      <p:sp>
        <p:nvSpPr>
          <p:cNvPr id="3" name="Content Placeholder 2"/>
          <p:cNvSpPr>
            <a:spLocks noGrp="1"/>
          </p:cNvSpPr>
          <p:nvPr>
            <p:ph sz="quarter" idx="1"/>
          </p:nvPr>
        </p:nvSpPr>
        <p:spPr/>
        <p:txBody>
          <a:bodyPr>
            <a:normAutofit/>
          </a:bodyPr>
          <a:lstStyle/>
          <a:p>
            <a:r>
              <a:rPr lang="en-GB" b="1" dirty="0"/>
              <a:t>Art. 3  </a:t>
            </a:r>
            <a:r>
              <a:rPr lang="en-GB" dirty="0"/>
              <a:t>The Association’s full name is „SMALL ENTREPRENEURS – </a:t>
            </a:r>
            <a:r>
              <a:rPr lang="en-GB" dirty="0" err="1"/>
              <a:t>IVth</a:t>
            </a:r>
            <a:r>
              <a:rPr lang="en-GB" dirty="0"/>
              <a:t>  GRADE – SCHOOL 79”, in compliance with the name availability proof no. 1 from 31.01.2016, issued by the Ministry of Justice. </a:t>
            </a:r>
            <a:endParaRPr lang="en-US" dirty="0"/>
          </a:p>
          <a:p>
            <a:r>
              <a:rPr lang="en-GB" b="1" dirty="0"/>
              <a:t>Art. 4 </a:t>
            </a:r>
            <a:r>
              <a:rPr lang="en-GB" dirty="0"/>
              <a:t>The Association’s head office – </a:t>
            </a:r>
            <a:r>
              <a:rPr lang="en-GB" dirty="0" err="1"/>
              <a:t>Cuza</a:t>
            </a:r>
            <a:r>
              <a:rPr lang="en-GB" dirty="0"/>
              <a:t> </a:t>
            </a:r>
            <a:r>
              <a:rPr lang="en-GB" dirty="0" err="1"/>
              <a:t>Voda</a:t>
            </a:r>
            <a:r>
              <a:rPr lang="en-GB" dirty="0"/>
              <a:t> Street, Bucharest, district 4, School 79, Physics Laboratory. </a:t>
            </a:r>
            <a:endParaRPr lang="en-US" dirty="0"/>
          </a:p>
          <a:p>
            <a:r>
              <a:rPr lang="en-GB" b="1" dirty="0"/>
              <a:t>Art. 5</a:t>
            </a:r>
            <a:r>
              <a:rPr lang="en-GB" dirty="0"/>
              <a:t> The Association is established for an undetermined period of time. </a:t>
            </a:r>
            <a:endParaRPr lang="en-US" dirty="0"/>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GB" b="1" dirty="0"/>
              <a:t>CHAPTER III	TASKS</a:t>
            </a:r>
            <a:br>
              <a:rPr lang="en-US" dirty="0"/>
            </a:br>
            <a:endParaRPr lang="en-US" dirty="0"/>
          </a:p>
        </p:txBody>
      </p:sp>
      <p:sp>
        <p:nvSpPr>
          <p:cNvPr id="3" name="Content Placeholder 2"/>
          <p:cNvSpPr>
            <a:spLocks noGrp="1"/>
          </p:cNvSpPr>
          <p:nvPr>
            <p:ph sz="quarter" idx="1"/>
          </p:nvPr>
        </p:nvSpPr>
        <p:spPr/>
        <p:txBody>
          <a:bodyPr>
            <a:normAutofit fontScale="92500" lnSpcReduction="10000"/>
          </a:bodyPr>
          <a:lstStyle/>
          <a:p>
            <a:r>
              <a:rPr lang="en-GB" b="1" dirty="0"/>
              <a:t>Art. 6	 </a:t>
            </a:r>
            <a:r>
              <a:rPr lang="en-GB" dirty="0"/>
              <a:t>In order to </a:t>
            </a:r>
            <a:r>
              <a:rPr lang="en-GB" dirty="0" err="1"/>
              <a:t>fulfill</a:t>
            </a:r>
            <a:r>
              <a:rPr lang="en-GB" dirty="0"/>
              <a:t> its mission, the Association sets forth the following tasks: </a:t>
            </a:r>
            <a:endParaRPr lang="en-US" dirty="0"/>
          </a:p>
          <a:p>
            <a:r>
              <a:rPr lang="en-GB" dirty="0"/>
              <a:t> a) Involvement in improving the quality of student’s life and activities</a:t>
            </a:r>
            <a:endParaRPr lang="en-US" dirty="0"/>
          </a:p>
          <a:p>
            <a:r>
              <a:rPr lang="en-GB" dirty="0"/>
              <a:t> b) Financially supporting extra-curricular activities</a:t>
            </a:r>
            <a:endParaRPr lang="en-US" dirty="0"/>
          </a:p>
          <a:p>
            <a:r>
              <a:rPr lang="en-GB" dirty="0"/>
              <a:t>c) Financially supporting the students’ projects</a:t>
            </a:r>
            <a:endParaRPr lang="en-US" dirty="0"/>
          </a:p>
          <a:p>
            <a:r>
              <a:rPr lang="en-GB" dirty="0"/>
              <a:t>d) Supporting the students’ social, cultural, professional, sports related activities </a:t>
            </a:r>
            <a:endParaRPr lang="en-US" dirty="0"/>
          </a:p>
          <a:p>
            <a:r>
              <a:rPr lang="en-GB" dirty="0"/>
              <a:t>e) Managing funds obtained from other sources</a:t>
            </a:r>
            <a:endParaRPr lang="en-US" dirty="0"/>
          </a:p>
          <a:p>
            <a:r>
              <a:rPr lang="en-GB" dirty="0"/>
              <a:t>f) Offering support to children with disabilities, minorities etc</a:t>
            </a:r>
            <a:endParaRPr lang="en-US" dirty="0"/>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758952"/>
          </a:xfrm>
        </p:spPr>
        <p:txBody>
          <a:bodyPr>
            <a:normAutofit fontScale="90000"/>
          </a:bodyPr>
          <a:lstStyle/>
          <a:p>
            <a:r>
              <a:rPr lang="en-GB" b="1" dirty="0"/>
              <a:t>CHAPTER IV. ASSETS </a:t>
            </a:r>
            <a:br>
              <a:rPr lang="en-US" dirty="0"/>
            </a:br>
            <a:endParaRPr lang="en-US" dirty="0"/>
          </a:p>
        </p:txBody>
      </p:sp>
      <p:sp>
        <p:nvSpPr>
          <p:cNvPr id="3" name="Content Placeholder 2"/>
          <p:cNvSpPr>
            <a:spLocks noGrp="1"/>
          </p:cNvSpPr>
          <p:nvPr>
            <p:ph sz="quarter" idx="1"/>
          </p:nvPr>
        </p:nvSpPr>
        <p:spPr/>
        <p:txBody>
          <a:bodyPr>
            <a:normAutofit/>
          </a:bodyPr>
          <a:lstStyle/>
          <a:p>
            <a:r>
              <a:rPr lang="en-GB" b="1" dirty="0"/>
              <a:t>Art. 7 </a:t>
            </a:r>
            <a:r>
              <a:rPr lang="en-GB" dirty="0"/>
              <a:t>The Association’s initial assets are established in cash and amount to 3.100 lei, from equal contributions from its members. </a:t>
            </a:r>
            <a:endParaRPr lang="en-US" dirty="0"/>
          </a:p>
          <a:p>
            <a:r>
              <a:rPr lang="en-GB" b="1" dirty="0"/>
              <a:t>Art. 8</a:t>
            </a:r>
            <a:r>
              <a:rPr lang="en-GB" dirty="0"/>
              <a:t> The Association’s income comes from:</a:t>
            </a:r>
            <a:endParaRPr lang="en-US" dirty="0"/>
          </a:p>
          <a:p>
            <a:r>
              <a:rPr lang="en-GB" dirty="0"/>
              <a:t>a) incomes from economic activities which take place in conformity with the applicable law and based on the Articles of Association;</a:t>
            </a:r>
            <a:endParaRPr lang="en-US" dirty="0"/>
          </a:p>
          <a:p>
            <a:r>
              <a:rPr lang="en-GB" dirty="0"/>
              <a:t>b) donations from natural persons, companies, sponsorships etc</a:t>
            </a:r>
            <a:endParaRPr lang="en-US" dirty="0"/>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GB" sz="2000" b="1" dirty="0"/>
              <a:t>CHAPTER V. RIGHTS AND OBLIGATIONS OF THE MEMBERS; GAINING AND LOOSING THE ASSOCIATE MEMBER STATUTE</a:t>
            </a:r>
            <a:endParaRPr lang="en-US" sz="2000" dirty="0"/>
          </a:p>
        </p:txBody>
      </p:sp>
      <p:sp>
        <p:nvSpPr>
          <p:cNvPr id="3" name="Content Placeholder 2"/>
          <p:cNvSpPr>
            <a:spLocks noGrp="1"/>
          </p:cNvSpPr>
          <p:nvPr>
            <p:ph sz="quarter" idx="1"/>
          </p:nvPr>
        </p:nvSpPr>
        <p:spPr/>
        <p:txBody>
          <a:bodyPr>
            <a:normAutofit/>
          </a:bodyPr>
          <a:lstStyle/>
          <a:p>
            <a:r>
              <a:rPr lang="en-GB" b="1" dirty="0"/>
              <a:t>Art. 9 </a:t>
            </a:r>
            <a:r>
              <a:rPr lang="en-GB" dirty="0"/>
              <a:t>Gaining the associate member statute</a:t>
            </a:r>
            <a:endParaRPr lang="en-US" dirty="0"/>
          </a:p>
          <a:p>
            <a:r>
              <a:rPr lang="en-GB" dirty="0"/>
              <a:t>Upon the proposal from any member and with the approval from the Executive Committee, any person who wishes to serve the tasks for which the Association has been established, observing its Articles of Association and signing the </a:t>
            </a:r>
            <a:r>
              <a:rPr lang="en-GB" b="1" dirty="0"/>
              <a:t>Acceptance Contract</a:t>
            </a:r>
            <a:r>
              <a:rPr lang="en-GB" dirty="0"/>
              <a:t>, can become a member of the Association „</a:t>
            </a:r>
            <a:r>
              <a:rPr lang="en-GB" b="1"/>
              <a:t>SMALL ENTREPRENEURS </a:t>
            </a:r>
            <a:r>
              <a:rPr lang="en-GB" b="1" dirty="0"/>
              <a:t>- SCHOOL 79, BUCHAREST</a:t>
            </a:r>
            <a:r>
              <a:rPr lang="en-GB" dirty="0"/>
              <a:t> ”</a:t>
            </a:r>
            <a:endParaRPr lang="en-US" dirty="0"/>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534400" cy="758952"/>
          </a:xfrm>
        </p:spPr>
        <p:txBody>
          <a:bodyPr>
            <a:normAutofit fontScale="90000"/>
          </a:bodyPr>
          <a:lstStyle/>
          <a:p>
            <a:r>
              <a:rPr lang="en-GB" b="1" dirty="0"/>
              <a:t>CHAPTER. VI EXECUTIVES</a:t>
            </a:r>
            <a:r>
              <a:rPr lang="en-GB" dirty="0"/>
              <a:t> </a:t>
            </a:r>
            <a:br>
              <a:rPr lang="en-US" dirty="0"/>
            </a:br>
            <a:endParaRPr lang="en-US" dirty="0"/>
          </a:p>
        </p:txBody>
      </p:sp>
      <p:sp>
        <p:nvSpPr>
          <p:cNvPr id="3" name="Content Placeholder 2"/>
          <p:cNvSpPr>
            <a:spLocks noGrp="1"/>
          </p:cNvSpPr>
          <p:nvPr>
            <p:ph sz="quarter" idx="1"/>
          </p:nvPr>
        </p:nvSpPr>
        <p:spPr/>
        <p:txBody>
          <a:bodyPr>
            <a:normAutofit fontScale="92500" lnSpcReduction="20000"/>
          </a:bodyPr>
          <a:lstStyle/>
          <a:p>
            <a:r>
              <a:rPr lang="en-GB" b="1" dirty="0"/>
              <a:t>Art. 9 </a:t>
            </a:r>
            <a:r>
              <a:rPr lang="en-GB" dirty="0"/>
              <a:t>The Association’s executives are represented by the</a:t>
            </a:r>
            <a:r>
              <a:rPr lang="en-GB" b="1" dirty="0"/>
              <a:t> General Assembly. </a:t>
            </a:r>
            <a:endParaRPr lang="en-US" dirty="0"/>
          </a:p>
          <a:p>
            <a:r>
              <a:rPr lang="en-GB" b="1" dirty="0"/>
              <a:t>Art. 10 </a:t>
            </a:r>
            <a:r>
              <a:rPr lang="en-GB" dirty="0"/>
              <a:t>The General Assembly is the leading executive of the Association and it comprises </a:t>
            </a:r>
            <a:r>
              <a:rPr lang="en-GB" b="1" dirty="0"/>
              <a:t>all the members</a:t>
            </a:r>
            <a:r>
              <a:rPr lang="en-GB" dirty="0"/>
              <a:t>. </a:t>
            </a:r>
            <a:endParaRPr lang="en-US" dirty="0"/>
          </a:p>
          <a:p>
            <a:r>
              <a:rPr lang="en-GB" b="1" dirty="0"/>
              <a:t>Art. 11 President</a:t>
            </a:r>
            <a:r>
              <a:rPr lang="en-GB" dirty="0"/>
              <a:t> of the General Assembly</a:t>
            </a:r>
            <a:endParaRPr lang="en-US" dirty="0"/>
          </a:p>
          <a:p>
            <a:r>
              <a:rPr lang="en-GB" dirty="0"/>
              <a:t>The General Assembly is lead by a President, chosen from amongst the members.</a:t>
            </a:r>
            <a:endParaRPr lang="en-US" dirty="0"/>
          </a:p>
          <a:p>
            <a:r>
              <a:rPr lang="en-GB" b="1" dirty="0"/>
              <a:t>Art. 12 The Voting Procedure</a:t>
            </a:r>
            <a:r>
              <a:rPr lang="en-GB" dirty="0"/>
              <a:t> in the </a:t>
            </a:r>
            <a:r>
              <a:rPr lang="en-GB" b="1" dirty="0"/>
              <a:t>General Assembly</a:t>
            </a:r>
            <a:r>
              <a:rPr lang="en-GB" dirty="0"/>
              <a:t>’s meetings</a:t>
            </a:r>
            <a:endParaRPr lang="en-US" dirty="0"/>
          </a:p>
          <a:p>
            <a:r>
              <a:rPr lang="en-GB" dirty="0"/>
              <a:t>The decisions of the members of the General Assembly are taken through open voting,  with the vote of more than half of the number of valid votes.</a:t>
            </a:r>
            <a:endParaRPr lang="en-US" dirty="0"/>
          </a:p>
          <a:p>
            <a:endParaRPr lang="en-US" dirty="0"/>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CHAPTER. VII  FINAL DISPOSITIONS</a:t>
            </a:r>
            <a:endParaRPr lang="en-US" dirty="0"/>
          </a:p>
        </p:txBody>
      </p:sp>
      <p:sp>
        <p:nvSpPr>
          <p:cNvPr id="3" name="Content Placeholder 2"/>
          <p:cNvSpPr>
            <a:spLocks noGrp="1"/>
          </p:cNvSpPr>
          <p:nvPr>
            <p:ph sz="quarter" idx="1"/>
          </p:nvPr>
        </p:nvSpPr>
        <p:spPr/>
        <p:txBody>
          <a:bodyPr/>
          <a:lstStyle/>
          <a:p>
            <a:r>
              <a:rPr lang="en-GB" b="1" dirty="0"/>
              <a:t>Art. 13</a:t>
            </a:r>
            <a:r>
              <a:rPr lang="en-GB" dirty="0"/>
              <a:t>  Validity of the Articles of Associations</a:t>
            </a:r>
            <a:endParaRPr lang="en-US" dirty="0"/>
          </a:p>
          <a:p>
            <a:r>
              <a:rPr lang="en-GB" dirty="0"/>
              <a:t>The present Articles of Associations are valid throughout the existence of the Association, any amendment or addition on them are to be set forth in writing, in conformity with the necessary majority, as per the statutory provisions.</a:t>
            </a:r>
            <a:endParaRPr lang="en-US" dirty="0"/>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hlinkClick r:id="rId2" action="ppaction://hlinkfile"/>
              </a:rPr>
              <a:t>Cash Flow </a:t>
            </a:r>
            <a:endParaRPr lang="en-US" dirty="0"/>
          </a:p>
        </p:txBody>
      </p:sp>
    </p:spTree>
  </p:cSld>
  <p:clrMapOvr>
    <a:masterClrMapping/>
  </p:clrMapOvr>
  <p:transition>
    <p:zoom/>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67</TotalTime>
  <Words>480</Words>
  <Application>Microsoft Office PowerPoint</Application>
  <PresentationFormat>Apresentação no Ecrã (4:3)</PresentationFormat>
  <Paragraphs>39</Paragraphs>
  <Slides>9</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9</vt:i4>
      </vt:variant>
    </vt:vector>
  </HeadingPairs>
  <TitlesOfParts>
    <vt:vector size="13" baseType="lpstr">
      <vt:lpstr>Georgia</vt:lpstr>
      <vt:lpstr>Wingdings</vt:lpstr>
      <vt:lpstr>Wingdings 2</vt:lpstr>
      <vt:lpstr>Civic</vt:lpstr>
      <vt:lpstr>ASSOCIATION  „SMALL  ENTREPRENEURS  </vt:lpstr>
      <vt:lpstr>CHAPTER I    FOUNDING MEMBERS</vt:lpstr>
      <vt:lpstr>CHAPTER II   NAME, HEAD OFFICE AND TIMELINE </vt:lpstr>
      <vt:lpstr>CHAPTER III TASKS </vt:lpstr>
      <vt:lpstr>CHAPTER IV. ASSETS  </vt:lpstr>
      <vt:lpstr>CHAPTER V. RIGHTS AND OBLIGATIONS OF THE MEMBERS; GAINING AND LOOSING THE ASSOCIATE MEMBER STATUTE</vt:lpstr>
      <vt:lpstr>CHAPTER. VI EXECUTIVES  </vt:lpstr>
      <vt:lpstr>CHAPTER. VII  FINAL DISPOSITIONS</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„SMALL  ENTREPRENEURS</dc:title>
  <dc:creator>Acer</dc:creator>
  <cp:lastModifiedBy>Helena Serdoura</cp:lastModifiedBy>
  <cp:revision>5</cp:revision>
  <dcterms:created xsi:type="dcterms:W3CDTF">2006-08-16T00:00:00Z</dcterms:created>
  <dcterms:modified xsi:type="dcterms:W3CDTF">2016-02-28T11:55:02Z</dcterms:modified>
</cp:coreProperties>
</file>