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4" r:id="rId6"/>
    <p:sldId id="271" r:id="rId7"/>
    <p:sldId id="266" r:id="rId8"/>
    <p:sldId id="265" r:id="rId9"/>
    <p:sldId id="260" r:id="rId10"/>
    <p:sldId id="267" r:id="rId11"/>
    <p:sldId id="269" r:id="rId12"/>
    <p:sldId id="270" r:id="rId13"/>
    <p:sldId id="273" r:id="rId14"/>
    <p:sldId id="262" r:id="rId15"/>
    <p:sldId id="268" r:id="rId16"/>
    <p:sldId id="261" r:id="rId17"/>
    <p:sldId id="26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29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34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68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1676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691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8222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15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29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2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25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21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28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6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372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57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7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3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62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doscontam.pt/" TargetMode="External"/><Relationship Id="rId2" Type="http://schemas.openxmlformats.org/officeDocument/2006/relationships/hyperlink" Target="http://sicnoticias.sapo.pt/programas/contaspoupanc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9612" y="0"/>
            <a:ext cx="10186028" cy="2971801"/>
          </a:xfrm>
        </p:spPr>
        <p:txBody>
          <a:bodyPr>
            <a:normAutofit/>
          </a:bodyPr>
          <a:lstStyle/>
          <a:p>
            <a:r>
              <a:rPr lang="pt-PT" sz="5400" dirty="0"/>
              <a:t>Planear o orçamento familiar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09612" y="3589867"/>
            <a:ext cx="7723188" cy="1947333"/>
          </a:xfrm>
        </p:spPr>
        <p:txBody>
          <a:bodyPr/>
          <a:lstStyle/>
          <a:p>
            <a:r>
              <a:rPr lang="pt-PT" i="1" dirty="0"/>
              <a:t>Agrupamento de Escolas de Marco de Canaveses</a:t>
            </a:r>
          </a:p>
          <a:p>
            <a:r>
              <a:rPr lang="pt-PT" dirty="0"/>
              <a:t>20 de abril de 2016</a:t>
            </a: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443" y="6070600"/>
            <a:ext cx="2785228" cy="658812"/>
          </a:xfrm>
          <a:prstGeom prst="rect">
            <a:avLst/>
          </a:prstGeom>
        </p:spPr>
      </p:pic>
      <p:pic>
        <p:nvPicPr>
          <p:cNvPr id="5" name="Imagem 4" descr="C:\Users\Ivone\AppData\Local\Temp\Rar$DIa0.708\KIDS logo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775" y="5952807"/>
            <a:ext cx="1035050" cy="776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930" y="6070600"/>
            <a:ext cx="1189937" cy="6588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/>
          <p:cNvSpPr txBox="1"/>
          <p:nvPr/>
        </p:nvSpPr>
        <p:spPr>
          <a:xfrm>
            <a:off x="740039" y="3050001"/>
            <a:ext cx="7662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PROJETO ERASMUS+ KIDS | TODOS CONTAM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343362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383" y="0"/>
            <a:ext cx="8873765" cy="1507067"/>
          </a:xfrm>
        </p:spPr>
        <p:txBody>
          <a:bodyPr>
            <a:normAutofit/>
          </a:bodyPr>
          <a:lstStyle/>
          <a:p>
            <a:r>
              <a:rPr lang="pt-PT" sz="40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Saldo do Orçamento Familiar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384" y="1642882"/>
            <a:ext cx="9496736" cy="4987828"/>
          </a:xfrm>
        </p:spPr>
        <p:txBody>
          <a:bodyPr>
            <a:normAutofit/>
          </a:bodyPr>
          <a:lstStyle/>
          <a:p>
            <a:pPr algn="just"/>
            <a:r>
              <a:rPr lang="pt-PT" sz="2400" dirty="0">
                <a:solidFill>
                  <a:schemeClr val="bg1"/>
                </a:solidFill>
              </a:rPr>
              <a:t>Depois da identificação dos rendimentos e das despesas é possível calcular o </a:t>
            </a:r>
            <a:r>
              <a:rPr lang="pt-PT" sz="2400" b="1" dirty="0">
                <a:solidFill>
                  <a:schemeClr val="bg1"/>
                </a:solidFill>
              </a:rPr>
              <a:t>saldo do orçamento familiar</a:t>
            </a:r>
            <a:r>
              <a:rPr lang="pt-PT" sz="2400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endParaRPr lang="pt-PT" dirty="0">
              <a:solidFill>
                <a:schemeClr val="tx1"/>
              </a:solidFill>
            </a:endParaRPr>
          </a:p>
          <a:p>
            <a:pPr algn="just"/>
            <a:endParaRPr lang="pt-PT" dirty="0">
              <a:solidFill>
                <a:schemeClr val="bg1"/>
              </a:solidFill>
            </a:endParaRPr>
          </a:p>
          <a:p>
            <a:pPr algn="just"/>
            <a:endParaRPr lang="pt-PT" dirty="0">
              <a:solidFill>
                <a:schemeClr val="bg1"/>
              </a:solidFill>
            </a:endParaRPr>
          </a:p>
          <a:p>
            <a:pPr algn="just"/>
            <a:r>
              <a:rPr lang="pt-PT" sz="2400" dirty="0">
                <a:solidFill>
                  <a:schemeClr val="bg1"/>
                </a:solidFill>
              </a:rPr>
              <a:t>O saldo permite avaliar a situação financeira do agregado familiar: </a:t>
            </a:r>
          </a:p>
          <a:p>
            <a:pPr marL="812800" indent="-457200" algn="just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chemeClr val="bg1"/>
                </a:solidFill>
              </a:rPr>
              <a:t>um </a:t>
            </a:r>
            <a:r>
              <a:rPr lang="pt-PT" b="1" dirty="0">
                <a:solidFill>
                  <a:schemeClr val="bg1"/>
                </a:solidFill>
              </a:rPr>
              <a:t>saldo positivo </a:t>
            </a:r>
            <a:r>
              <a:rPr lang="pt-PT" dirty="0">
                <a:solidFill>
                  <a:schemeClr val="bg1"/>
                </a:solidFill>
              </a:rPr>
              <a:t>significa que os rendimentos são superiores às despesas, pelo que foi realizada poupança; </a:t>
            </a:r>
          </a:p>
          <a:p>
            <a:pPr marL="812800" indent="-457200" algn="just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chemeClr val="bg1"/>
                </a:solidFill>
              </a:rPr>
              <a:t>um </a:t>
            </a:r>
            <a:r>
              <a:rPr lang="pt-PT" b="1" dirty="0">
                <a:solidFill>
                  <a:schemeClr val="bg1"/>
                </a:solidFill>
              </a:rPr>
              <a:t>saldo negativo </a:t>
            </a:r>
            <a:r>
              <a:rPr lang="pt-PT" dirty="0">
                <a:solidFill>
                  <a:schemeClr val="bg1"/>
                </a:solidFill>
              </a:rPr>
              <a:t>significa que se gasta mais do que se recebe, sendo por isso necessário reavaliar as despesas. </a:t>
            </a:r>
          </a:p>
          <a:p>
            <a:endParaRPr lang="pt-PT" sz="1800" dirty="0"/>
          </a:p>
          <a:p>
            <a:endParaRPr lang="pt-PT" dirty="0"/>
          </a:p>
        </p:txBody>
      </p:sp>
      <p:sp>
        <p:nvSpPr>
          <p:cNvPr id="5" name="Retângulo 4"/>
          <p:cNvSpPr/>
          <p:nvPr/>
        </p:nvSpPr>
        <p:spPr>
          <a:xfrm>
            <a:off x="1017292" y="2734749"/>
            <a:ext cx="8389856" cy="499620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1072281" y="2799893"/>
            <a:ext cx="7795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</a:rPr>
              <a:t>Saldo do orçamento familiar = Rendimentos líquidos - Despesas</a:t>
            </a:r>
          </a:p>
        </p:txBody>
      </p:sp>
    </p:spTree>
    <p:extLst>
      <p:ext uri="{BB962C8B-B14F-4D97-AF65-F5344CB8AC3E}">
        <p14:creationId xmlns:p14="http://schemas.microsoft.com/office/powerpoint/2010/main" val="3354050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8224" y="0"/>
            <a:ext cx="11155854" cy="1507067"/>
          </a:xfrm>
        </p:spPr>
        <p:txBody>
          <a:bodyPr>
            <a:normAutofit/>
          </a:bodyPr>
          <a:lstStyle/>
          <a:p>
            <a:r>
              <a:rPr lang="pt-PT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Conselhos para gerir melhor o seu orçamento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8224" y="1600200"/>
            <a:ext cx="10656234" cy="455436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PT" dirty="0">
                <a:solidFill>
                  <a:schemeClr val="bg1"/>
                </a:solidFill>
              </a:rPr>
              <a:t>Calcule os seus investimentos/despesas de forma realista;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>
                <a:solidFill>
                  <a:schemeClr val="bg1"/>
                </a:solidFill>
              </a:rPr>
              <a:t>Não ceda a desejos que não consiga pagar;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>
                <a:solidFill>
                  <a:schemeClr val="bg1"/>
                </a:solidFill>
              </a:rPr>
              <a:t>Tente criar uma poupança para situações imprevistas;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>
                <a:solidFill>
                  <a:schemeClr val="bg1"/>
                </a:solidFill>
              </a:rPr>
              <a:t>Evite o recurso ao crédito para despesas correntes;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>
                <a:solidFill>
                  <a:schemeClr val="bg1"/>
                </a:solidFill>
              </a:rPr>
              <a:t>Na compra de habitação, pondere bem o peso do valor da prestação mensal no orçamento;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>
                <a:solidFill>
                  <a:schemeClr val="bg1"/>
                </a:solidFill>
              </a:rPr>
              <a:t>Avalie a qualidade/preço dos bens e serviços;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>
                <a:solidFill>
                  <a:schemeClr val="bg1"/>
                </a:solidFill>
              </a:rPr>
              <a:t>Guarde os talões de compra, indispensáveis para exercer o seu direito à garantia dos bens e serviços;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>
                <a:solidFill>
                  <a:schemeClr val="bg1"/>
                </a:solidFill>
              </a:rPr>
              <a:t>Nunca assine um contrato sem o ler na íntegra;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>
                <a:solidFill>
                  <a:schemeClr val="bg1"/>
                </a:solidFill>
              </a:rPr>
              <a:t>Atenção à publicidade!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>
                <a:solidFill>
                  <a:schemeClr val="bg1"/>
                </a:solidFill>
              </a:rPr>
              <a:t>Pondere sobre a sua responsabilidade social enquanto consumidor.</a:t>
            </a:r>
          </a:p>
          <a:p>
            <a:pPr>
              <a:buFont typeface="Wingdings" panose="05000000000000000000" pitchFamily="2" charset="2"/>
              <a:buChar char="Ø"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78113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5679" y="-105878"/>
            <a:ext cx="11052159" cy="1507067"/>
          </a:xfrm>
        </p:spPr>
        <p:txBody>
          <a:bodyPr>
            <a:normAutofit/>
          </a:bodyPr>
          <a:lstStyle/>
          <a:p>
            <a:r>
              <a:rPr lang="pt-PT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Como reduzir as despesas de casa?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5679" y="2294467"/>
            <a:ext cx="10854266" cy="526626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PT" sz="2400" u="sng" dirty="0">
                <a:solidFill>
                  <a:schemeClr val="tx1"/>
                </a:solidFill>
              </a:rPr>
              <a:t>Analisar todas as despesas</a:t>
            </a:r>
          </a:p>
          <a:p>
            <a:pPr algn="just">
              <a:buFontTx/>
              <a:buChar char="-"/>
            </a:pPr>
            <a:r>
              <a:rPr lang="pt-PT" sz="2400" dirty="0">
                <a:solidFill>
                  <a:schemeClr val="bg1"/>
                </a:solidFill>
              </a:rPr>
              <a:t>Faça um levantamento e análise de todas as despesas mensais.</a:t>
            </a:r>
          </a:p>
          <a:p>
            <a:pPr algn="just">
              <a:buFontTx/>
              <a:buChar char="-"/>
            </a:pPr>
            <a:r>
              <a:rPr lang="pt-PT" sz="2400" dirty="0">
                <a:solidFill>
                  <a:schemeClr val="bg1"/>
                </a:solidFill>
              </a:rPr>
              <a:t>Aponte as datas previstas da realização de cada despesa ao longo do mês.</a:t>
            </a:r>
          </a:p>
          <a:p>
            <a:pPr algn="just">
              <a:buFontTx/>
              <a:buChar char="-"/>
            </a:pPr>
            <a:r>
              <a:rPr lang="pt-PT" sz="2400" dirty="0">
                <a:solidFill>
                  <a:schemeClr val="bg1"/>
                </a:solidFill>
              </a:rPr>
              <a:t>Compare frequentemente o dinheiro disponível com as despesas que ainda faltam pagar até ao final do mês.</a:t>
            </a:r>
          </a:p>
          <a:p>
            <a:pPr algn="just">
              <a:buFontTx/>
              <a:buChar char="-"/>
            </a:pPr>
            <a:endParaRPr lang="pt-PT" sz="1300" u="sng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PT" sz="2400" u="sng" dirty="0">
                <a:solidFill>
                  <a:schemeClr val="tx1"/>
                </a:solidFill>
              </a:rPr>
              <a:t>Envolver toda a família</a:t>
            </a:r>
          </a:p>
          <a:p>
            <a:pPr algn="just">
              <a:buFontTx/>
              <a:buChar char="-"/>
            </a:pPr>
            <a:r>
              <a:rPr lang="pt-PT" sz="2400" dirty="0">
                <a:solidFill>
                  <a:schemeClr val="bg1"/>
                </a:solidFill>
              </a:rPr>
              <a:t>Reúna a familia para o ajudar a executar esta tarefa e listar todas as despesas.</a:t>
            </a:r>
          </a:p>
          <a:p>
            <a:pPr algn="just">
              <a:buFontTx/>
              <a:buChar char="-"/>
            </a:pPr>
            <a:r>
              <a:rPr lang="pt-PT" sz="2400" dirty="0">
                <a:solidFill>
                  <a:schemeClr val="bg1"/>
                </a:solidFill>
              </a:rPr>
              <a:t>Garanta o equilibrio orçamental ao longo de todo o mês, sem necessidade de recorrer ao crédito.</a:t>
            </a:r>
          </a:p>
          <a:p>
            <a:pPr marL="0" indent="0">
              <a:buNone/>
            </a:pPr>
            <a:endParaRPr lang="pt-PT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PT" u="sng" dirty="0">
              <a:solidFill>
                <a:schemeClr val="bg1"/>
              </a:solidFill>
            </a:endParaRPr>
          </a:p>
          <a:p>
            <a:pPr marL="457200" indent="-457200">
              <a:buFont typeface="Wingdings 3" panose="05040102010807070707" pitchFamily="18" charset="2"/>
              <a:buAutoNum type="arabicPeriod"/>
            </a:pPr>
            <a:endParaRPr lang="pt-PT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pt-PT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2597" y="170674"/>
            <a:ext cx="1479761" cy="15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55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97203" y="682554"/>
            <a:ext cx="9399804" cy="617544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pt-PT" sz="2400" b="1" dirty="0">
                <a:solidFill>
                  <a:schemeClr val="bg1"/>
                </a:solidFill>
              </a:rPr>
              <a:t>Tome o pequeno almoço em casa.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t-PT" sz="2400" b="1" dirty="0">
                <a:solidFill>
                  <a:schemeClr val="bg1"/>
                </a:solidFill>
              </a:rPr>
              <a:t>Sempre que possível leve lanche para o trabalho.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t-PT" sz="2400" b="1" dirty="0">
                <a:solidFill>
                  <a:schemeClr val="bg1"/>
                </a:solidFill>
              </a:rPr>
              <a:t>Vá ao supermercado com uma lista de compras.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t-PT" sz="2400" b="1" dirty="0">
                <a:solidFill>
                  <a:schemeClr val="bg1"/>
                </a:solidFill>
              </a:rPr>
              <a:t>Verifique e compare preços e promoções entre supermercados.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t-PT" sz="2400" b="1" dirty="0">
                <a:solidFill>
                  <a:schemeClr val="bg1"/>
                </a:solidFill>
              </a:rPr>
              <a:t>Reveja os contratos, assinaturas mensais e tarifários de televisão, internet e telemóvel.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t-PT" sz="2400" b="1" dirty="0">
                <a:solidFill>
                  <a:schemeClr val="bg1"/>
                </a:solidFill>
              </a:rPr>
              <a:t>Utilize lâmpadas de baixo consumo.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t-PT" sz="2400" b="1" dirty="0">
                <a:solidFill>
                  <a:schemeClr val="bg1"/>
                </a:solidFill>
              </a:rPr>
              <a:t>Isole bem a casa para poupar na climatização.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t-PT" sz="2400" b="1" dirty="0">
                <a:solidFill>
                  <a:schemeClr val="bg1"/>
                </a:solidFill>
              </a:rPr>
              <a:t>Coloque a máquina a lavar quando estiver cheia e em horários noturnos.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t-PT" sz="2400" b="1" dirty="0">
                <a:solidFill>
                  <a:schemeClr val="bg1"/>
                </a:solidFill>
              </a:rPr>
              <a:t>Compre a roupa fora da época.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903" y="1035170"/>
            <a:ext cx="630303" cy="420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3426844" y="256401"/>
            <a:ext cx="41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t-PT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rPr>
              <a:t>Mudar hábitos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01" y="1546034"/>
            <a:ext cx="442068" cy="390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01" y="2004874"/>
            <a:ext cx="442068" cy="53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61000" y="2723163"/>
            <a:ext cx="729250" cy="48586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000" y="3424518"/>
            <a:ext cx="765975" cy="67746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592" y="4218804"/>
            <a:ext cx="850062" cy="42503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4592" y="4717186"/>
            <a:ext cx="790094" cy="5918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4592" y="5425818"/>
            <a:ext cx="868047" cy="52082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1274" y="6059267"/>
            <a:ext cx="881366" cy="48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346" y="1304239"/>
            <a:ext cx="8534400" cy="1507067"/>
          </a:xfrm>
        </p:spPr>
        <p:txBody>
          <a:bodyPr>
            <a:normAutofit/>
          </a:bodyPr>
          <a:lstStyle/>
          <a:p>
            <a:r>
              <a:rPr lang="pt-PT" dirty="0"/>
              <a:t>Atividade eletrónica</a:t>
            </a:r>
            <a:br>
              <a:rPr lang="pt-PT" dirty="0"/>
            </a:b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655146" y="3901719"/>
            <a:ext cx="1106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OBJETIVO: Explora o simulador do Orçamento Familiar, disponivel em:</a:t>
            </a:r>
          </a:p>
        </p:txBody>
      </p:sp>
      <p:sp>
        <p:nvSpPr>
          <p:cNvPr id="6" name="Retângulo 5"/>
          <p:cNvSpPr/>
          <p:nvPr/>
        </p:nvSpPr>
        <p:spPr>
          <a:xfrm>
            <a:off x="655146" y="4603759"/>
            <a:ext cx="72460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hlinkClick r:id="rId2"/>
              </a:rPr>
              <a:t>http://</a:t>
            </a:r>
            <a:r>
              <a:rPr lang="pt-PT" b="1" dirty="0">
                <a:solidFill>
                  <a:schemeClr val="bg1"/>
                </a:solidFill>
                <a:hlinkClick r:id="rId2"/>
              </a:rPr>
              <a:t>sicnoticias.sapo.pt/programas/contaspoupanca</a:t>
            </a:r>
            <a:endParaRPr lang="pt-PT" b="1" dirty="0">
              <a:solidFill>
                <a:schemeClr val="bg1"/>
              </a:solidFill>
            </a:endParaRPr>
          </a:p>
          <a:p>
            <a:endParaRPr lang="pt-PT" b="1" dirty="0">
              <a:solidFill>
                <a:schemeClr val="bg1"/>
              </a:solidFill>
            </a:endParaRPr>
          </a:p>
          <a:p>
            <a:r>
              <a:rPr lang="pt-PT" dirty="0"/>
              <a:t> </a:t>
            </a:r>
            <a:r>
              <a:rPr lang="pt-PT" b="1" dirty="0">
                <a:solidFill>
                  <a:schemeClr val="bg1"/>
                </a:solidFill>
                <a:hlinkClick r:id="rId3"/>
              </a:rPr>
              <a:t>www.todoscontam.pt</a:t>
            </a:r>
            <a:endParaRPr lang="pt-PT" b="1" dirty="0">
              <a:solidFill>
                <a:schemeClr val="bg1"/>
              </a:solidFill>
            </a:endParaRPr>
          </a:p>
          <a:p>
            <a:endParaRPr lang="pt-PT" dirty="0"/>
          </a:p>
          <a:p>
            <a:endParaRPr lang="pt-PT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7188" y="3886194"/>
            <a:ext cx="2762250" cy="9334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1346" y="537328"/>
            <a:ext cx="4311994" cy="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921" y="405184"/>
            <a:ext cx="51435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63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6929" y="0"/>
            <a:ext cx="9722980" cy="1507067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pt-PT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Gestão de um orçamento familiar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51159" y="1322401"/>
            <a:ext cx="262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Mês: _______________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51159" y="1921874"/>
            <a:ext cx="404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Calcular as receitas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092455"/>
              </p:ext>
            </p:extLst>
          </p:nvPr>
        </p:nvGraphicFramePr>
        <p:xfrm>
          <a:off x="683967" y="2473051"/>
          <a:ext cx="4500776" cy="27543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50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235">
                <a:tc>
                  <a:txBody>
                    <a:bodyPr/>
                    <a:lstStyle/>
                    <a:p>
                      <a:r>
                        <a:rPr lang="pt-PT" dirty="0"/>
                        <a:t>ENTRADAS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VALOR MENSAL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235">
                <a:tc>
                  <a:txBody>
                    <a:bodyPr/>
                    <a:lstStyle/>
                    <a:p>
                      <a:r>
                        <a:rPr lang="pt-PT" sz="1400" b="1" dirty="0"/>
                        <a:t>SALÁRIO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235">
                <a:tc>
                  <a:txBody>
                    <a:bodyPr/>
                    <a:lstStyle/>
                    <a:p>
                      <a:r>
                        <a:rPr lang="pt-PT" sz="14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235">
                <a:tc>
                  <a:txBody>
                    <a:bodyPr/>
                    <a:lstStyle/>
                    <a:p>
                      <a:r>
                        <a:rPr lang="pt-PT" sz="1400" b="1" dirty="0"/>
                        <a:t>Rendimentos suplementares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235">
                <a:tc>
                  <a:txBody>
                    <a:bodyPr/>
                    <a:lstStyle/>
                    <a:p>
                      <a:r>
                        <a:rPr lang="pt-PT" sz="14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235">
                <a:tc>
                  <a:txBody>
                    <a:bodyPr/>
                    <a:lstStyle/>
                    <a:p>
                      <a:r>
                        <a:rPr lang="pt-PT" sz="1400" dirty="0"/>
                        <a:t>Total de receitas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918556"/>
              </p:ext>
            </p:extLst>
          </p:nvPr>
        </p:nvGraphicFramePr>
        <p:xfrm>
          <a:off x="6369901" y="2474622"/>
          <a:ext cx="4500776" cy="40251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50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235">
                <a:tc>
                  <a:txBody>
                    <a:bodyPr/>
                    <a:lstStyle/>
                    <a:p>
                      <a:r>
                        <a:rPr lang="pt-PT" dirty="0"/>
                        <a:t>SAÍDAS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VALOR MENSAL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235">
                <a:tc>
                  <a:txBody>
                    <a:bodyPr/>
                    <a:lstStyle/>
                    <a:p>
                      <a:r>
                        <a:rPr lang="pt-PT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Habitação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235">
                <a:tc>
                  <a:txBody>
                    <a:bodyPr/>
                    <a:lstStyle/>
                    <a:p>
                      <a:r>
                        <a:rPr lang="pt-PT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Alimentação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235">
                <a:tc>
                  <a:txBody>
                    <a:bodyPr/>
                    <a:lstStyle/>
                    <a:p>
                      <a:r>
                        <a:rPr lang="pt-PT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Saúde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235">
                <a:tc>
                  <a:txBody>
                    <a:bodyPr/>
                    <a:lstStyle/>
                    <a:p>
                      <a:r>
                        <a:rPr lang="pt-PT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Escola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235">
                <a:tc>
                  <a:txBody>
                    <a:bodyPr/>
                    <a:lstStyle/>
                    <a:p>
                      <a:r>
                        <a:rPr lang="pt-PT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Vestuário da familia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235">
                <a:tc>
                  <a:txBody>
                    <a:bodyPr/>
                    <a:lstStyle/>
                    <a:p>
                      <a:r>
                        <a:rPr lang="pt-PT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235">
                <a:tc>
                  <a:txBody>
                    <a:bodyPr/>
                    <a:lstStyle/>
                    <a:p>
                      <a:r>
                        <a:rPr lang="pt-PT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235">
                <a:tc>
                  <a:txBody>
                    <a:bodyPr/>
                    <a:lstStyle/>
                    <a:p>
                      <a:r>
                        <a:rPr lang="pt-PT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de despesas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6345810" y="1862637"/>
            <a:ext cx="404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Calcular as despesas</a:t>
            </a:r>
          </a:p>
        </p:txBody>
      </p:sp>
    </p:spTree>
    <p:extLst>
      <p:ext uri="{BB962C8B-B14F-4D97-AF65-F5344CB8AC3E}">
        <p14:creationId xmlns:p14="http://schemas.microsoft.com/office/powerpoint/2010/main" val="1984667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7907" y="151002"/>
            <a:ext cx="8534400" cy="1507067"/>
          </a:xfrm>
        </p:spPr>
        <p:txBody>
          <a:bodyPr>
            <a:normAutofit/>
          </a:bodyPr>
          <a:lstStyle/>
          <a:p>
            <a:r>
              <a:rPr lang="pt-PT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Desafio das 52 semanas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788" y="1769532"/>
            <a:ext cx="3622157" cy="353522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788021" y="1658069"/>
            <a:ext cx="510932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i="1" dirty="0"/>
              <a:t>Como funciona este desafio?</a:t>
            </a:r>
          </a:p>
          <a:p>
            <a:pPr algn="just"/>
            <a:r>
              <a:rPr lang="pt-PT" b="1" i="1" dirty="0"/>
              <a:t> </a:t>
            </a:r>
          </a:p>
          <a:p>
            <a:pPr algn="just"/>
            <a:r>
              <a:rPr lang="pt-PT" sz="1600" dirty="0"/>
              <a:t>Muito simples. </a:t>
            </a:r>
          </a:p>
          <a:p>
            <a:pPr algn="just"/>
            <a:r>
              <a:rPr lang="pt-PT" sz="1600" dirty="0"/>
              <a:t>Há 52 semanas num ano e por cada semana poupamos o correspondente a essa semana em euros. </a:t>
            </a:r>
          </a:p>
          <a:p>
            <a:pPr algn="just"/>
            <a:r>
              <a:rPr lang="pt-PT" sz="1600" dirty="0"/>
              <a:t>Assim sendo, na 1ª semana poupamos 1 euro, na 2ª semana poupamos 2 euros, e assim consecutivamente até à 52ª semana em que, nessa semana, poupamos 52 euros. </a:t>
            </a:r>
          </a:p>
          <a:p>
            <a:pPr algn="just"/>
            <a:r>
              <a:rPr lang="pt-PT" sz="1600" dirty="0"/>
              <a:t>Tudo somado e, no final do ano, terão colocado de lado 1.378 euros. </a:t>
            </a:r>
          </a:p>
          <a:p>
            <a:pPr algn="just"/>
            <a:r>
              <a:rPr lang="pt-PT" sz="1600" dirty="0"/>
              <a:t>Se forem 2 a fazer o desafio a poupança duplica, ou seja, 2.756 euros.</a:t>
            </a:r>
            <a:r>
              <a:rPr lang="pt-PT" dirty="0"/>
              <a:t> </a:t>
            </a:r>
          </a:p>
          <a:p>
            <a:pPr algn="just"/>
            <a:r>
              <a:rPr lang="pt-PT" i="1" dirty="0"/>
              <a:t>E digam lá se tivessem agora esse dinheiro de parte num mealheiro se não era maravilhoso</a:t>
            </a:r>
            <a:r>
              <a:rPr lang="pt-PT" sz="16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7040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33" y="578535"/>
            <a:ext cx="7863526" cy="554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62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4012" y="2506132"/>
            <a:ext cx="8534400" cy="1507067"/>
          </a:xfrm>
        </p:spPr>
        <p:txBody>
          <a:bodyPr>
            <a:normAutofit/>
          </a:bodyPr>
          <a:lstStyle/>
          <a:p>
            <a:pPr algn="r"/>
            <a:r>
              <a:rPr lang="pt-PT" sz="2800" b="1" i="1" dirty="0"/>
              <a:t>Obrigado pela atenção!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559800" y="5173133"/>
            <a:ext cx="4214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TÉCNICOS GAA:</a:t>
            </a:r>
          </a:p>
          <a:p>
            <a:r>
              <a:rPr lang="pt-PT" dirty="0"/>
              <a:t>Ivone Ribeiro (mediadora)</a:t>
            </a:r>
          </a:p>
          <a:p>
            <a:r>
              <a:rPr lang="pt-PT" dirty="0"/>
              <a:t>Isabel Sousa (assistente social)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03178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2011" y="414865"/>
            <a:ext cx="10025947" cy="1507067"/>
          </a:xfrm>
        </p:spPr>
        <p:txBody>
          <a:bodyPr>
            <a:normAutofit fontScale="90000"/>
          </a:bodyPr>
          <a:lstStyle/>
          <a:p>
            <a:br>
              <a:rPr lang="pt-PT" dirty="0"/>
            </a:br>
            <a:br>
              <a:rPr lang="pt-PT" dirty="0"/>
            </a:br>
            <a:r>
              <a:rPr lang="pt-PT" sz="31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-</a:t>
            </a:r>
            <a:r>
              <a:rPr lang="pt-PT" sz="3100" b="1" dirty="0"/>
              <a:t> </a:t>
            </a:r>
            <a:r>
              <a:rPr lang="pt-PT" sz="31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Objetivos do projeto</a:t>
            </a:r>
            <a:endParaRPr lang="pt-PT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8746" y="1396998"/>
            <a:ext cx="9727588" cy="3699935"/>
          </a:xfrm>
        </p:spPr>
        <p:txBody>
          <a:bodyPr/>
          <a:lstStyle/>
          <a:p>
            <a:pPr marL="0" indent="0">
              <a:buNone/>
            </a:pPr>
            <a:endParaRPr lang="pt-PT" dirty="0"/>
          </a:p>
          <a:p>
            <a:pPr algn="just"/>
            <a:r>
              <a:rPr lang="pt-PT" sz="2400" dirty="0">
                <a:solidFill>
                  <a:schemeClr val="bg1"/>
                </a:solidFill>
              </a:rPr>
              <a:t>Sensibilizar alunos e pais/encarregados de educação para a importância dos conhecimentos financeiros no quotidiano.</a:t>
            </a:r>
          </a:p>
          <a:p>
            <a:pPr algn="just"/>
            <a:r>
              <a:rPr lang="pt-PT" sz="2400" dirty="0">
                <a:solidFill>
                  <a:schemeClr val="bg1"/>
                </a:solidFill>
              </a:rPr>
              <a:t>Desenvolver conhecimentos e capacidades financeiras.</a:t>
            </a:r>
          </a:p>
          <a:p>
            <a:pPr algn="just"/>
            <a:r>
              <a:rPr lang="pt-PT" sz="2400" dirty="0">
                <a:solidFill>
                  <a:schemeClr val="bg1"/>
                </a:solidFill>
              </a:rPr>
              <a:t>Promover comportamentos e atitudes financeiras adequados. </a:t>
            </a:r>
          </a:p>
          <a:p>
            <a:pPr algn="just"/>
            <a:r>
              <a:rPr lang="pt-PT" sz="2400" dirty="0">
                <a:solidFill>
                  <a:schemeClr val="bg1"/>
                </a:solidFill>
              </a:rPr>
              <a:t>Criar hábitos de poupança. </a:t>
            </a:r>
          </a:p>
        </p:txBody>
      </p:sp>
    </p:spTree>
    <p:extLst>
      <p:ext uri="{BB962C8B-B14F-4D97-AF65-F5344CB8AC3E}">
        <p14:creationId xmlns:p14="http://schemas.microsoft.com/office/powerpoint/2010/main" val="18226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732" y="177711"/>
            <a:ext cx="10093854" cy="1507067"/>
          </a:xfrm>
        </p:spPr>
        <p:txBody>
          <a:bodyPr/>
          <a:lstStyle/>
          <a:p>
            <a:r>
              <a:rPr lang="pt-PT" b="1" dirty="0"/>
              <a:t>IMPORTÂNCIA DO ORÇAMENTO FAMILIAR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84135" y="3024171"/>
            <a:ext cx="5415198" cy="270549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pt-PT" dirty="0"/>
          </a:p>
          <a:p>
            <a:pPr marL="0" indent="0" algn="just">
              <a:buNone/>
            </a:pPr>
            <a:r>
              <a:rPr lang="pt-PT" sz="2400" b="1" dirty="0">
                <a:solidFill>
                  <a:schemeClr val="bg1"/>
                </a:solidFill>
              </a:rPr>
              <a:t>A elaboração do orçamento permite: </a:t>
            </a:r>
          </a:p>
          <a:p>
            <a:pPr algn="just"/>
            <a:r>
              <a:rPr lang="pt-PT" sz="2400" dirty="0">
                <a:solidFill>
                  <a:schemeClr val="bg1"/>
                </a:solidFill>
              </a:rPr>
              <a:t>Conhecer e organizar a vida financeira </a:t>
            </a:r>
          </a:p>
          <a:p>
            <a:pPr algn="just"/>
            <a:r>
              <a:rPr lang="pt-PT" sz="2400" dirty="0">
                <a:solidFill>
                  <a:schemeClr val="bg1"/>
                </a:solidFill>
              </a:rPr>
              <a:t>Identificar hábitos de consumo </a:t>
            </a:r>
          </a:p>
          <a:p>
            <a:pPr algn="just"/>
            <a:r>
              <a:rPr lang="pt-PT" sz="2400" dirty="0">
                <a:solidFill>
                  <a:schemeClr val="bg1"/>
                </a:solidFill>
              </a:rPr>
              <a:t>Definir prioridades e objetivos </a:t>
            </a:r>
          </a:p>
          <a:p>
            <a:pPr algn="just"/>
            <a:r>
              <a:rPr lang="pt-PT" sz="2400" dirty="0">
                <a:solidFill>
                  <a:schemeClr val="bg1"/>
                </a:solidFill>
              </a:rPr>
              <a:t>Prevenir imprevistos </a:t>
            </a:r>
          </a:p>
          <a:p>
            <a:endParaRPr lang="pt-PT" dirty="0"/>
          </a:p>
        </p:txBody>
      </p:sp>
      <p:sp>
        <p:nvSpPr>
          <p:cNvPr id="4" name="AutoShape 2" descr="Resultado de imagem para elaborar o orçamento famili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76" y="3048622"/>
            <a:ext cx="5362084" cy="2681042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602578" y="1408034"/>
            <a:ext cx="1065494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pt-PT" sz="2000" dirty="0">
                <a:solidFill>
                  <a:schemeClr val="bg1"/>
                </a:solidFill>
              </a:rPr>
              <a:t>O orçamento é uma importante </a:t>
            </a:r>
            <a:r>
              <a:rPr lang="pt-PT" sz="2000" b="1" dirty="0">
                <a:solidFill>
                  <a:schemeClr val="bg1"/>
                </a:solidFill>
              </a:rPr>
              <a:t>ferramenta para conhecer, gerir e equilibrar os rendimentos e despesas </a:t>
            </a:r>
            <a:r>
              <a:rPr lang="pt-PT" sz="2000" dirty="0">
                <a:solidFill>
                  <a:schemeClr val="bg1"/>
                </a:solidFill>
              </a:rPr>
              <a:t>de forma a planear e alcançar </a:t>
            </a:r>
            <a:r>
              <a:rPr lang="pt-PT" sz="2000" b="1" dirty="0">
                <a:solidFill>
                  <a:schemeClr val="bg1"/>
                </a:solidFill>
              </a:rPr>
              <a:t>objetivos</a:t>
            </a:r>
            <a:r>
              <a:rPr lang="pt-PT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034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396" y="167936"/>
            <a:ext cx="10923588" cy="1507067"/>
          </a:xfrm>
        </p:spPr>
        <p:txBody>
          <a:bodyPr>
            <a:normAutofit/>
          </a:bodyPr>
          <a:lstStyle/>
          <a:p>
            <a:r>
              <a:rPr lang="pt-PT" sz="3200" b="1" dirty="0"/>
              <a:t>Como planear o orçamento familiar ?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147" y="1570071"/>
            <a:ext cx="7433626" cy="3716813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670465" y="4666864"/>
            <a:ext cx="10369921" cy="1902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>
                <a:solidFill>
                  <a:schemeClr val="bg1"/>
                </a:solidFill>
              </a:rPr>
              <a:t>1º PASSO: IDENTIFICAR TODOS OS RENDIMENTOS E DESPESAS</a:t>
            </a:r>
          </a:p>
        </p:txBody>
      </p:sp>
    </p:spTree>
    <p:extLst>
      <p:ext uri="{BB962C8B-B14F-4D97-AF65-F5344CB8AC3E}">
        <p14:creationId xmlns:p14="http://schemas.microsoft.com/office/powerpoint/2010/main" val="368888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7625" y="253039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pt-PT" b="1" dirty="0"/>
              <a:t>Identificar Rendimentos e Despesas </a:t>
            </a:r>
            <a:br>
              <a:rPr lang="pt-PT" b="1" dirty="0"/>
            </a:br>
            <a:r>
              <a:rPr lang="pt-PT" sz="3100" dirty="0"/>
              <a:t>- Tipo de Rendimentos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3200" y="854174"/>
            <a:ext cx="10767855" cy="2989694"/>
          </a:xfrm>
        </p:spPr>
        <p:txBody>
          <a:bodyPr>
            <a:normAutofit/>
          </a:bodyPr>
          <a:lstStyle/>
          <a:p>
            <a:pPr algn="just"/>
            <a:r>
              <a:rPr lang="pt-PT" dirty="0">
                <a:solidFill>
                  <a:schemeClr val="bg1"/>
                </a:solidFill>
              </a:rPr>
              <a:t>Os </a:t>
            </a:r>
            <a:r>
              <a:rPr lang="pt-PT" b="1" dirty="0">
                <a:solidFill>
                  <a:schemeClr val="bg1"/>
                </a:solidFill>
              </a:rPr>
              <a:t>rendimentos </a:t>
            </a:r>
            <a:r>
              <a:rPr lang="pt-PT" dirty="0">
                <a:solidFill>
                  <a:schemeClr val="bg1"/>
                </a:solidFill>
              </a:rPr>
              <a:t>do agregado familiar podem classificar-se em </a:t>
            </a:r>
            <a:r>
              <a:rPr lang="pt-PT" b="1" dirty="0">
                <a:solidFill>
                  <a:schemeClr val="bg1"/>
                </a:solidFill>
              </a:rPr>
              <a:t>fixos ou variáveis</a:t>
            </a:r>
            <a:r>
              <a:rPr lang="pt-PT" dirty="0">
                <a:solidFill>
                  <a:schemeClr val="bg1"/>
                </a:solidFill>
              </a:rPr>
              <a:t>: </a:t>
            </a:r>
          </a:p>
          <a:p>
            <a:pPr marL="355600" indent="0" algn="just">
              <a:buNone/>
            </a:pPr>
            <a:endParaRPr lang="pt-PT" dirty="0">
              <a:solidFill>
                <a:schemeClr val="bg1"/>
              </a:solidFill>
            </a:endParaRPr>
          </a:p>
          <a:p>
            <a:endParaRPr lang="pt-PT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039654" y="2565400"/>
            <a:ext cx="4216400" cy="30226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893958" y="3059403"/>
            <a:ext cx="39708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7063" indent="-271463" algn="just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chemeClr val="bg1"/>
                </a:solidFill>
              </a:rPr>
              <a:t>Os </a:t>
            </a:r>
            <a:r>
              <a:rPr lang="pt-PT" b="1" dirty="0">
                <a:solidFill>
                  <a:schemeClr val="bg1"/>
                </a:solidFill>
              </a:rPr>
              <a:t>rendimentos fixos, </a:t>
            </a:r>
            <a:r>
              <a:rPr lang="pt-PT" dirty="0">
                <a:solidFill>
                  <a:schemeClr val="bg1"/>
                </a:solidFill>
              </a:rPr>
              <a:t>são aqueles cujo valor se mantém inalterado durante o período de tempo que se conhece (por exemplo, os salários ou as pensões). </a:t>
            </a:r>
          </a:p>
          <a:p>
            <a:endParaRPr lang="pt-PT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6086225" y="2563766"/>
            <a:ext cx="4216400" cy="30226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/>
          <p:cNvSpPr txBox="1"/>
          <p:nvPr/>
        </p:nvSpPr>
        <p:spPr>
          <a:xfrm>
            <a:off x="5993527" y="3059403"/>
            <a:ext cx="4047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7063" indent="-271463" algn="just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chemeClr val="bg1"/>
                </a:solidFill>
              </a:rPr>
              <a:t>Os </a:t>
            </a:r>
            <a:r>
              <a:rPr lang="pt-PT" b="1" dirty="0">
                <a:solidFill>
                  <a:schemeClr val="bg1"/>
                </a:solidFill>
              </a:rPr>
              <a:t>rendimentos variáveis</a:t>
            </a:r>
            <a:r>
              <a:rPr lang="pt-PT" dirty="0">
                <a:solidFill>
                  <a:schemeClr val="bg1"/>
                </a:solidFill>
              </a:rPr>
              <a:t>, tal como o nome indica, são os que variam ao longo do tempo (por exemplo, juros de depósitos). </a:t>
            </a:r>
          </a:p>
        </p:txBody>
      </p:sp>
    </p:spTree>
    <p:extLst>
      <p:ext uri="{BB962C8B-B14F-4D97-AF65-F5344CB8AC3E}">
        <p14:creationId xmlns:p14="http://schemas.microsoft.com/office/powerpoint/2010/main" val="1079657479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0216" y="145465"/>
            <a:ext cx="8534400" cy="1507067"/>
          </a:xfrm>
        </p:spPr>
        <p:txBody>
          <a:bodyPr/>
          <a:lstStyle/>
          <a:p>
            <a:r>
              <a:rPr lang="pt-PT" dirty="0"/>
              <a:t>- </a:t>
            </a:r>
            <a:r>
              <a:rPr lang="pt-PT" sz="3200" b="1" dirty="0"/>
              <a:t>Tipo de Rendimentos</a:t>
            </a:r>
            <a:endParaRPr lang="pt-PT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3215" y="1845482"/>
            <a:ext cx="4164201" cy="1769142"/>
          </a:xfrm>
        </p:spPr>
        <p:txBody>
          <a:bodyPr>
            <a:normAutofit/>
          </a:bodyPr>
          <a:lstStyle/>
          <a:p>
            <a:pPr algn="just"/>
            <a:r>
              <a:rPr lang="pt-PT" sz="2400" b="1" dirty="0">
                <a:solidFill>
                  <a:schemeClr val="bg1"/>
                </a:solidFill>
              </a:rPr>
              <a:t>Rendimentos imprevistos</a:t>
            </a:r>
          </a:p>
          <a:p>
            <a:pPr marL="0" indent="0">
              <a:buNone/>
            </a:pPr>
            <a:r>
              <a:rPr lang="pt-PT" dirty="0">
                <a:solidFill>
                  <a:schemeClr val="bg1"/>
                </a:solidFill>
              </a:rPr>
              <a:t>São rendimentos inesperados ou de montante não conhecido.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5778630" y="2111244"/>
            <a:ext cx="5769205" cy="3416320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358775" indent="-274638"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358775" algn="l"/>
              </a:tabLst>
            </a:pPr>
            <a:r>
              <a:rPr lang="pt-PT" dirty="0">
                <a:solidFill>
                  <a:schemeClr val="bg1"/>
                </a:solidFill>
              </a:rPr>
              <a:t>Estes rendimentos não devem ser considerados na elaboração do orçamento familiar dado o seu carácter irregular e imprevisível. </a:t>
            </a:r>
          </a:p>
          <a:p>
            <a:pPr marL="358775" indent="-274638"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358775" algn="l"/>
              </a:tabLst>
            </a:pPr>
            <a:endParaRPr lang="pt-PT" dirty="0">
              <a:solidFill>
                <a:schemeClr val="bg1"/>
              </a:solidFill>
            </a:endParaRPr>
          </a:p>
          <a:p>
            <a:pPr marL="358775" indent="-274638"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358775" algn="l"/>
              </a:tabLst>
            </a:pPr>
            <a:r>
              <a:rPr lang="pt-PT" dirty="0">
                <a:solidFill>
                  <a:schemeClr val="bg1"/>
                </a:solidFill>
              </a:rPr>
              <a:t>Na elaboração do orçamento familiar devem ser incluídos os rendimentos efetivamente recebidos, ou seja, os </a:t>
            </a:r>
            <a:r>
              <a:rPr lang="pt-PT" u="sng" dirty="0">
                <a:solidFill>
                  <a:schemeClr val="bg1"/>
                </a:solidFill>
              </a:rPr>
              <a:t>rendimentos líquidos depois de descontado o pagamento de impostos e de contribuições para a segurança social. </a:t>
            </a:r>
          </a:p>
          <a:p>
            <a:pPr marL="358775" indent="-274638">
              <a:tabLst>
                <a:tab pos="358775" algn="l"/>
              </a:tabLst>
            </a:pPr>
            <a:endParaRPr lang="pt-PT" dirty="0"/>
          </a:p>
        </p:txBody>
      </p:sp>
      <p:sp>
        <p:nvSpPr>
          <p:cNvPr id="5" name="Seta para baixo 4"/>
          <p:cNvSpPr/>
          <p:nvPr/>
        </p:nvSpPr>
        <p:spPr>
          <a:xfrm rot="16200000">
            <a:off x="4665026" y="2578375"/>
            <a:ext cx="850900" cy="677331"/>
          </a:xfrm>
          <a:prstGeom prst="downArrow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4148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827119"/>
            <a:ext cx="11294533" cy="975348"/>
          </a:xfrm>
        </p:spPr>
        <p:txBody>
          <a:bodyPr>
            <a:normAutofit/>
          </a:bodyPr>
          <a:lstStyle/>
          <a:p>
            <a:pPr algn="just"/>
            <a:r>
              <a:rPr lang="pt-PT" dirty="0">
                <a:solidFill>
                  <a:schemeClr val="bg1"/>
                </a:solidFill>
              </a:rPr>
              <a:t>As </a:t>
            </a:r>
            <a:r>
              <a:rPr lang="pt-PT" b="1" dirty="0">
                <a:solidFill>
                  <a:schemeClr val="bg1"/>
                </a:solidFill>
              </a:rPr>
              <a:t>despesas </a:t>
            </a:r>
            <a:r>
              <a:rPr lang="pt-PT" dirty="0">
                <a:solidFill>
                  <a:schemeClr val="bg1"/>
                </a:solidFill>
              </a:rPr>
              <a:t>do agregado familiar podem classificar-se em </a:t>
            </a:r>
            <a:r>
              <a:rPr lang="pt-PT" b="1" dirty="0">
                <a:solidFill>
                  <a:schemeClr val="bg1"/>
                </a:solidFill>
              </a:rPr>
              <a:t>necessárias </a:t>
            </a:r>
            <a:r>
              <a:rPr lang="pt-PT" dirty="0">
                <a:solidFill>
                  <a:schemeClr val="bg1"/>
                </a:solidFill>
              </a:rPr>
              <a:t>ou </a:t>
            </a:r>
            <a:r>
              <a:rPr lang="pt-PT" b="1" dirty="0">
                <a:solidFill>
                  <a:schemeClr val="bg1"/>
                </a:solidFill>
              </a:rPr>
              <a:t>supérfluas</a:t>
            </a:r>
            <a:r>
              <a:rPr lang="pt-PT" dirty="0">
                <a:solidFill>
                  <a:schemeClr val="bg1"/>
                </a:solidFill>
              </a:rPr>
              <a:t>. </a:t>
            </a:r>
          </a:p>
          <a:p>
            <a:pPr marL="355600" indent="0" algn="just">
              <a:buNone/>
            </a:pPr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95546" y="467151"/>
            <a:ext cx="8637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/>
              <a:t>Identificar Rendimentos e Despesas </a:t>
            </a:r>
            <a:endParaRPr lang="pt-PT" sz="3200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  <a:p>
            <a:r>
              <a:rPr lang="pt-PT" sz="28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- Tipo de Despesas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677333" y="2584546"/>
            <a:ext cx="4209854" cy="2997200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/>
          <p:cNvSpPr txBox="1"/>
          <p:nvPr/>
        </p:nvSpPr>
        <p:spPr>
          <a:xfrm>
            <a:off x="655207" y="2727891"/>
            <a:ext cx="41147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1350" indent="-285750" algn="just">
              <a:buFont typeface="Wingdings" panose="05000000000000000000" pitchFamily="2" charset="2"/>
              <a:buChar char="q"/>
            </a:pPr>
            <a:r>
              <a:rPr lang="pt-PT" b="1" dirty="0">
                <a:solidFill>
                  <a:schemeClr val="bg1"/>
                </a:solidFill>
              </a:rPr>
              <a:t>Despesas necessárias</a:t>
            </a:r>
          </a:p>
          <a:p>
            <a:pPr marL="355600"/>
            <a:r>
              <a:rPr lang="pt-PT" dirty="0">
                <a:solidFill>
                  <a:schemeClr val="bg1"/>
                </a:solidFill>
              </a:rPr>
              <a:t>- Correspondem ao pagamento de bens e serviços essenciais, como a alimentação, o vestuário, a habitação ou as despesas com saúde e educação, consideradas necessidades básicas. 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6141606" y="2618412"/>
            <a:ext cx="4209854" cy="2997200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/>
          <p:cNvSpPr txBox="1"/>
          <p:nvPr/>
        </p:nvSpPr>
        <p:spPr>
          <a:xfrm>
            <a:off x="6017879" y="2719424"/>
            <a:ext cx="41369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1350" indent="-285750" algn="just">
              <a:buFont typeface="Wingdings" panose="05000000000000000000" pitchFamily="2" charset="2"/>
              <a:buChar char="q"/>
            </a:pPr>
            <a:r>
              <a:rPr lang="pt-PT" b="1" dirty="0">
                <a:solidFill>
                  <a:schemeClr val="bg1"/>
                </a:solidFill>
              </a:rPr>
              <a:t>Despesas supérfluas</a:t>
            </a:r>
          </a:p>
          <a:p>
            <a:pPr marL="355600"/>
            <a:r>
              <a:rPr lang="pt-PT" dirty="0">
                <a:solidFill>
                  <a:schemeClr val="bg1"/>
                </a:solidFill>
              </a:rPr>
              <a:t>- Correspondem ao pagamento de bens e serviços destinados à satisfação de desejos como, por exemplo, a aquisição dos últimos modelos de vestuário ou calçado. </a:t>
            </a:r>
          </a:p>
          <a:p>
            <a:pPr marL="355600"/>
            <a:r>
              <a:rPr lang="pt-PT" dirty="0">
                <a:solidFill>
                  <a:schemeClr val="bg1"/>
                </a:solidFill>
              </a:rPr>
              <a:t>- As despesas supérfluas podem ser reduzidas ou até eliminadas. </a:t>
            </a:r>
          </a:p>
        </p:txBody>
      </p:sp>
    </p:spTree>
    <p:extLst>
      <p:ext uri="{BB962C8B-B14F-4D97-AF65-F5344CB8AC3E}">
        <p14:creationId xmlns:p14="http://schemas.microsoft.com/office/powerpoint/2010/main" val="2473956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9186" y="31565"/>
            <a:ext cx="4780281" cy="1507067"/>
          </a:xfrm>
        </p:spPr>
        <p:txBody>
          <a:bodyPr>
            <a:normAutofit/>
          </a:bodyPr>
          <a:lstStyle/>
          <a:p>
            <a:r>
              <a:rPr lang="pt-PT" sz="3200" b="1" dirty="0"/>
              <a:t>- Tipo de Despesas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6615" y="3879043"/>
            <a:ext cx="10609099" cy="4800600"/>
          </a:xfrm>
        </p:spPr>
        <p:txBody>
          <a:bodyPr>
            <a:normAutofit/>
          </a:bodyPr>
          <a:lstStyle/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9186" y="2127275"/>
            <a:ext cx="4780281" cy="3724096"/>
          </a:xfrm>
          <a:prstGeom prst="rect">
            <a:avLst/>
          </a:prstGeom>
          <a:solidFill>
            <a:schemeClr val="tx1">
              <a:lumMod val="85000"/>
            </a:schemeClr>
          </a:solidFill>
          <a:ln w="38100"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55625" indent="-285750" algn="just">
              <a:buFont typeface="Wingdings" panose="05000000000000000000" pitchFamily="2" charset="2"/>
              <a:buChar char="Ø"/>
            </a:pPr>
            <a:r>
              <a:rPr lang="pt-PT" b="1" dirty="0">
                <a:solidFill>
                  <a:schemeClr val="bg1"/>
                </a:solidFill>
              </a:rPr>
              <a:t>Despesas necessárias fixas: </a:t>
            </a:r>
          </a:p>
          <a:p>
            <a:pPr marL="269875"/>
            <a:r>
              <a:rPr lang="pt-PT" dirty="0">
                <a:solidFill>
                  <a:schemeClr val="bg1"/>
                </a:solidFill>
              </a:rPr>
              <a:t>São as relacionadas com necessidades básicas e que não podem ser facilmente alteradas </a:t>
            </a:r>
            <a:r>
              <a:rPr lang="pt-PT" sz="1400" dirty="0">
                <a:solidFill>
                  <a:schemeClr val="bg1"/>
                </a:solidFill>
              </a:rPr>
              <a:t>(por exemplo, a prestação do crédito à habitação ou a renda). </a:t>
            </a:r>
          </a:p>
          <a:p>
            <a:pPr marL="269875"/>
            <a:endParaRPr lang="pt-PT" sz="1400" dirty="0">
              <a:solidFill>
                <a:schemeClr val="bg1"/>
              </a:solidFill>
            </a:endParaRPr>
          </a:p>
          <a:p>
            <a:pPr marL="555625" indent="-285750" algn="just">
              <a:buFont typeface="Wingdings" panose="05000000000000000000" pitchFamily="2" charset="2"/>
              <a:buChar char="Ø"/>
            </a:pPr>
            <a:r>
              <a:rPr lang="pt-PT" b="1" dirty="0">
                <a:solidFill>
                  <a:schemeClr val="bg1"/>
                </a:solidFill>
              </a:rPr>
              <a:t>Despesas necessárias variáveis:</a:t>
            </a:r>
          </a:p>
          <a:p>
            <a:pPr marL="269875"/>
            <a:r>
              <a:rPr lang="pt-PT" dirty="0">
                <a:solidFill>
                  <a:schemeClr val="bg1"/>
                </a:solidFill>
              </a:rPr>
              <a:t>São as que correspondem ao pagamento de bens indispensáveis, mas cujo valor pode ser reduzido por decisão da família </a:t>
            </a:r>
            <a:r>
              <a:rPr lang="pt-PT" sz="1400" dirty="0">
                <a:solidFill>
                  <a:schemeClr val="bg1"/>
                </a:solidFill>
              </a:rPr>
              <a:t>(por exemplo, a compra de alimentos, a água, o gás ou a luz). </a:t>
            </a:r>
          </a:p>
          <a:p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5960532" y="2127275"/>
            <a:ext cx="5568449" cy="3724096"/>
          </a:xfrm>
          <a:prstGeom prst="rect">
            <a:avLst/>
          </a:prstGeom>
          <a:solidFill>
            <a:schemeClr val="tx1">
              <a:lumMod val="85000"/>
            </a:schemeClr>
          </a:solidFill>
          <a:ln w="38100"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55625" indent="-285750" algn="just">
              <a:buFont typeface="Wingdings" panose="05000000000000000000" pitchFamily="2" charset="2"/>
              <a:buChar char="Ø"/>
            </a:pPr>
            <a:r>
              <a:rPr lang="pt-PT" b="1" dirty="0">
                <a:solidFill>
                  <a:schemeClr val="bg1"/>
                </a:solidFill>
              </a:rPr>
              <a:t>Despesas supérfluas fixas:</a:t>
            </a:r>
          </a:p>
          <a:p>
            <a:pPr marL="269875"/>
            <a:r>
              <a:rPr lang="pt-PT" dirty="0">
                <a:solidFill>
                  <a:schemeClr val="bg1"/>
                </a:solidFill>
              </a:rPr>
              <a:t>São as relacionadas com o pagamento de bens e serviços não essenciais, mas que se mantêm no tempo </a:t>
            </a:r>
            <a:r>
              <a:rPr lang="pt-PT" sz="1400" dirty="0">
                <a:solidFill>
                  <a:schemeClr val="bg1"/>
                </a:solidFill>
              </a:rPr>
              <a:t>(por exemplo, a compra de uma viagem de lazer a crédito é uma despesa supérflua, mas gera uma despesa fixa com a prestação do crédito). </a:t>
            </a:r>
          </a:p>
          <a:p>
            <a:pPr marL="269875" algn="just"/>
            <a:endParaRPr lang="pt-PT" dirty="0">
              <a:solidFill>
                <a:schemeClr val="bg1"/>
              </a:solidFill>
            </a:endParaRPr>
          </a:p>
          <a:p>
            <a:pPr marL="269875" algn="just"/>
            <a:endParaRPr lang="pt-PT" dirty="0">
              <a:solidFill>
                <a:schemeClr val="bg1"/>
              </a:solidFill>
            </a:endParaRPr>
          </a:p>
          <a:p>
            <a:pPr marL="555625" indent="-285750" algn="just">
              <a:buFont typeface="Wingdings" panose="05000000000000000000" pitchFamily="2" charset="2"/>
              <a:buChar char="Ø"/>
            </a:pPr>
            <a:r>
              <a:rPr lang="pt-PT" b="1" dirty="0">
                <a:solidFill>
                  <a:schemeClr val="bg1"/>
                </a:solidFill>
              </a:rPr>
              <a:t>Despesas supérfluas variáveis</a:t>
            </a:r>
          </a:p>
          <a:p>
            <a:pPr marL="269875"/>
            <a:r>
              <a:rPr lang="pt-PT" dirty="0">
                <a:solidFill>
                  <a:schemeClr val="bg1"/>
                </a:solidFill>
              </a:rPr>
              <a:t>Correspondem ao pagamento de bens e serviços não essenciais, cujos valores podem ser reduzidos ou até eliminados </a:t>
            </a:r>
            <a:r>
              <a:rPr lang="pt-PT" sz="1400" dirty="0">
                <a:solidFill>
                  <a:schemeClr val="bg1"/>
                </a:solidFill>
              </a:rPr>
              <a:t>(por exemplo, a aquisição de bens de consumo, como os últimos modelos de vestuário ou calçado)</a:t>
            </a:r>
            <a:r>
              <a:rPr lang="pt-PT" sz="1400" dirty="0"/>
              <a:t>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15626" y="1529846"/>
            <a:ext cx="332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DESPESAS NECESSÁRIAS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112000" y="1672212"/>
            <a:ext cx="332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DESPESAS SUPÉRFLUAS</a:t>
            </a:r>
          </a:p>
        </p:txBody>
      </p:sp>
    </p:spTree>
    <p:extLst>
      <p:ext uri="{BB962C8B-B14F-4D97-AF65-F5344CB8AC3E}">
        <p14:creationId xmlns:p14="http://schemas.microsoft.com/office/powerpoint/2010/main" val="4079007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2469823" y="457540"/>
            <a:ext cx="6730738" cy="6249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3073139" y="952107"/>
            <a:ext cx="5467546" cy="5190939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" name="Conector reto 6"/>
          <p:cNvCxnSpPr>
            <a:stCxn id="5" idx="0"/>
          </p:cNvCxnSpPr>
          <p:nvPr/>
        </p:nvCxnSpPr>
        <p:spPr>
          <a:xfrm>
            <a:off x="5806912" y="952107"/>
            <a:ext cx="18749" cy="5190939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3074033" y="3598377"/>
            <a:ext cx="5467546" cy="0"/>
          </a:xfrm>
          <a:prstGeom prst="line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3690879" y="1720356"/>
            <a:ext cx="1849968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    Receitas fixas</a:t>
            </a:r>
          </a:p>
          <a:p>
            <a:pPr marL="263525"/>
            <a:r>
              <a:rPr lang="pt-PT" sz="1200" dirty="0">
                <a:solidFill>
                  <a:schemeClr val="bg1"/>
                </a:solidFill>
              </a:rPr>
              <a:t>Salários</a:t>
            </a:r>
          </a:p>
          <a:p>
            <a:pPr marL="263525"/>
            <a:r>
              <a:rPr lang="pt-PT" sz="1200" dirty="0">
                <a:solidFill>
                  <a:schemeClr val="bg1"/>
                </a:solidFill>
              </a:rPr>
              <a:t>Pensões</a:t>
            </a:r>
          </a:p>
          <a:p>
            <a:pPr marL="263525"/>
            <a:r>
              <a:rPr lang="pt-PT" sz="1200" dirty="0">
                <a:solidFill>
                  <a:schemeClr val="bg1"/>
                </a:solidFill>
              </a:rPr>
              <a:t>Abono de Familia</a:t>
            </a:r>
          </a:p>
          <a:p>
            <a:pPr marL="263525"/>
            <a:r>
              <a:rPr lang="pt-PT" sz="1200" dirty="0">
                <a:solidFill>
                  <a:schemeClr val="bg1"/>
                </a:solidFill>
              </a:rPr>
              <a:t>Prestações Sociais </a:t>
            </a:r>
            <a:r>
              <a:rPr lang="pt-PT" sz="1100" dirty="0">
                <a:solidFill>
                  <a:schemeClr val="bg1"/>
                </a:solidFill>
              </a:rPr>
              <a:t>(RSI,Subsidio de desemprego...)</a:t>
            </a:r>
          </a:p>
          <a:p>
            <a:pPr marL="263525"/>
            <a:r>
              <a:rPr lang="pt-PT" sz="1100" dirty="0">
                <a:solidFill>
                  <a:schemeClr val="bg1"/>
                </a:solidFill>
              </a:rPr>
              <a:t>Rendas de Imóveis</a:t>
            </a:r>
          </a:p>
          <a:p>
            <a:pPr marL="263525"/>
            <a:endParaRPr lang="pt-PT" sz="1100" dirty="0">
              <a:solidFill>
                <a:schemeClr val="bg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296678" y="296749"/>
            <a:ext cx="3188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pt-BR" sz="66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ORÇAMENTO</a:t>
            </a:r>
            <a:r>
              <a:rPr lang="pt-BR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pt-BR" sz="66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FAMILIAR</a:t>
            </a:r>
            <a:endParaRPr lang="pt-BR" sz="5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Retângulo 26"/>
          <p:cNvSpPr/>
          <p:nvPr/>
        </p:nvSpPr>
        <p:spPr>
          <a:xfrm rot="5400000">
            <a:off x="6776839" y="2940297"/>
            <a:ext cx="3020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pt-BR" sz="2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DESPESAS</a:t>
            </a:r>
          </a:p>
        </p:txBody>
      </p:sp>
      <p:sp>
        <p:nvSpPr>
          <p:cNvPr id="31" name="Retângulo 30"/>
          <p:cNvSpPr/>
          <p:nvPr/>
        </p:nvSpPr>
        <p:spPr>
          <a:xfrm rot="16200000">
            <a:off x="1800906" y="2894200"/>
            <a:ext cx="2987625" cy="8845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pt-BR" sz="2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RECEITAS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3600500" y="3740907"/>
            <a:ext cx="2030727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Receitas variáveis</a:t>
            </a:r>
          </a:p>
          <a:p>
            <a:r>
              <a:rPr lang="pt-PT" sz="1200" dirty="0">
                <a:solidFill>
                  <a:schemeClr val="bg1"/>
                </a:solidFill>
              </a:rPr>
              <a:t>Rendimentos esporádicos e imprevisiveis </a:t>
            </a:r>
            <a:r>
              <a:rPr lang="pt-PT" sz="1050" dirty="0">
                <a:solidFill>
                  <a:schemeClr val="bg1"/>
                </a:solidFill>
              </a:rPr>
              <a:t>(trabalhos e horas extras, prémios de desempenho...)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5668803" y="1424120"/>
            <a:ext cx="2134547" cy="236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      </a:t>
            </a:r>
          </a:p>
          <a:p>
            <a:r>
              <a:rPr lang="pt-PT" sz="1600" b="1" dirty="0">
                <a:solidFill>
                  <a:schemeClr val="bg1"/>
                </a:solidFill>
              </a:rPr>
              <a:t>      Despesas fixas</a:t>
            </a:r>
          </a:p>
          <a:p>
            <a:pPr marL="358775"/>
            <a:r>
              <a:rPr lang="pt-PT" sz="1200" dirty="0">
                <a:solidFill>
                  <a:schemeClr val="bg1"/>
                </a:solidFill>
              </a:rPr>
              <a:t>Prestações de Créditos </a:t>
            </a:r>
            <a:r>
              <a:rPr lang="pt-PT" sz="1100" dirty="0">
                <a:solidFill>
                  <a:schemeClr val="bg1"/>
                </a:solidFill>
              </a:rPr>
              <a:t>(</a:t>
            </a:r>
            <a:r>
              <a:rPr lang="pt-PT" sz="1050" dirty="0">
                <a:solidFill>
                  <a:schemeClr val="bg1"/>
                </a:solidFill>
              </a:rPr>
              <a:t>habitação, carro, cartão de crédito)</a:t>
            </a:r>
          </a:p>
          <a:p>
            <a:pPr marL="358775"/>
            <a:r>
              <a:rPr lang="pt-PT" sz="1050" dirty="0">
                <a:solidFill>
                  <a:schemeClr val="bg1"/>
                </a:solidFill>
              </a:rPr>
              <a:t>Renda</a:t>
            </a:r>
          </a:p>
          <a:p>
            <a:pPr marL="358775"/>
            <a:r>
              <a:rPr lang="pt-PT" sz="1200" dirty="0">
                <a:solidFill>
                  <a:schemeClr val="bg1"/>
                </a:solidFill>
              </a:rPr>
              <a:t>Despesas escolares</a:t>
            </a:r>
          </a:p>
          <a:p>
            <a:pPr marL="358775"/>
            <a:r>
              <a:rPr lang="pt-PT" sz="1200" dirty="0">
                <a:solidFill>
                  <a:schemeClr val="bg1"/>
                </a:solidFill>
              </a:rPr>
              <a:t>Seguros</a:t>
            </a:r>
          </a:p>
          <a:p>
            <a:pPr marL="358775"/>
            <a:r>
              <a:rPr lang="pt-PT" sz="1200" dirty="0">
                <a:solidFill>
                  <a:schemeClr val="bg1"/>
                </a:solidFill>
              </a:rPr>
              <a:t>Condominio</a:t>
            </a:r>
          </a:p>
          <a:p>
            <a:pPr marL="358775"/>
            <a:r>
              <a:rPr lang="pt-PT" sz="1100" dirty="0">
                <a:solidFill>
                  <a:schemeClr val="bg1"/>
                </a:solidFill>
              </a:rPr>
              <a:t>(...)</a:t>
            </a:r>
          </a:p>
          <a:p>
            <a:pPr algn="r"/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6001346" y="3688841"/>
            <a:ext cx="21905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Despesas variáveis</a:t>
            </a:r>
          </a:p>
          <a:p>
            <a:pPr marL="179388" indent="-179388"/>
            <a:r>
              <a:rPr lang="pt-PT" sz="1100" dirty="0">
                <a:solidFill>
                  <a:schemeClr val="bg1"/>
                </a:solidFill>
              </a:rPr>
              <a:t>Alimentação</a:t>
            </a:r>
          </a:p>
          <a:p>
            <a:pPr marL="179388" indent="-179388"/>
            <a:r>
              <a:rPr lang="pt-PT" sz="1100" dirty="0">
                <a:solidFill>
                  <a:schemeClr val="bg1"/>
                </a:solidFill>
              </a:rPr>
              <a:t>Energia </a:t>
            </a:r>
            <a:r>
              <a:rPr lang="pt-PT" sz="1050" dirty="0">
                <a:solidFill>
                  <a:schemeClr val="bg1"/>
                </a:solidFill>
              </a:rPr>
              <a:t>(</a:t>
            </a:r>
            <a:r>
              <a:rPr lang="pt-PT" sz="1000" dirty="0">
                <a:solidFill>
                  <a:schemeClr val="bg1"/>
                </a:solidFill>
              </a:rPr>
              <a:t>gás e eletricidade)</a:t>
            </a:r>
            <a:endParaRPr lang="pt-PT" sz="1050" dirty="0">
              <a:solidFill>
                <a:schemeClr val="bg1"/>
              </a:solidFill>
            </a:endParaRPr>
          </a:p>
          <a:p>
            <a:pPr marL="179388" indent="-179388"/>
            <a:r>
              <a:rPr lang="pt-PT" sz="1100" dirty="0">
                <a:solidFill>
                  <a:schemeClr val="bg1"/>
                </a:solidFill>
              </a:rPr>
              <a:t>Água</a:t>
            </a:r>
          </a:p>
          <a:p>
            <a:pPr marL="179388" indent="-179388"/>
            <a:r>
              <a:rPr lang="pt-PT" sz="1100" dirty="0">
                <a:solidFill>
                  <a:schemeClr val="bg1"/>
                </a:solidFill>
              </a:rPr>
              <a:t>Transportes</a:t>
            </a:r>
          </a:p>
          <a:p>
            <a:pPr marL="179388" indent="-179388"/>
            <a:r>
              <a:rPr lang="pt-PT" sz="1100" dirty="0">
                <a:solidFill>
                  <a:schemeClr val="bg1"/>
                </a:solidFill>
              </a:rPr>
              <a:t>Telecomunicações</a:t>
            </a:r>
          </a:p>
          <a:p>
            <a:pPr marL="179388" indent="-179388"/>
            <a:r>
              <a:rPr lang="pt-PT" sz="1100" dirty="0">
                <a:solidFill>
                  <a:schemeClr val="bg1"/>
                </a:solidFill>
              </a:rPr>
              <a:t>Vestuário</a:t>
            </a:r>
          </a:p>
          <a:p>
            <a:pPr marL="179388" indent="-179388"/>
            <a:r>
              <a:rPr lang="pt-PT" sz="1100" dirty="0">
                <a:solidFill>
                  <a:schemeClr val="bg1"/>
                </a:solidFill>
              </a:rPr>
              <a:t>Saúde</a:t>
            </a:r>
          </a:p>
          <a:p>
            <a:pPr marL="179388" indent="-179388"/>
            <a:r>
              <a:rPr lang="pt-PT" sz="1100" dirty="0">
                <a:solidFill>
                  <a:schemeClr val="bg1"/>
                </a:solidFill>
              </a:rPr>
              <a:t>Lazer (...)</a:t>
            </a:r>
          </a:p>
          <a:p>
            <a:pPr marL="179388"/>
            <a:endParaRPr lang="pt-PT" sz="1100" dirty="0">
              <a:solidFill>
                <a:schemeClr val="bg1"/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4968504" y="1127577"/>
            <a:ext cx="499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/>
              <a:t>+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4977354" y="5483518"/>
            <a:ext cx="499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/>
              <a:t>+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6096587" y="1015054"/>
            <a:ext cx="499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/>
              <a:t>-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6005090" y="5360407"/>
            <a:ext cx="499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6025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906</TotalTime>
  <Words>1168</Words>
  <Application>Microsoft Office PowerPoint</Application>
  <PresentationFormat>Ecrã Panorâmico</PresentationFormat>
  <Paragraphs>166</Paragraphs>
  <Slides>18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2" baseType="lpstr">
      <vt:lpstr>Century Gothic</vt:lpstr>
      <vt:lpstr>Wingdings</vt:lpstr>
      <vt:lpstr>Wingdings 3</vt:lpstr>
      <vt:lpstr>Fatia</vt:lpstr>
      <vt:lpstr>Planear o orçamento familiar</vt:lpstr>
      <vt:lpstr>  - Objetivos do projeto</vt:lpstr>
      <vt:lpstr>IMPORTÂNCIA DO ORÇAMENTO FAMILIAR</vt:lpstr>
      <vt:lpstr>Como planear o orçamento familiar ?</vt:lpstr>
      <vt:lpstr>Identificar Rendimentos e Despesas  - Tipo de Rendimentos</vt:lpstr>
      <vt:lpstr>- Tipo de Rendimentos</vt:lpstr>
      <vt:lpstr>Apresentação do PowerPoint</vt:lpstr>
      <vt:lpstr>- Tipo de Despesas</vt:lpstr>
      <vt:lpstr>Apresentação do PowerPoint</vt:lpstr>
      <vt:lpstr>Saldo do Orçamento Familiar</vt:lpstr>
      <vt:lpstr>Conselhos para gerir melhor o seu orçamento</vt:lpstr>
      <vt:lpstr>Como reduzir as despesas de casa?</vt:lpstr>
      <vt:lpstr>Apresentação do PowerPoint</vt:lpstr>
      <vt:lpstr>Atividade eletrónica </vt:lpstr>
      <vt:lpstr>Gestão de um orçamento familiar</vt:lpstr>
      <vt:lpstr>Desafio das 52 semanas</vt:lpstr>
      <vt:lpstr>Apresentação do PowerPoint</vt:lpstr>
      <vt:lpstr>Obrigado pela atenção!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JOAO</dc:creator>
  <cp:lastModifiedBy>Helena Serdoura</cp:lastModifiedBy>
  <cp:revision>43</cp:revision>
  <cp:lastPrinted>2016-04-17T11:21:34Z</cp:lastPrinted>
  <dcterms:created xsi:type="dcterms:W3CDTF">2016-04-12T15:35:52Z</dcterms:created>
  <dcterms:modified xsi:type="dcterms:W3CDTF">2016-04-18T14:44:10Z</dcterms:modified>
</cp:coreProperties>
</file>