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9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  <p:sldId id="288" r:id="rId31"/>
    <p:sldId id="290" r:id="rId32"/>
    <p:sldId id="291" r:id="rId33"/>
    <p:sldId id="292" r:id="rId34"/>
    <p:sldId id="294" r:id="rId35"/>
    <p:sldId id="296" r:id="rId36"/>
    <p:sldId id="297" r:id="rId37"/>
    <p:sldId id="298" r:id="rId38"/>
    <p:sldId id="295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9B9C-2EF9-46E5-9994-37BA61E2F322}" type="datetimeFigureOut">
              <a:rPr lang="tr-TR" smtClean="0"/>
              <a:t>5.03.2016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1882-F32E-4BEF-991F-EA9B970B310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87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1882-F32E-4BEF-991F-EA9B970B310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61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erbest 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5CEC84-D8CD-4ABD-AAE7-5875FB5131B0}" type="datetimeFigureOut">
              <a:rPr lang="tr-TR" smtClean="0"/>
              <a:pPr/>
              <a:t>5.03.2016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F61F98-511E-43D2-A11A-FCE5502EB1AF}" type="slidenum">
              <a:rPr lang="tr-TR" smtClean="0"/>
              <a:pPr/>
              <a:t>‹nº›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3kumbara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b.com.tr/aileakademis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uncudamla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GOOD PRACTICES ON FINANCIAL LITERACY IN TURKEY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SAVE  -- SHARE -- SPEND    </a:t>
            </a:r>
          </a:p>
        </p:txBody>
      </p:sp>
      <p:pic>
        <p:nvPicPr>
          <p:cNvPr id="1026" name="Picture 2" descr="C:\Users\mdr\Desktop\3 kumbara resi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6468"/>
            <a:ext cx="8136904" cy="43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6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3 KUMBARA</a:t>
            </a:r>
            <a:br>
              <a:rPr lang="tr-TR" dirty="0"/>
            </a:br>
            <a:r>
              <a:rPr lang="tr-TR" dirty="0"/>
              <a:t>(3 MONEYBOXES)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</a:t>
            </a:r>
            <a:r>
              <a:rPr lang="tr-TR" dirty="0" err="1"/>
              <a:t>programme</a:t>
            </a:r>
            <a:r>
              <a:rPr lang="tr-TR" dirty="0"/>
              <a:t>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cooperation</a:t>
            </a:r>
            <a:r>
              <a:rPr lang="tr-TR" dirty="0"/>
              <a:t> of Doğuş </a:t>
            </a:r>
            <a:r>
              <a:rPr lang="tr-TR" dirty="0" err="1"/>
              <a:t>Group</a:t>
            </a:r>
            <a:r>
              <a:rPr lang="tr-TR" dirty="0"/>
              <a:t>, </a:t>
            </a:r>
            <a:r>
              <a:rPr lang="tr-TR" dirty="0" err="1"/>
              <a:t>Ministry</a:t>
            </a:r>
            <a:r>
              <a:rPr lang="tr-TR" dirty="0"/>
              <a:t> of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, Financial </a:t>
            </a:r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Access </a:t>
            </a:r>
            <a:r>
              <a:rPr lang="tr-TR" dirty="0" err="1"/>
              <a:t>Association</a:t>
            </a:r>
            <a:r>
              <a:rPr lang="tr-TR" dirty="0"/>
              <a:t>.</a:t>
            </a:r>
          </a:p>
          <a:p>
            <a:pPr marL="36576" indent="0">
              <a:buNone/>
            </a:pPr>
            <a:r>
              <a:rPr lang="tr-TR" dirty="0"/>
              <a:t>      </a:t>
            </a:r>
          </a:p>
          <a:p>
            <a:pPr marL="36576" indent="0">
              <a:buNone/>
            </a:pPr>
            <a:r>
              <a:rPr lang="tr-TR" dirty="0"/>
              <a:t>                </a:t>
            </a:r>
            <a:r>
              <a:rPr lang="tr-TR" dirty="0">
                <a:hlinkClick r:id="rId2"/>
              </a:rPr>
              <a:t>http://3kumbara.org/</a:t>
            </a:r>
            <a:endParaRPr lang="tr-TR" dirty="0"/>
          </a:p>
          <a:p>
            <a:pPr marL="3657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410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3 Kumbara Financial </a:t>
            </a:r>
            <a:r>
              <a:rPr lang="tr-TR" dirty="0" err="1"/>
              <a:t>Literacy</a:t>
            </a:r>
            <a:r>
              <a:rPr lang="tr-TR" dirty="0"/>
              <a:t> Training </a:t>
            </a:r>
            <a:r>
              <a:rPr lang="tr-TR" dirty="0" err="1"/>
              <a:t>Programme</a:t>
            </a:r>
            <a:r>
              <a:rPr lang="tr-TR" dirty="0"/>
              <a:t> </a:t>
            </a:r>
            <a:r>
              <a:rPr lang="tr-TR" dirty="0" err="1"/>
              <a:t>teach</a:t>
            </a:r>
            <a:r>
              <a:rPr lang="tr-TR" dirty="0"/>
              <a:t>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pupils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money</a:t>
            </a:r>
            <a:r>
              <a:rPr lang="tr-TR" dirty="0"/>
              <a:t> is not an </a:t>
            </a:r>
            <a:r>
              <a:rPr lang="tr-TR" dirty="0" err="1"/>
              <a:t>aim</a:t>
            </a:r>
            <a:r>
              <a:rPr lang="tr-TR" dirty="0"/>
              <a:t> but a </a:t>
            </a:r>
            <a:r>
              <a:rPr lang="tr-TR" dirty="0" err="1"/>
              <a:t>medium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manage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pocket</a:t>
            </a:r>
            <a:r>
              <a:rPr lang="tr-TR" dirty="0"/>
              <a:t> </a:t>
            </a:r>
            <a:r>
              <a:rPr lang="tr-TR" dirty="0" err="1"/>
              <a:t>money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making</a:t>
            </a:r>
            <a:r>
              <a:rPr lang="tr-TR" dirty="0"/>
              <a:t> </a:t>
            </a:r>
            <a:r>
              <a:rPr lang="tr-TR" dirty="0" err="1"/>
              <a:t>pupils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concepts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, </a:t>
            </a:r>
            <a:r>
              <a:rPr lang="tr-TR" dirty="0" err="1"/>
              <a:t>wish</a:t>
            </a:r>
            <a:r>
              <a:rPr lang="tr-TR" dirty="0"/>
              <a:t>, </a:t>
            </a:r>
            <a:r>
              <a:rPr lang="tr-TR" dirty="0" err="1"/>
              <a:t>saving</a:t>
            </a:r>
            <a:r>
              <a:rPr lang="tr-TR" dirty="0"/>
              <a:t>, </a:t>
            </a:r>
            <a:r>
              <a:rPr lang="tr-TR" dirty="0" err="1"/>
              <a:t>income</a:t>
            </a:r>
            <a:r>
              <a:rPr lang="tr-TR" dirty="0"/>
              <a:t>, </a:t>
            </a:r>
            <a:r>
              <a:rPr lang="tr-TR" dirty="0" err="1"/>
              <a:t>expenditure</a:t>
            </a:r>
            <a:r>
              <a:rPr lang="tr-TR" dirty="0"/>
              <a:t>, </a:t>
            </a:r>
            <a:r>
              <a:rPr lang="tr-TR" dirty="0" err="1"/>
              <a:t>share</a:t>
            </a:r>
            <a:r>
              <a:rPr lang="tr-TR" dirty="0"/>
              <a:t>. </a:t>
            </a:r>
          </a:p>
          <a:p>
            <a:pPr marL="36576" indent="0">
              <a:buNone/>
            </a:pPr>
            <a:endParaRPr lang="tr-TR" dirty="0"/>
          </a:p>
          <a:p>
            <a:r>
              <a:rPr lang="tr-TR" dirty="0"/>
              <a:t>3 </a:t>
            </a:r>
            <a:r>
              <a:rPr lang="tr-TR" dirty="0" err="1"/>
              <a:t>kinds</a:t>
            </a:r>
            <a:r>
              <a:rPr lang="tr-TR" dirty="0"/>
              <a:t> of </a:t>
            </a:r>
            <a:r>
              <a:rPr lang="tr-TR" dirty="0" err="1"/>
              <a:t>moneyboxes-Saving</a:t>
            </a:r>
            <a:r>
              <a:rPr lang="tr-TR" dirty="0"/>
              <a:t>,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Spending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prepared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has </a:t>
            </a:r>
            <a:r>
              <a:rPr lang="tr-TR" dirty="0" err="1"/>
              <a:t>started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</a:t>
            </a:r>
          </a:p>
          <a:p>
            <a:endParaRPr lang="tr-TR" dirty="0"/>
          </a:p>
          <a:p>
            <a:pPr marL="36576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  <a:p>
            <a:pPr marL="3657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05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1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tr-TR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Evin Hesap Uzmanı Kadın </a:t>
            </a:r>
          </a:p>
          <a:p>
            <a:pPr marL="36576" indent="0" algn="ctr">
              <a:buNone/>
            </a:pPr>
            <a:br>
              <a:rPr lang="tr-TR" sz="6000" dirty="0"/>
            </a:b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Woman-Account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Expert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Home)</a:t>
            </a:r>
          </a:p>
          <a:p>
            <a:pPr marL="36576" indent="0" algn="ctr">
              <a:buNone/>
            </a:pP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6576" indent="0" algn="ctr">
              <a:buNone/>
            </a:pPr>
            <a:r>
              <a:rPr lang="tr-TR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http://evinhesapuzmanikadin.org/</a:t>
            </a:r>
          </a:p>
        </p:txBody>
      </p:sp>
    </p:spTree>
    <p:extLst>
      <p:ext uri="{BB962C8B-B14F-4D97-AF65-F5344CB8AC3E}">
        <p14:creationId xmlns:p14="http://schemas.microsoft.com/office/powerpoint/2010/main" val="200542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>
            <a:normAutofit/>
          </a:bodyPr>
          <a:lstStyle/>
          <a:p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“Evin Hesap Uzmanı Kadın”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project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has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been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prepared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in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order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enable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women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aged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between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18-35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participate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economics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actively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improve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their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level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financial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literacy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make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them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know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their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rights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with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contribution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SGK (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Insurance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Institution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),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MasterCard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TurkishWIN</a:t>
            </a:r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06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9284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" y="0"/>
            <a:ext cx="9134467" cy="6858000"/>
          </a:xfrm>
        </p:spPr>
      </p:pic>
    </p:spTree>
    <p:extLst>
      <p:ext uri="{BB962C8B-B14F-4D97-AF65-F5344CB8AC3E}">
        <p14:creationId xmlns:p14="http://schemas.microsoft.com/office/powerpoint/2010/main" val="119941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8640"/>
            <a:ext cx="8064896" cy="6480720"/>
          </a:xfrm>
          <a:solidFill>
            <a:srgbClr val="92D050"/>
          </a:solidFill>
          <a:ln>
            <a:solidFill>
              <a:srgbClr val="FFC000"/>
            </a:solidFill>
          </a:ln>
        </p:spPr>
        <p:txBody>
          <a:bodyPr>
            <a:prstTxWarp prst="textArchDownPour">
              <a:avLst>
                <a:gd name="adj1" fmla="val 21525758"/>
                <a:gd name="adj2" fmla="val 18421"/>
              </a:avLst>
            </a:prstTxWarp>
          </a:bodyPr>
          <a:lstStyle/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r>
              <a:rPr lang="tr-TR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BÜTÇESİNİ BİLEN GENÇLER ve ÇOCUKLAR</a:t>
            </a:r>
          </a:p>
          <a:p>
            <a:pPr marL="36576" indent="0" algn="ctr">
              <a:buNone/>
            </a:pPr>
            <a:r>
              <a:rPr lang="tr-T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(YOUTH AND </a:t>
            </a:r>
            <a:r>
              <a:rPr lang="tr-TR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</a:t>
            </a:r>
            <a:r>
              <a:rPr lang="tr-T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WHO KNOW THEIR BUDGET)</a:t>
            </a:r>
          </a:p>
        </p:txBody>
      </p:sp>
      <p:pic>
        <p:nvPicPr>
          <p:cNvPr id="2050" name="Picture 2" descr="C:\Users\mdr\Desktop\foder-yeditepe-1060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139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5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400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Yıldız Teknik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University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Department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Economics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within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framework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19th May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Youth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Sports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Day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gives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financial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education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with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their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volunteers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primary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pupils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high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students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</p:txBody>
      </p:sp>
      <p:pic>
        <p:nvPicPr>
          <p:cNvPr id="4098" name="Picture 2" descr="C:\Users\mdr\Desktop\YILDIZ TEK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82089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5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Financial </a:t>
            </a:r>
            <a:r>
              <a:rPr lang="tr-TR" dirty="0" err="1"/>
              <a:t>Literacy</a:t>
            </a:r>
            <a:r>
              <a:rPr lang="tr-TR" dirty="0"/>
              <a:t> in </a:t>
            </a:r>
            <a:r>
              <a:rPr lang="tr-TR" dirty="0" err="1"/>
              <a:t>Turkey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attempts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government</a:t>
            </a:r>
            <a:r>
              <a:rPr lang="tr-TR" dirty="0"/>
              <a:t>, </a:t>
            </a:r>
            <a:r>
              <a:rPr lang="tr-TR" dirty="0" err="1"/>
              <a:t>NGOs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universities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developing</a:t>
            </a:r>
            <a:r>
              <a:rPr lang="tr-TR" dirty="0"/>
              <a:t> </a:t>
            </a:r>
            <a:r>
              <a:rPr lang="tr-TR" dirty="0" err="1"/>
              <a:t>financial</a:t>
            </a:r>
            <a:r>
              <a:rPr lang="tr-TR" dirty="0"/>
              <a:t> </a:t>
            </a:r>
            <a:r>
              <a:rPr lang="tr-TR" dirty="0" err="1"/>
              <a:t>literacy</a:t>
            </a:r>
            <a:r>
              <a:rPr lang="tr-TR" dirty="0"/>
              <a:t> of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50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H="1">
            <a:off x="539552" y="548680"/>
            <a:ext cx="8856984" cy="14401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/>
          </a:bodyPr>
          <a:lstStyle/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it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creating</a:t>
            </a:r>
            <a:r>
              <a:rPr lang="tr-TR" dirty="0"/>
              <a:t> </a:t>
            </a:r>
            <a:r>
              <a:rPr lang="tr-TR" dirty="0" err="1"/>
              <a:t>economical</a:t>
            </a:r>
            <a:r>
              <a:rPr lang="tr-TR" dirty="0"/>
              <a:t> </a:t>
            </a:r>
            <a:r>
              <a:rPr lang="tr-TR" dirty="0" err="1"/>
              <a:t>reflections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, </a:t>
            </a:r>
            <a:r>
              <a:rPr lang="tr-TR" dirty="0" err="1"/>
              <a:t>families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country</a:t>
            </a:r>
            <a:r>
              <a:rPr lang="tr-TR" dirty="0"/>
              <a:t>.</a:t>
            </a:r>
          </a:p>
        </p:txBody>
      </p:sp>
      <p:pic>
        <p:nvPicPr>
          <p:cNvPr id="3074" name="Picture 2" descr="C:\Users\mdr\Desktop\IMG_1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7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024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52928" cy="5850922"/>
          </a:xfrm>
        </p:spPr>
      </p:pic>
      <p:sp>
        <p:nvSpPr>
          <p:cNvPr id="5" name="Metin kutusu 4"/>
          <p:cNvSpPr txBox="1"/>
          <p:nvPr/>
        </p:nvSpPr>
        <p:spPr>
          <a:xfrm>
            <a:off x="755576" y="626420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http://www.fo-der.org/tag/butcesini-bilen-cocuklar/</a:t>
            </a:r>
          </a:p>
        </p:txBody>
      </p:sp>
    </p:spTree>
    <p:extLst>
      <p:ext uri="{BB962C8B-B14F-4D97-AF65-F5344CB8AC3E}">
        <p14:creationId xmlns:p14="http://schemas.microsoft.com/office/powerpoint/2010/main" val="15990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r>
              <a:rPr lang="tr-TR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FO - DER </a:t>
            </a:r>
            <a:r>
              <a:rPr lang="tr-TR" dirty="0"/>
              <a:t>;  </a:t>
            </a:r>
            <a:r>
              <a:rPr lang="tr-TR" sz="4400" dirty="0">
                <a:solidFill>
                  <a:srgbClr val="92D050"/>
                </a:solidFill>
              </a:rPr>
              <a:t>MYBNK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259632" y="49945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    http://www.fo-der.org/tag/mybnk/</a:t>
            </a:r>
          </a:p>
        </p:txBody>
      </p:sp>
    </p:spTree>
    <p:extLst>
      <p:ext uri="{BB962C8B-B14F-4D97-AF65-F5344CB8AC3E}">
        <p14:creationId xmlns:p14="http://schemas.microsoft.com/office/powerpoint/2010/main" val="3267147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      A </a:t>
            </a:r>
            <a:r>
              <a:rPr lang="tr-TR" sz="4000" dirty="0" err="1"/>
              <a:t>rewarded</a:t>
            </a:r>
            <a:r>
              <a:rPr lang="tr-TR" sz="4000" dirty="0"/>
              <a:t> </a:t>
            </a:r>
            <a:r>
              <a:rPr lang="tr-TR" sz="4000" dirty="0" err="1"/>
              <a:t>project</a:t>
            </a:r>
            <a:r>
              <a:rPr lang="tr-TR" sz="4000" dirty="0"/>
              <a:t> </a:t>
            </a:r>
            <a:r>
              <a:rPr lang="tr-TR" sz="4000" dirty="0" err="1"/>
              <a:t>from</a:t>
            </a:r>
            <a:r>
              <a:rPr lang="tr-TR" sz="4000" dirty="0"/>
              <a:t> NGO </a:t>
            </a:r>
            <a:r>
              <a:rPr lang="tr-TR" sz="4000" dirty="0" err="1"/>
              <a:t>called</a:t>
            </a:r>
            <a:r>
              <a:rPr lang="tr-TR" sz="4000" dirty="0"/>
              <a:t> </a:t>
            </a:r>
            <a:r>
              <a:rPr lang="tr-TR" sz="4000" dirty="0" err="1"/>
              <a:t>Mybnk</a:t>
            </a:r>
            <a:r>
              <a:rPr lang="tr-TR" sz="4000" dirty="0"/>
              <a:t> </a:t>
            </a:r>
            <a:r>
              <a:rPr lang="tr-TR" sz="4000" dirty="0" err="1"/>
              <a:t>who</a:t>
            </a:r>
            <a:r>
              <a:rPr lang="tr-TR" sz="4000" dirty="0"/>
              <a:t> </a:t>
            </a:r>
            <a:r>
              <a:rPr lang="tr-TR" sz="4000" dirty="0" err="1"/>
              <a:t>was</a:t>
            </a:r>
            <a:r>
              <a:rPr lang="tr-TR" sz="4000" dirty="0"/>
              <a:t> </a:t>
            </a:r>
            <a:r>
              <a:rPr lang="tr-TR" sz="4000" dirty="0" err="1"/>
              <a:t>established</a:t>
            </a:r>
            <a:r>
              <a:rPr lang="tr-TR" sz="4000" dirty="0"/>
              <a:t> </a:t>
            </a:r>
            <a:r>
              <a:rPr lang="tr-TR" sz="4000" dirty="0" err="1"/>
              <a:t>for</a:t>
            </a:r>
            <a:r>
              <a:rPr lang="tr-TR" sz="4000" dirty="0"/>
              <a:t> </a:t>
            </a:r>
            <a:r>
              <a:rPr lang="tr-TR" sz="4000" dirty="0" err="1"/>
              <a:t>managing</a:t>
            </a:r>
            <a:r>
              <a:rPr lang="tr-TR" sz="4000" dirty="0"/>
              <a:t> </a:t>
            </a:r>
            <a:r>
              <a:rPr lang="tr-TR" sz="4000" dirty="0" err="1"/>
              <a:t>youth’s</a:t>
            </a:r>
            <a:r>
              <a:rPr lang="tr-TR" sz="4000" dirty="0"/>
              <a:t> </a:t>
            </a:r>
            <a:r>
              <a:rPr lang="tr-TR" sz="4000" dirty="0" err="1"/>
              <a:t>money</a:t>
            </a:r>
            <a:r>
              <a:rPr lang="tr-TR" sz="4000" dirty="0"/>
              <a:t> </a:t>
            </a:r>
            <a:r>
              <a:rPr lang="tr-TR" sz="4000" dirty="0" err="1"/>
              <a:t>and</a:t>
            </a:r>
            <a:r>
              <a:rPr lang="tr-TR" sz="4000" dirty="0"/>
              <a:t> </a:t>
            </a:r>
            <a:r>
              <a:rPr lang="tr-TR" sz="4000" dirty="0" err="1"/>
              <a:t>support</a:t>
            </a:r>
            <a:r>
              <a:rPr lang="tr-TR" sz="4000" dirty="0"/>
              <a:t> </a:t>
            </a:r>
            <a:r>
              <a:rPr lang="tr-TR" sz="4000" dirty="0" err="1"/>
              <a:t>entrepreneurship</a:t>
            </a:r>
            <a:r>
              <a:rPr lang="tr-TR" sz="4000" dirty="0"/>
              <a:t> </a:t>
            </a:r>
            <a:r>
              <a:rPr lang="tr-TR" sz="4000" dirty="0" err="1"/>
              <a:t>got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training</a:t>
            </a:r>
            <a:r>
              <a:rPr lang="tr-TR" sz="4000" dirty="0"/>
              <a:t> on Money Works,       Money </a:t>
            </a:r>
            <a:r>
              <a:rPr lang="tr-TR" sz="4000" dirty="0" err="1"/>
              <a:t>Twist</a:t>
            </a:r>
            <a:r>
              <a:rPr lang="tr-TR" sz="4000" dirty="0"/>
              <a:t>, </a:t>
            </a:r>
            <a:r>
              <a:rPr lang="tr-TR" sz="4000" dirty="0" err="1"/>
              <a:t>Unidosh</a:t>
            </a:r>
            <a:r>
              <a:rPr lang="tr-T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382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Project </a:t>
            </a:r>
            <a:r>
              <a:rPr lang="tr-TR" dirty="0" err="1"/>
              <a:t>team</a:t>
            </a:r>
            <a:r>
              <a:rPr lang="tr-TR" dirty="0"/>
              <a:t> </a:t>
            </a:r>
            <a:r>
              <a:rPr lang="tr-TR" dirty="0" err="1"/>
              <a:t>adapted</a:t>
            </a:r>
            <a:r>
              <a:rPr lang="tr-TR" dirty="0"/>
              <a:t> 3 MODULES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aimed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finished</a:t>
            </a:r>
            <a:r>
              <a:rPr lang="tr-TR" dirty="0"/>
              <a:t> in May 2016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trainings</a:t>
            </a:r>
            <a:r>
              <a:rPr lang="tr-TR" dirty="0"/>
              <a:t>,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reporting</a:t>
            </a:r>
            <a:r>
              <a:rPr lang="tr-TR" dirty="0"/>
              <a:t>.</a:t>
            </a:r>
          </a:p>
        </p:txBody>
      </p:sp>
      <p:pic>
        <p:nvPicPr>
          <p:cNvPr id="8194" name="Picture 2" descr="C:\Users\mdr\Desktop\my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704855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7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reaching</a:t>
            </a:r>
            <a:r>
              <a:rPr lang="tr-TR" dirty="0"/>
              <a:t> 6800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trainings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nonformal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methodology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socio-economic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.</a:t>
            </a:r>
          </a:p>
        </p:txBody>
      </p:sp>
      <p:pic>
        <p:nvPicPr>
          <p:cNvPr id="5122" name="Picture 2" descr="C:\Users\mdr\Desktop\my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776864" cy="29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0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165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indent="0"/>
            <a:r>
              <a:rPr lang="tr-T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br>
              <a:rPr lang="tr-T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r-T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TEB AİLE AKADEMİSİ</a:t>
            </a:r>
            <a:br>
              <a:rPr lang="tr-T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r-T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TEB FAMILY ACADEMY PROJECT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1"/>
            <a:ext cx="6768752" cy="4133056"/>
          </a:xfrm>
        </p:spPr>
      </p:pic>
      <p:sp>
        <p:nvSpPr>
          <p:cNvPr id="3" name="Metin kutusu 2"/>
          <p:cNvSpPr txBox="1"/>
          <p:nvPr/>
        </p:nvSpPr>
        <p:spPr>
          <a:xfrm>
            <a:off x="755576" y="605726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indent="0" algn="ctr">
              <a:buNone/>
            </a:pPr>
            <a:r>
              <a:rPr lang="tr-TR" dirty="0">
                <a:hlinkClick r:id="rId3"/>
              </a:rPr>
              <a:t>http://www.teb.com.tr/aileakademisi/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474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>
            <a:normAutofit/>
          </a:bodyPr>
          <a:lstStyle/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thought</a:t>
            </a:r>
            <a:r>
              <a:rPr lang="tr-TR" dirty="0"/>
              <a:t> of ‘’</a:t>
            </a:r>
            <a:r>
              <a:rPr lang="tr-TR" dirty="0" err="1"/>
              <a:t>Economy</a:t>
            </a:r>
            <a:r>
              <a:rPr lang="tr-TR" dirty="0"/>
              <a:t> </a:t>
            </a:r>
            <a:r>
              <a:rPr lang="tr-TR" dirty="0" err="1"/>
              <a:t>starts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’’ TEB Bank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organization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aim</a:t>
            </a:r>
            <a:r>
              <a:rPr lang="tr-TR" dirty="0"/>
              <a:t> of </a:t>
            </a:r>
            <a:r>
              <a:rPr lang="tr-TR" dirty="0" err="1"/>
              <a:t>raising</a:t>
            </a:r>
            <a:r>
              <a:rPr lang="tr-TR" dirty="0"/>
              <a:t> </a:t>
            </a:r>
            <a:r>
              <a:rPr lang="tr-TR" dirty="0" err="1"/>
              <a:t>awareness</a:t>
            </a:r>
            <a:r>
              <a:rPr lang="tr-TR" dirty="0"/>
              <a:t> on </a:t>
            </a:r>
            <a:r>
              <a:rPr lang="tr-TR" dirty="0" err="1"/>
              <a:t>financial</a:t>
            </a:r>
            <a:r>
              <a:rPr lang="tr-TR" dirty="0"/>
              <a:t> </a:t>
            </a:r>
            <a:r>
              <a:rPr lang="tr-TR" dirty="0" err="1"/>
              <a:t>literacy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.</a:t>
            </a:r>
          </a:p>
        </p:txBody>
      </p:sp>
      <p:pic>
        <p:nvPicPr>
          <p:cNvPr id="6146" name="Picture 2" descr="C:\Users\mdr\Desktop\teb a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0960" cy="33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2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FO-DER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tr-TR" dirty="0"/>
              <a:t>FODER-Financial </a:t>
            </a:r>
            <a:r>
              <a:rPr lang="tr-TR" dirty="0" err="1"/>
              <a:t>Literacy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Access </a:t>
            </a:r>
            <a:r>
              <a:rPr lang="tr-TR" dirty="0" err="1"/>
              <a:t>Assosciation</a:t>
            </a:r>
            <a:r>
              <a:rPr lang="tr-TR" dirty="0"/>
              <a:t> is an </a:t>
            </a:r>
            <a:r>
              <a:rPr lang="tr-TR" dirty="0" err="1"/>
              <a:t>organization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an </a:t>
            </a:r>
            <a:r>
              <a:rPr lang="tr-TR" dirty="0" err="1"/>
              <a:t>eco-sysytem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financially</a:t>
            </a:r>
            <a:r>
              <a:rPr lang="tr-TR" dirty="0"/>
              <a:t> </a:t>
            </a:r>
            <a:r>
              <a:rPr lang="tr-TR" dirty="0" err="1"/>
              <a:t>literate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has a lot of </a:t>
            </a:r>
            <a:r>
              <a:rPr lang="tr-TR" dirty="0" err="1"/>
              <a:t>activities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topic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92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/>
          </a:bodyPr>
          <a:lstStyle/>
          <a:p>
            <a:r>
              <a:rPr lang="tr-TR" dirty="0"/>
              <a:t>TEB Bank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teams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volunteers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branch</a:t>
            </a:r>
            <a:r>
              <a:rPr lang="tr-TR" dirty="0"/>
              <a:t> </a:t>
            </a:r>
            <a:r>
              <a:rPr lang="tr-TR" dirty="0" err="1"/>
              <a:t>managers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banks</a:t>
            </a:r>
            <a:r>
              <a:rPr lang="tr-TR" dirty="0"/>
              <a:t>.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gave</a:t>
            </a:r>
            <a:r>
              <a:rPr lang="tr-TR" dirty="0"/>
              <a:t> </a:t>
            </a:r>
            <a:r>
              <a:rPr lang="tr-TR" dirty="0" err="1"/>
              <a:t>financial</a:t>
            </a:r>
            <a:r>
              <a:rPr lang="tr-TR" dirty="0"/>
              <a:t> </a:t>
            </a:r>
            <a:r>
              <a:rPr lang="tr-TR" dirty="0" err="1"/>
              <a:t>literacy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70.000 </a:t>
            </a:r>
            <a:r>
              <a:rPr lang="tr-TR" dirty="0" err="1"/>
              <a:t>people</a:t>
            </a:r>
            <a:r>
              <a:rPr lang="tr-TR" dirty="0"/>
              <a:t> in a </a:t>
            </a:r>
            <a:r>
              <a:rPr lang="tr-TR" dirty="0" err="1"/>
              <a:t>year</a:t>
            </a:r>
            <a:r>
              <a:rPr lang="tr-TR" dirty="0"/>
              <a:t>. </a:t>
            </a:r>
          </a:p>
          <a:p>
            <a:pPr marL="36576" indent="0">
              <a:buNone/>
            </a:pPr>
            <a:endParaRPr lang="tr-TR" dirty="0"/>
          </a:p>
        </p:txBody>
      </p:sp>
      <p:pic>
        <p:nvPicPr>
          <p:cNvPr id="7170" name="Picture 2" descr="C:\Users\mdr\Desktop\antalyali-cocuklar-teb-aile-akademisi-panayirinda-bulustu2ee0465a51c4aa1e5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8092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0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6632"/>
            <a:ext cx="7467600" cy="6009531"/>
          </a:xfrm>
        </p:spPr>
        <p:txBody>
          <a:bodyPr/>
          <a:lstStyle/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r>
              <a:rPr lang="tr-TR" dirty="0"/>
              <a:t>ING Bank Turuncu Damla</a:t>
            </a:r>
          </a:p>
          <a:p>
            <a:pPr marL="36576" indent="0" algn="ctr">
              <a:buNone/>
            </a:pPr>
            <a:r>
              <a:rPr lang="tr-TR" dirty="0"/>
              <a:t>(ING Bank </a:t>
            </a:r>
            <a:r>
              <a:rPr lang="tr-TR" dirty="0" err="1"/>
              <a:t>Orange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)</a:t>
            </a:r>
          </a:p>
        </p:txBody>
      </p:sp>
      <p:pic>
        <p:nvPicPr>
          <p:cNvPr id="9218" name="Picture 2" descr="C:\Users\mdr\Desktop\du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712968" cy="49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/>
          </a:bodyPr>
          <a:lstStyle/>
          <a:p>
            <a:r>
              <a:rPr lang="tr-TR" dirty="0"/>
              <a:t>   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Orange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bank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gain</a:t>
            </a:r>
            <a:r>
              <a:rPr lang="tr-TR" dirty="0"/>
              <a:t>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conscious</a:t>
            </a:r>
            <a:r>
              <a:rPr lang="tr-TR" dirty="0"/>
              <a:t> of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wish</a:t>
            </a:r>
            <a:r>
              <a:rPr lang="tr-TR" dirty="0"/>
              <a:t> in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ages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improve</a:t>
            </a:r>
            <a:r>
              <a:rPr lang="tr-TR" dirty="0"/>
              <a:t> </a:t>
            </a:r>
            <a:r>
              <a:rPr lang="tr-TR" dirty="0" err="1"/>
              <a:t>smart</a:t>
            </a:r>
            <a:r>
              <a:rPr lang="tr-TR" dirty="0"/>
              <a:t> </a:t>
            </a:r>
            <a:r>
              <a:rPr lang="tr-TR" dirty="0" err="1"/>
              <a:t>shopping</a:t>
            </a:r>
            <a:r>
              <a:rPr lang="tr-TR" dirty="0"/>
              <a:t> </a:t>
            </a:r>
            <a:r>
              <a:rPr lang="tr-TR" dirty="0" err="1"/>
              <a:t>behaviours</a:t>
            </a:r>
            <a:r>
              <a:rPr lang="tr-TR" dirty="0"/>
              <a:t>.</a:t>
            </a:r>
          </a:p>
        </p:txBody>
      </p:sp>
      <p:pic>
        <p:nvPicPr>
          <p:cNvPr id="10242" name="Picture 2" descr="C:\Users\mdr\Desktop\20010304_img_6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4969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10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 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8 </a:t>
            </a:r>
            <a:r>
              <a:rPr lang="tr-TR" dirty="0" err="1"/>
              <a:t>themes</a:t>
            </a:r>
            <a:r>
              <a:rPr lang="tr-TR" dirty="0"/>
              <a:t> in 8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perception</a:t>
            </a:r>
            <a:r>
              <a:rPr lang="tr-TR" dirty="0"/>
              <a:t>, </a:t>
            </a:r>
            <a:r>
              <a:rPr lang="tr-TR" dirty="0" err="1"/>
              <a:t>restricted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perception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budget</a:t>
            </a:r>
            <a:r>
              <a:rPr lang="tr-TR" dirty="0"/>
              <a:t>, </a:t>
            </a:r>
            <a:r>
              <a:rPr lang="tr-TR" dirty="0" err="1"/>
              <a:t>smart</a:t>
            </a:r>
            <a:r>
              <a:rPr lang="tr-TR" dirty="0"/>
              <a:t> </a:t>
            </a:r>
            <a:r>
              <a:rPr lang="tr-TR" dirty="0" err="1"/>
              <a:t>shopping</a:t>
            </a:r>
            <a:r>
              <a:rPr lang="tr-TR" dirty="0"/>
              <a:t>, </a:t>
            </a:r>
            <a:r>
              <a:rPr lang="tr-TR" dirty="0" err="1"/>
              <a:t>saving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wish</a:t>
            </a:r>
            <a:r>
              <a:rPr lang="tr-TR" dirty="0"/>
              <a:t>,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, </a:t>
            </a:r>
            <a:r>
              <a:rPr lang="tr-TR" dirty="0" err="1"/>
              <a:t>waiting</a:t>
            </a:r>
            <a:r>
              <a:rPr lang="tr-TR" dirty="0"/>
              <a:t> </a:t>
            </a:r>
            <a:r>
              <a:rPr lang="tr-TR" dirty="0" err="1"/>
              <a:t>wishes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decisions</a:t>
            </a:r>
            <a:r>
              <a:rPr lang="tr-TR" dirty="0"/>
              <a:t>. </a:t>
            </a:r>
            <a:r>
              <a:rPr lang="tr-TR" dirty="0" err="1"/>
              <a:t>Pupils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 </a:t>
            </a:r>
            <a:r>
              <a:rPr lang="tr-TR" dirty="0" err="1"/>
              <a:t>Orange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trainings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.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pupils</a:t>
            </a:r>
            <a:r>
              <a:rPr lang="tr-TR" dirty="0"/>
              <a:t>’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atmospheres</a:t>
            </a:r>
            <a:r>
              <a:rPr lang="tr-TR" dirty="0"/>
              <a:t> do not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bad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it can be </a:t>
            </a:r>
            <a:r>
              <a:rPr lang="tr-TR" dirty="0" err="1"/>
              <a:t>seen</a:t>
            </a:r>
            <a:r>
              <a:rPr lang="tr-TR" dirty="0"/>
              <a:t> </a:t>
            </a:r>
            <a:r>
              <a:rPr lang="tr-TR" dirty="0" err="1"/>
              <a:t>permanent</a:t>
            </a:r>
            <a:r>
              <a:rPr lang="tr-TR"/>
              <a:t> training</a:t>
            </a:r>
            <a:r>
              <a:rPr lang="tr-TR" dirty="0"/>
              <a:t> </a:t>
            </a:r>
            <a:r>
              <a:rPr lang="tr-TR" dirty="0" err="1"/>
              <a:t>outputs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78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1149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tr-TR" dirty="0"/>
              <a:t>    </a:t>
            </a:r>
            <a:r>
              <a:rPr lang="en-US" dirty="0"/>
              <a:t>The impact our finances have throughout our lifetime on the way we live is immense, that is why it's never too early to start learning about money. </a:t>
            </a:r>
            <a:endParaRPr lang="tr-TR" dirty="0"/>
          </a:p>
          <a:p>
            <a:r>
              <a:rPr lang="tr-TR" dirty="0"/>
              <a:t>     </a:t>
            </a:r>
            <a:r>
              <a:rPr lang="en-US" dirty="0"/>
              <a:t>Schools are developing financial literacy curriculums and after school programs, while many non-profit and for-profit organizations are also taking this initiative. </a:t>
            </a:r>
            <a:r>
              <a:rPr lang="tr-TR" dirty="0"/>
              <a:t>   </a:t>
            </a:r>
          </a:p>
          <a:p>
            <a:pPr marL="36576" indent="0">
              <a:buNone/>
            </a:pPr>
            <a:r>
              <a:rPr lang="tr-TR" dirty="0"/>
              <a:t>                </a:t>
            </a:r>
          </a:p>
          <a:p>
            <a:pPr marL="36576" indent="0">
              <a:buNone/>
            </a:pPr>
            <a:r>
              <a:rPr lang="tr-TR" dirty="0"/>
              <a:t>              </a:t>
            </a:r>
            <a:r>
              <a:rPr lang="tr-TR" dirty="0">
                <a:hlinkClick r:id="rId2"/>
              </a:rPr>
              <a:t>www.turuncudamla.com</a:t>
            </a:r>
            <a:r>
              <a:rPr lang="tr-T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1149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26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007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endParaRPr lang="tr-TR" dirty="0"/>
          </a:p>
          <a:p>
            <a:pPr marL="36576" indent="0" algn="ctr">
              <a:buNone/>
            </a:pPr>
            <a:r>
              <a:rPr lang="tr-TR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11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During</a:t>
            </a:r>
            <a:r>
              <a:rPr lang="tr-TR" dirty="0"/>
              <a:t> ‘</a:t>
            </a:r>
            <a:r>
              <a:rPr lang="tr-TR" dirty="0" err="1"/>
              <a:t>Learn</a:t>
            </a:r>
            <a:r>
              <a:rPr lang="tr-TR" dirty="0"/>
              <a:t> Money </a:t>
            </a:r>
            <a:r>
              <a:rPr lang="tr-TR" dirty="0" err="1"/>
              <a:t>Week</a:t>
            </a:r>
            <a:r>
              <a:rPr lang="tr-TR" dirty="0"/>
              <a:t>’ on 10th-17th </a:t>
            </a:r>
            <a:r>
              <a:rPr lang="tr-TR" dirty="0" err="1"/>
              <a:t>March</a:t>
            </a:r>
            <a:r>
              <a:rPr lang="tr-TR" dirty="0"/>
              <a:t> 10.000 </a:t>
            </a:r>
            <a:r>
              <a:rPr lang="tr-TR" dirty="0" err="1"/>
              <a:t>people</a:t>
            </a:r>
            <a:r>
              <a:rPr lang="tr-TR" dirty="0"/>
              <a:t> in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on ‘</a:t>
            </a:r>
            <a:r>
              <a:rPr lang="tr-TR" dirty="0" err="1"/>
              <a:t>Secrets</a:t>
            </a:r>
            <a:r>
              <a:rPr lang="tr-TR" dirty="0"/>
              <a:t> of </a:t>
            </a:r>
            <a:r>
              <a:rPr lang="tr-TR" dirty="0" err="1"/>
              <a:t>Wealthy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27401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module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taught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decide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term</a:t>
            </a:r>
            <a:r>
              <a:rPr lang="tr-TR" dirty="0"/>
              <a:t> </a:t>
            </a:r>
            <a:r>
              <a:rPr lang="tr-TR" dirty="0" err="1"/>
              <a:t>saving</a:t>
            </a:r>
            <a:r>
              <a:rPr lang="tr-TR" dirty="0"/>
              <a:t> </a:t>
            </a:r>
            <a:r>
              <a:rPr lang="tr-TR" dirty="0" err="1"/>
              <a:t>objectives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objectives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planning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28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module</a:t>
            </a:r>
            <a:r>
              <a:rPr lang="tr-TR" dirty="0"/>
              <a:t> it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teaching</a:t>
            </a:r>
            <a:r>
              <a:rPr lang="tr-TR" dirty="0"/>
              <a:t> </a:t>
            </a:r>
            <a:r>
              <a:rPr lang="tr-TR" dirty="0" err="1"/>
              <a:t>spending</a:t>
            </a:r>
            <a:r>
              <a:rPr lang="tr-TR" dirty="0"/>
              <a:t>, </a:t>
            </a:r>
            <a:r>
              <a:rPr lang="tr-TR" dirty="0" err="1"/>
              <a:t>donating</a:t>
            </a:r>
            <a:r>
              <a:rPr lang="tr-TR" dirty="0"/>
              <a:t>, </a:t>
            </a:r>
            <a:r>
              <a:rPr lang="tr-TR" dirty="0" err="1"/>
              <a:t>investment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saving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pupils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showing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them</a:t>
            </a:r>
            <a:r>
              <a:rPr lang="tr-TR" dirty="0"/>
              <a:t> on </a:t>
            </a:r>
            <a:r>
              <a:rPr lang="tr-TR" dirty="0" err="1"/>
              <a:t>wealth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3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module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, it is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creating</a:t>
            </a:r>
            <a:r>
              <a:rPr lang="tr-TR" dirty="0"/>
              <a:t> </a:t>
            </a:r>
            <a:r>
              <a:rPr lang="tr-TR" dirty="0" err="1"/>
              <a:t>discussion</a:t>
            </a:r>
            <a:r>
              <a:rPr lang="tr-TR" dirty="0"/>
              <a:t> </a:t>
            </a:r>
            <a:r>
              <a:rPr lang="tr-TR" dirty="0" err="1"/>
              <a:t>atmosphere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embodying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people’s</a:t>
            </a:r>
            <a:r>
              <a:rPr lang="tr-TR" dirty="0"/>
              <a:t>  </a:t>
            </a:r>
            <a:r>
              <a:rPr lang="tr-TR" dirty="0" err="1"/>
              <a:t>having</a:t>
            </a:r>
            <a:r>
              <a:rPr lang="tr-TR" dirty="0"/>
              <a:t> </a:t>
            </a:r>
            <a:r>
              <a:rPr lang="tr-TR" dirty="0" err="1"/>
              <a:t>trained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emphasizing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aimed</a:t>
            </a:r>
            <a:r>
              <a:rPr lang="tr-TR" dirty="0"/>
              <a:t> at </a:t>
            </a:r>
            <a:r>
              <a:rPr lang="tr-TR" dirty="0" err="1"/>
              <a:t>connecting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real</a:t>
            </a:r>
            <a:r>
              <a:rPr lang="tr-TR" dirty="0"/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209755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62977463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389</TotalTime>
  <Words>663</Words>
  <Application>Microsoft Office PowerPoint</Application>
  <PresentationFormat>Apresentação no Ecrã (4:3)</PresentationFormat>
  <Paragraphs>56</Paragraphs>
  <Slides>38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43" baseType="lpstr">
      <vt:lpstr>Arial</vt:lpstr>
      <vt:lpstr>Calibri</vt:lpstr>
      <vt:lpstr>Franklin Gothic Book</vt:lpstr>
      <vt:lpstr>Wingdings 2</vt:lpstr>
      <vt:lpstr>Teknik</vt:lpstr>
      <vt:lpstr>GOOD PRACTICES ON FINANCIAL LITERACY IN TURKEY </vt:lpstr>
      <vt:lpstr>Financial Literacy in Turkey</vt:lpstr>
      <vt:lpstr>FO-DER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SAVE  -- SHARE -- SPEND    </vt:lpstr>
      <vt:lpstr>3 KUMBARA (3 MONEYBOXES)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                     TEB AİLE AKADEMİSİ     TEB FAMILY ACADEMY PROJECT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PRACTICES ON FINANCIAL LITERACY IN TURKEY</dc:title>
  <dc:creator>parlıament-pc</dc:creator>
  <cp:lastModifiedBy>Helena Serdoura</cp:lastModifiedBy>
  <cp:revision>42</cp:revision>
  <dcterms:created xsi:type="dcterms:W3CDTF">2015-09-22T07:06:36Z</dcterms:created>
  <dcterms:modified xsi:type="dcterms:W3CDTF">2016-03-05T12:55:54Z</dcterms:modified>
</cp:coreProperties>
</file>