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6" d="100"/>
          <a:sy n="46" d="100"/>
        </p:scale>
        <p:origin x="143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Naslov i pod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Tekst naslova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Tijelo razine jedan</a:t>
            </a:r>
          </a:p>
          <a:p>
            <a:pPr lvl="1"/>
            <a:r>
              <a:t>Tijelo razine dva</a:t>
            </a:r>
          </a:p>
          <a:p>
            <a:pPr lvl="2"/>
            <a:r>
              <a:t>Tijelo razine tri</a:t>
            </a:r>
          </a:p>
          <a:p>
            <a:pPr lvl="3"/>
            <a:r>
              <a:t>Tijelo razine četiri</a:t>
            </a:r>
          </a:p>
          <a:p>
            <a:pPr lvl="4"/>
            <a:r>
              <a:t>Tijelo razine pet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533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–Ivan Horvat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4000"/>
            </a:lvl1pPr>
          </a:lstStyle>
          <a:p>
            <a:r>
              <a:t>“Citat upišite ovdje.”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ja - vodorav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020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Tekst naslova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219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Tijelo razine jedan</a:t>
            </a:r>
          </a:p>
          <a:p>
            <a:pPr lvl="1"/>
            <a:r>
              <a:t>Tijelo razine dva</a:t>
            </a:r>
          </a:p>
          <a:p>
            <a:pPr lvl="2"/>
            <a:r>
              <a:t>Tijelo razine tri</a:t>
            </a:r>
          </a:p>
          <a:p>
            <a:pPr lvl="3"/>
            <a:r>
              <a:t>Tijelo razine četiri</a:t>
            </a:r>
          </a:p>
          <a:p>
            <a:pPr lvl="4"/>
            <a:r>
              <a:t>Tijelo razine pet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aslov - sred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Tekst naslova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ja - okom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762000"/>
            <a:ext cx="5334000" cy="8242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762000"/>
            <a:ext cx="5334000" cy="40005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Tekst naslova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5003800"/>
            <a:ext cx="5334000" cy="400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Tijelo razine jedan</a:t>
            </a:r>
          </a:p>
          <a:p>
            <a:pPr lvl="1"/>
            <a:r>
              <a:t>Tijelo razine dva</a:t>
            </a:r>
          </a:p>
          <a:p>
            <a:pPr lvl="2"/>
            <a:r>
              <a:t>Tijelo razine tri</a:t>
            </a:r>
          </a:p>
          <a:p>
            <a:pPr lvl="3"/>
            <a:r>
              <a:t>Tijelo razine četiri</a:t>
            </a:r>
          </a:p>
          <a:p>
            <a:pPr lvl="4"/>
            <a:r>
              <a:t>Tijelo razine pet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aslov - Vr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naslova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aslov i predzna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naslova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Tijelo razine jedan</a:t>
            </a:r>
          </a:p>
          <a:p>
            <a:pPr lvl="1"/>
            <a:r>
              <a:t>Tijelo razine dva</a:t>
            </a:r>
          </a:p>
          <a:p>
            <a:pPr lvl="2"/>
            <a:r>
              <a:t>Tijelo razine tri</a:t>
            </a:r>
          </a:p>
          <a:p>
            <a:pPr lvl="3"/>
            <a:r>
              <a:t>Tijelo razine četiri</a:t>
            </a:r>
          </a:p>
          <a:p>
            <a:pPr lvl="4"/>
            <a:r>
              <a:t>Tijelo razine pet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aslov, predznaci i fotografi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naslova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800"/>
              </a:spcBef>
              <a:defRPr sz="2800"/>
            </a:lvl1pPr>
            <a:lvl2pPr marL="762000" indent="-381000">
              <a:spcBef>
                <a:spcPts val="3800"/>
              </a:spcBef>
              <a:defRPr sz="2800"/>
            </a:lvl2pPr>
            <a:lvl3pPr marL="1143000" indent="-381000">
              <a:spcBef>
                <a:spcPts val="3800"/>
              </a:spcBef>
              <a:defRPr sz="2800"/>
            </a:lvl3pPr>
            <a:lvl4pPr marL="1524000" indent="-381000">
              <a:spcBef>
                <a:spcPts val="3800"/>
              </a:spcBef>
              <a:defRPr sz="2800"/>
            </a:lvl4pPr>
            <a:lvl5pPr marL="1905000" indent="-381000">
              <a:spcBef>
                <a:spcPts val="3800"/>
              </a:spcBef>
              <a:defRPr sz="2800"/>
            </a:lvl5pPr>
          </a:lstStyle>
          <a:p>
            <a:r>
              <a:t>Tijelo razine jedan</a:t>
            </a:r>
          </a:p>
          <a:p>
            <a:pPr lvl="1"/>
            <a:r>
              <a:t>Tijelo razine dva</a:t>
            </a:r>
          </a:p>
          <a:p>
            <a:pPr lvl="2"/>
            <a:r>
              <a:t>Tijelo razine tri</a:t>
            </a:r>
          </a:p>
          <a:p>
            <a:pPr lvl="3"/>
            <a:r>
              <a:t>Tijelo razine četiri</a:t>
            </a:r>
          </a:p>
          <a:p>
            <a:pPr lvl="4"/>
            <a:r>
              <a:t>Tijelo razine pet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edzna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Tijelo razine jedan</a:t>
            </a:r>
          </a:p>
          <a:p>
            <a:pPr lvl="1"/>
            <a:r>
              <a:t>Tijelo razine dva</a:t>
            </a:r>
          </a:p>
          <a:p>
            <a:pPr lvl="2"/>
            <a:r>
              <a:t>Tijelo razine tri</a:t>
            </a:r>
          </a:p>
          <a:p>
            <a:pPr lvl="3"/>
            <a:r>
              <a:t>Tijelo razine četiri</a:t>
            </a:r>
          </a:p>
          <a:p>
            <a:pPr lvl="4"/>
            <a:r>
              <a:t>Tijelo razine pet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ja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18300" y="762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762884"/>
            <a:ext cx="5334000" cy="822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Tekst naslova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Tijelo razine jedan</a:t>
            </a:r>
          </a:p>
          <a:p>
            <a:pPr lvl="1"/>
            <a:r>
              <a:t>Tijelo razine dva</a:t>
            </a:r>
          </a:p>
          <a:p>
            <a:pPr lvl="2"/>
            <a:r>
              <a:t>Tijelo razine tri</a:t>
            </a:r>
          </a:p>
          <a:p>
            <a:pPr lvl="3"/>
            <a:r>
              <a:t>Tijelo razine četiri</a:t>
            </a:r>
          </a:p>
          <a:p>
            <a:pPr lvl="4"/>
            <a:r>
              <a:t>Tijelo razine pet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7437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Ligh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Light"/>
        </a:defRPr>
      </a:lvl1pPr>
      <a:lvl2pPr marL="914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Light"/>
        </a:defRPr>
      </a:lvl2pPr>
      <a:lvl3pPr marL="1371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Light"/>
        </a:defRPr>
      </a:lvl3pPr>
      <a:lvl4pPr marL="1828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Light"/>
        </a:defRPr>
      </a:lvl4pPr>
      <a:lvl5pPr marL="22860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Light"/>
        </a:defRPr>
      </a:lvl5pPr>
      <a:lvl6pPr marL="2743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Light"/>
        </a:defRPr>
      </a:lvl6pPr>
      <a:lvl7pPr marL="3200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Light"/>
        </a:defRPr>
      </a:lvl7pPr>
      <a:lvl8pPr marL="3657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Light"/>
        </a:defRPr>
      </a:lvl8pPr>
      <a:lvl9pPr marL="4114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3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3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ivana.ruzic@skole.hr?subject=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ctrTitle"/>
          </p:nvPr>
        </p:nvSpPr>
        <p:spPr>
          <a:xfrm>
            <a:off x="729157" y="2470100"/>
            <a:ext cx="11546485" cy="6483004"/>
          </a:xfrm>
          <a:prstGeom prst="rect">
            <a:avLst/>
          </a:prstGeom>
        </p:spPr>
        <p:txBody>
          <a:bodyPr/>
          <a:lstStyle/>
          <a:p>
            <a:pPr defTabSz="379729">
              <a:defRPr sz="52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Erasmus+ KA2 - Cooperation and Innovation for Good Practices</a:t>
            </a:r>
          </a:p>
          <a:p>
            <a:pPr defTabSz="379729">
              <a:defRPr sz="5200">
                <a:latin typeface="Apple Chancery"/>
                <a:ea typeface="Apple Chancery"/>
                <a:cs typeface="Apple Chancery"/>
                <a:sym typeface="Apple Chancery"/>
              </a:defRPr>
            </a:pPr>
            <a:endParaRPr/>
          </a:p>
          <a:p>
            <a:pPr defTabSz="379729">
              <a:defRPr sz="5200">
                <a:solidFill>
                  <a:srgbClr val="00FFFF"/>
                </a:solidFill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Keep Invest Donate Spend</a:t>
            </a:r>
          </a:p>
          <a:p>
            <a:pPr defTabSz="379729">
              <a:defRPr sz="5200">
                <a:latin typeface="Apple Chancery"/>
                <a:ea typeface="Apple Chancery"/>
                <a:cs typeface="Apple Chancery"/>
                <a:sym typeface="Apple Chancery"/>
              </a:defRPr>
            </a:pPr>
            <a:endParaRPr/>
          </a:p>
          <a:p>
            <a:pPr defTabSz="379729">
              <a:defRPr sz="52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I. Primary School Čakovec, Croatia</a:t>
            </a:r>
          </a:p>
        </p:txBody>
      </p:sp>
      <p:pic>
        <p:nvPicPr>
          <p:cNvPr id="120" name="erasmus-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9400" y="136662"/>
            <a:ext cx="3547938" cy="785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KIDS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62110" y="-170526"/>
            <a:ext cx="1866771" cy="14000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1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/>
          </p:cNvSpPr>
          <p:nvPr>
            <p:ph type="body" idx="1"/>
          </p:nvPr>
        </p:nvSpPr>
        <p:spPr>
          <a:xfrm>
            <a:off x="952500" y="1675383"/>
            <a:ext cx="11099800" cy="5995565"/>
          </a:xfrm>
          <a:prstGeom prst="rect">
            <a:avLst/>
          </a:prstGeom>
        </p:spPr>
        <p:txBody>
          <a:bodyPr/>
          <a:lstStyle/>
          <a:p>
            <a:pPr marL="0" indent="0" algn="ctr" defTabSz="554990">
              <a:spcBef>
                <a:spcPts val="3900"/>
              </a:spcBef>
              <a:buSzTx/>
              <a:buNone/>
              <a:defRPr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  </a:t>
            </a:r>
          </a:p>
          <a:p>
            <a:pPr marL="0" indent="0" algn="ctr" defTabSz="554990">
              <a:spcBef>
                <a:spcPts val="3900"/>
              </a:spcBef>
              <a:buSzTx/>
              <a:buNone/>
              <a:defRPr>
                <a:latin typeface="Apple Chancery"/>
                <a:ea typeface="Apple Chancery"/>
                <a:cs typeface="Apple Chancery"/>
                <a:sym typeface="Apple Chancery"/>
              </a:defRPr>
            </a:pPr>
            <a:endParaRPr/>
          </a:p>
          <a:p>
            <a:pPr marL="0" indent="0" algn="ctr" defTabSz="554990">
              <a:spcBef>
                <a:spcPts val="3900"/>
              </a:spcBef>
              <a:buSzTx/>
              <a:buNone/>
              <a:defRPr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to make them be leaders, </a:t>
            </a:r>
          </a:p>
          <a:p>
            <a:pPr marL="0" indent="0" algn="ctr" defTabSz="554990">
              <a:spcBef>
                <a:spcPts val="3900"/>
              </a:spcBef>
              <a:buSzTx/>
              <a:buNone/>
              <a:defRPr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take initiative</a:t>
            </a:r>
          </a:p>
          <a:p>
            <a:pPr marL="0" indent="0" algn="ctr" defTabSz="554990">
              <a:spcBef>
                <a:spcPts val="3900"/>
              </a:spcBef>
              <a:buSzTx/>
              <a:buNone/>
              <a:defRPr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and establish empathy</a:t>
            </a:r>
          </a:p>
        </p:txBody>
      </p:sp>
      <p:pic>
        <p:nvPicPr>
          <p:cNvPr id="170" name="erasmus-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9400" y="136662"/>
            <a:ext cx="2493420" cy="55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KIDS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92110" y="32619"/>
            <a:ext cx="1013683" cy="760262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Shape 172"/>
          <p:cNvSpPr/>
          <p:nvPr/>
        </p:nvSpPr>
        <p:spPr>
          <a:xfrm>
            <a:off x="95950" y="8553450"/>
            <a:ext cx="12812900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Erasmus+ KA2 - Cooperation and Innovation for Good Practices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I.primary school Čakovec, Croatia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Keep Invest Donate Spend</a:t>
            </a: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/>
          </p:cNvSpPr>
          <p:nvPr>
            <p:ph type="body" idx="1"/>
          </p:nvPr>
        </p:nvSpPr>
        <p:spPr>
          <a:xfrm>
            <a:off x="952500" y="747266"/>
            <a:ext cx="11099800" cy="8130034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</a:pPr>
            <a:endParaRPr/>
          </a:p>
          <a:p>
            <a:pPr marL="0" indent="0" algn="ctr">
              <a:buSzTx/>
              <a:buNone/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to gain creative, reflective and critical thinking, </a:t>
            </a:r>
          </a:p>
          <a:p>
            <a:pPr marL="0" indent="0" algn="ctr">
              <a:buSzTx/>
              <a:buNone/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make comments, make an inference, </a:t>
            </a:r>
          </a:p>
          <a:p>
            <a:pPr marL="0" indent="0" algn="ctr">
              <a:buSzTx/>
              <a:buNone/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gain calculating and budgeting skills</a:t>
            </a:r>
          </a:p>
        </p:txBody>
      </p:sp>
      <p:pic>
        <p:nvPicPr>
          <p:cNvPr id="175" name="erasmus-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9400" y="136662"/>
            <a:ext cx="2493420" cy="55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KIDS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92110" y="32619"/>
            <a:ext cx="1013683" cy="760262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Shape 177"/>
          <p:cNvSpPr/>
          <p:nvPr/>
        </p:nvSpPr>
        <p:spPr>
          <a:xfrm>
            <a:off x="95950" y="8553450"/>
            <a:ext cx="12812900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Erasmus+ KA2 - Cooperation and Innovation for Good Practices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I.primary school Čakovec, Croatia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Keep Invest Donate Spend</a:t>
            </a: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/>
          </p:cNvSpPr>
          <p:nvPr>
            <p:ph type="body" idx="1"/>
          </p:nvPr>
        </p:nvSpPr>
        <p:spPr>
          <a:xfrm>
            <a:off x="952500" y="747266"/>
            <a:ext cx="11099800" cy="8130034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</a:pPr>
            <a:endParaRPr/>
          </a:p>
          <a:p>
            <a:pPr marL="0" indent="0" algn="ctr">
              <a:buSzTx/>
              <a:buNone/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to make learning about money with fun, </a:t>
            </a:r>
          </a:p>
          <a:p>
            <a:pPr marL="0" indent="0" algn="ctr">
              <a:buSzTx/>
              <a:buNone/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sharing key values, habits, tools and skills for financial success</a:t>
            </a:r>
          </a:p>
        </p:txBody>
      </p:sp>
      <p:pic>
        <p:nvPicPr>
          <p:cNvPr id="180" name="erasmus-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9400" y="136662"/>
            <a:ext cx="2493420" cy="55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KIDS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92110" y="32619"/>
            <a:ext cx="1013683" cy="760262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Shape 182"/>
          <p:cNvSpPr/>
          <p:nvPr/>
        </p:nvSpPr>
        <p:spPr>
          <a:xfrm>
            <a:off x="95950" y="8553450"/>
            <a:ext cx="12812900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Erasmus+ KA2 - Cooperation and Innovation for Good Practices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I.primary school Čakovec, Croatia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Keep Invest Donate Spend</a:t>
            </a:r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lvl1pPr>
          </a:lstStyle>
          <a:p>
            <a:r>
              <a:t>to develop creativity, teamwork, collaboration, digital skills and skills for lifelong learning in the international community</a:t>
            </a:r>
          </a:p>
        </p:txBody>
      </p:sp>
      <p:pic>
        <p:nvPicPr>
          <p:cNvPr id="185" name="erasmus-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9400" y="149362"/>
            <a:ext cx="2493420" cy="55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KIDS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92110" y="45319"/>
            <a:ext cx="1013683" cy="760262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Shape 187"/>
          <p:cNvSpPr/>
          <p:nvPr/>
        </p:nvSpPr>
        <p:spPr>
          <a:xfrm>
            <a:off x="95950" y="8553450"/>
            <a:ext cx="12812900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Erasmus+ KA2 - Cooperation and Innovation for Good Practices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I.primary school Čakovec, Croatia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Keep Invest Donate Spend</a:t>
            </a:r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/>
          </p:cNvSpPr>
          <p:nvPr>
            <p:ph type="ctrTitle"/>
          </p:nvPr>
        </p:nvSpPr>
        <p:spPr>
          <a:xfrm>
            <a:off x="278804" y="3225800"/>
            <a:ext cx="12242752" cy="3302000"/>
          </a:xfrm>
          <a:prstGeom prst="rect">
            <a:avLst/>
          </a:prstGeom>
        </p:spPr>
        <p:txBody>
          <a:bodyPr/>
          <a:lstStyle/>
          <a:p>
            <a:pPr defTabSz="578358">
              <a:defRPr sz="7919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Activities</a:t>
            </a:r>
          </a:p>
          <a:p>
            <a:pPr defTabSz="578358">
              <a:defRPr sz="7919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(</a:t>
            </a:r>
            <a:r>
              <a:rPr>
                <a:solidFill>
                  <a:srgbClr val="08FFFF"/>
                </a:solidFill>
              </a:rPr>
              <a:t>Pupils</a:t>
            </a:r>
            <a:r>
              <a:t> - Parents - Teachers)</a:t>
            </a:r>
          </a:p>
        </p:txBody>
      </p:sp>
      <p:sp>
        <p:nvSpPr>
          <p:cNvPr id="190" name="Shape 190"/>
          <p:cNvSpPr/>
          <p:nvPr/>
        </p:nvSpPr>
        <p:spPr>
          <a:xfrm>
            <a:off x="95950" y="8553450"/>
            <a:ext cx="12812900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Erasmus+ KA2 - Cooperation and Innovation for Good Practices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I.primary school Čakovec, Croatia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Keep Invest Donate Spend</a:t>
            </a:r>
          </a:p>
        </p:txBody>
      </p:sp>
      <p:pic>
        <p:nvPicPr>
          <p:cNvPr id="191" name="erasmus-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9400" y="136662"/>
            <a:ext cx="2493420" cy="55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KIDS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92110" y="32619"/>
            <a:ext cx="1013683" cy="7602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tumblr_n81ypktLEZ1ql5d2uo1_1280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28494" r="28494"/>
          <a:stretch>
            <a:fillRect/>
          </a:stretch>
        </p:blipFill>
        <p:spPr>
          <a:xfrm>
            <a:off x="7022909" y="1226410"/>
            <a:ext cx="4724782" cy="7300913"/>
          </a:xfrm>
          <a:prstGeom prst="rect">
            <a:avLst/>
          </a:prstGeom>
        </p:spPr>
      </p:pic>
      <p:sp>
        <p:nvSpPr>
          <p:cNvPr id="195" name="Shape 195"/>
          <p:cNvSpPr>
            <a:spLocks noGrp="1"/>
          </p:cNvSpPr>
          <p:nvPr>
            <p:ph type="body" sz="half" idx="1"/>
          </p:nvPr>
        </p:nvSpPr>
        <p:spPr>
          <a:xfrm>
            <a:off x="306387" y="1580653"/>
            <a:ext cx="6385129" cy="7423647"/>
          </a:xfrm>
          <a:prstGeom prst="rect">
            <a:avLst/>
          </a:prstGeom>
        </p:spPr>
        <p:txBody>
          <a:bodyPr/>
          <a:lstStyle/>
          <a:p>
            <a:pPr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What is money?</a:t>
            </a:r>
          </a:p>
          <a:p>
            <a:pPr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pPr>
            <a:endParaRPr/>
          </a:p>
          <a:p>
            <a:pPr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How was money created  and how it evolved through history?</a:t>
            </a:r>
          </a:p>
          <a:p>
            <a:pPr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pPr>
            <a:endParaRPr/>
          </a:p>
          <a:p>
            <a:pPr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What are financial institutions?</a:t>
            </a:r>
          </a:p>
        </p:txBody>
      </p:sp>
      <p:pic>
        <p:nvPicPr>
          <p:cNvPr id="196" name="erasmus-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9400" y="136662"/>
            <a:ext cx="2493420" cy="55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KIDS.g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92110" y="32619"/>
            <a:ext cx="1013683" cy="760262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Shape 198"/>
          <p:cNvSpPr/>
          <p:nvPr/>
        </p:nvSpPr>
        <p:spPr>
          <a:xfrm>
            <a:off x="95950" y="8553450"/>
            <a:ext cx="12812900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Erasmus+ KA2 - Cooperation and Innovation for Good Practices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I.primary school Čakovec, Croatia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Keep Invest Donate Spend</a:t>
            </a:r>
          </a:p>
        </p:txBody>
      </p:sp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piggybankfamily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7090833" y="2965450"/>
            <a:ext cx="5334001" cy="3822700"/>
          </a:xfrm>
          <a:prstGeom prst="rect">
            <a:avLst/>
          </a:prstGeom>
        </p:spPr>
      </p:pic>
      <p:sp>
        <p:nvSpPr>
          <p:cNvPr id="201" name="Shape 201"/>
          <p:cNvSpPr>
            <a:spLocks noGrp="1"/>
          </p:cNvSpPr>
          <p:nvPr>
            <p:ph type="body" sz="half" idx="1"/>
          </p:nvPr>
        </p:nvSpPr>
        <p:spPr>
          <a:xfrm>
            <a:off x="420290" y="1580653"/>
            <a:ext cx="6282996" cy="6592294"/>
          </a:xfrm>
          <a:prstGeom prst="rect">
            <a:avLst/>
          </a:prstGeom>
        </p:spPr>
        <p:txBody>
          <a:bodyPr/>
          <a:lstStyle/>
          <a:p>
            <a:pPr defTabSz="514095">
              <a:defRPr sz="3520">
                <a:latin typeface="Apple Chancery"/>
                <a:ea typeface="Apple Chancery"/>
                <a:cs typeface="Apple Chancery"/>
                <a:sym typeface="Apple Chancery"/>
              </a:defRPr>
            </a:pPr>
            <a:endParaRPr/>
          </a:p>
          <a:p>
            <a:pPr defTabSz="514095">
              <a:defRPr sz="352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What is saving?</a:t>
            </a:r>
          </a:p>
          <a:p>
            <a:pPr defTabSz="514095">
              <a:defRPr sz="3520">
                <a:latin typeface="Apple Chancery"/>
                <a:ea typeface="Apple Chancery"/>
                <a:cs typeface="Apple Chancery"/>
                <a:sym typeface="Apple Chancery"/>
              </a:defRPr>
            </a:pPr>
            <a:endParaRPr/>
          </a:p>
          <a:p>
            <a:pPr defTabSz="514095">
              <a:defRPr sz="352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How can we save?</a:t>
            </a:r>
          </a:p>
          <a:p>
            <a:pPr defTabSz="514095">
              <a:defRPr sz="3520">
                <a:latin typeface="Apple Chancery"/>
                <a:ea typeface="Apple Chancery"/>
                <a:cs typeface="Apple Chancery"/>
                <a:sym typeface="Apple Chancery"/>
              </a:defRPr>
            </a:pPr>
            <a:endParaRPr/>
          </a:p>
          <a:p>
            <a:pPr defTabSz="514095">
              <a:defRPr sz="352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How can we spend goods rationally and responsibly?</a:t>
            </a:r>
          </a:p>
          <a:p>
            <a:pPr defTabSz="514095">
              <a:defRPr sz="3520">
                <a:latin typeface="Apple Chancery"/>
                <a:ea typeface="Apple Chancery"/>
                <a:cs typeface="Apple Chancery"/>
                <a:sym typeface="Apple Chancery"/>
              </a:defRPr>
            </a:pPr>
            <a:endParaRPr/>
          </a:p>
          <a:p>
            <a:pPr defTabSz="514095">
              <a:defRPr sz="352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Why is it important to save?</a:t>
            </a:r>
          </a:p>
        </p:txBody>
      </p:sp>
      <p:pic>
        <p:nvPicPr>
          <p:cNvPr id="202" name="erasmus-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9400" y="136662"/>
            <a:ext cx="2493420" cy="55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KIDS.g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92110" y="32619"/>
            <a:ext cx="1013683" cy="760262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Shape 204"/>
          <p:cNvSpPr/>
          <p:nvPr/>
        </p:nvSpPr>
        <p:spPr>
          <a:xfrm>
            <a:off x="95950" y="8553450"/>
            <a:ext cx="12812900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Erasmus+ KA2 - Cooperation and Innovation for Good Practices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I.primary school Čakovec, Croatia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Keep Invest Donate Spend</a:t>
            </a:r>
          </a:p>
        </p:txBody>
      </p:sp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_DSC0030.jpg"/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/>
          </a:blip>
          <a:srcRect l="2362" r="2362"/>
          <a:stretch>
            <a:fillRect/>
          </a:stretch>
        </p:blipFill>
        <p:spPr>
          <a:xfrm>
            <a:off x="6718300" y="1082351"/>
            <a:ext cx="5334001" cy="3732331"/>
          </a:xfrm>
          <a:prstGeom prst="rect">
            <a:avLst/>
          </a:prstGeom>
        </p:spPr>
      </p:pic>
      <p:pic>
        <p:nvPicPr>
          <p:cNvPr id="207" name="large_img_85066.jpg"/>
          <p:cNvPicPr>
            <a:picLocks noGrp="1" noChangeAspect="1"/>
          </p:cNvPicPr>
          <p:nvPr>
            <p:ph type="pic" idx="15"/>
          </p:nvPr>
        </p:nvPicPr>
        <p:blipFill>
          <a:blip r:embed="rId3">
            <a:extLst/>
          </a:blip>
          <a:srcRect l="6679" r="6679"/>
          <a:stretch>
            <a:fillRect/>
          </a:stretch>
        </p:blipFill>
        <p:spPr>
          <a:xfrm>
            <a:off x="1215002" y="1059945"/>
            <a:ext cx="4808996" cy="7419592"/>
          </a:xfrm>
          <a:prstGeom prst="rect">
            <a:avLst/>
          </a:prstGeom>
        </p:spPr>
      </p:pic>
      <p:sp>
        <p:nvSpPr>
          <p:cNvPr id="208" name="Shape 208"/>
          <p:cNvSpPr>
            <a:spLocks noGrp="1"/>
          </p:cNvSpPr>
          <p:nvPr>
            <p:ph type="body" sz="quarter" idx="4294967295"/>
          </p:nvPr>
        </p:nvSpPr>
        <p:spPr>
          <a:xfrm>
            <a:off x="6718300" y="6463786"/>
            <a:ext cx="5334000" cy="211718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lvl1pPr>
          </a:lstStyle>
          <a:p>
            <a:r>
              <a:t>posters, cards</a:t>
            </a:r>
          </a:p>
        </p:txBody>
      </p:sp>
      <p:pic>
        <p:nvPicPr>
          <p:cNvPr id="209" name="erasmus-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9400" y="136662"/>
            <a:ext cx="2493420" cy="55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KIDS.g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92110" y="32619"/>
            <a:ext cx="1013683" cy="760262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Shape 211"/>
          <p:cNvSpPr/>
          <p:nvPr/>
        </p:nvSpPr>
        <p:spPr>
          <a:xfrm>
            <a:off x="95950" y="8553450"/>
            <a:ext cx="12812900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Erasmus+ KA2 - Cooperation and Innovation for Good Practices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I.primary school Čakovec, Croatia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Keep Invest Donate Spend</a:t>
            </a:r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large_img_85048.jpg"/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/>
          </a:blip>
          <a:srcRect t="1269" b="1269"/>
          <a:stretch>
            <a:fillRect/>
          </a:stretch>
        </p:blipFill>
        <p:spPr>
          <a:xfrm>
            <a:off x="6599766" y="1151466"/>
            <a:ext cx="5334001" cy="3898901"/>
          </a:xfrm>
          <a:prstGeom prst="rect">
            <a:avLst/>
          </a:prstGeom>
        </p:spPr>
      </p:pic>
      <p:pic>
        <p:nvPicPr>
          <p:cNvPr id="214" name="large_img_85056.jpg"/>
          <p:cNvPicPr>
            <a:picLocks noGrp="1" noChangeAspect="1"/>
          </p:cNvPicPr>
          <p:nvPr>
            <p:ph type="pic" idx="15"/>
          </p:nvPr>
        </p:nvPicPr>
        <p:blipFill>
          <a:blip r:embed="rId3">
            <a:extLst/>
          </a:blip>
          <a:srcRect l="6790" r="6790"/>
          <a:stretch>
            <a:fillRect/>
          </a:stretch>
        </p:blipFill>
        <p:spPr>
          <a:xfrm>
            <a:off x="1296575" y="1037137"/>
            <a:ext cx="4645849" cy="7167882"/>
          </a:xfrm>
          <a:prstGeom prst="rect">
            <a:avLst/>
          </a:prstGeom>
        </p:spPr>
      </p:pic>
      <p:sp>
        <p:nvSpPr>
          <p:cNvPr id="215" name="Shape 215"/>
          <p:cNvSpPr>
            <a:spLocks noGrp="1"/>
          </p:cNvSpPr>
          <p:nvPr>
            <p:ph type="body" sz="quarter" idx="4294967295"/>
          </p:nvPr>
        </p:nvSpPr>
        <p:spPr>
          <a:xfrm>
            <a:off x="6718300" y="5989909"/>
            <a:ext cx="5334000" cy="2117182"/>
          </a:xfrm>
          <a:prstGeom prst="rect">
            <a:avLst/>
          </a:prstGeom>
        </p:spPr>
        <p:txBody>
          <a:bodyPr anchor="t"/>
          <a:lstStyle/>
          <a:p>
            <a:pPr marL="0" indent="0" algn="ctr">
              <a:spcBef>
                <a:spcPts val="0"/>
              </a:spcBef>
              <a:buSzTx/>
              <a:buNone/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piggybank</a:t>
            </a:r>
          </a:p>
          <a:p>
            <a:pPr marL="0" indent="0" algn="ctr">
              <a:spcBef>
                <a:spcPts val="0"/>
              </a:spcBef>
              <a:buSzTx/>
              <a:buNone/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mascots</a:t>
            </a:r>
          </a:p>
        </p:txBody>
      </p:sp>
      <p:pic>
        <p:nvPicPr>
          <p:cNvPr id="216" name="erasmus-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9400" y="136662"/>
            <a:ext cx="2493420" cy="55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KIDS.g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92110" y="32619"/>
            <a:ext cx="1013683" cy="760262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Shape 218"/>
          <p:cNvSpPr/>
          <p:nvPr/>
        </p:nvSpPr>
        <p:spPr>
          <a:xfrm>
            <a:off x="95950" y="8553450"/>
            <a:ext cx="12812900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Erasmus+ KA2 - Cooperation and Innovation for Good Practices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I.primary school Čakovec, Croatia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Keep Invest Donate Spend</a:t>
            </a:r>
          </a:p>
        </p:txBody>
      </p:sp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thumb_IMG_1375_1024.jpg"/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/>
          </a:blip>
          <a:srcRect t="1269" b="126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21" name="thumb_IMG_1646_1024.jpg"/>
          <p:cNvPicPr>
            <a:picLocks noGrp="1" noChangeAspect="1"/>
          </p:cNvPicPr>
          <p:nvPr>
            <p:ph type="pic" idx="15"/>
          </p:nvPr>
        </p:nvPicPr>
        <p:blipFill>
          <a:blip r:embed="rId3">
            <a:extLst/>
          </a:blip>
          <a:srcRect l="6790" r="6790"/>
          <a:stretch>
            <a:fillRect/>
          </a:stretch>
        </p:blipFill>
        <p:spPr>
          <a:xfrm>
            <a:off x="1155478" y="762884"/>
            <a:ext cx="4928044" cy="7603266"/>
          </a:xfrm>
          <a:prstGeom prst="rect">
            <a:avLst/>
          </a:prstGeom>
        </p:spPr>
      </p:pic>
      <p:sp>
        <p:nvSpPr>
          <p:cNvPr id="222" name="Shape 222"/>
          <p:cNvSpPr>
            <a:spLocks noGrp="1"/>
          </p:cNvSpPr>
          <p:nvPr>
            <p:ph type="body" sz="quarter" idx="4294967295"/>
          </p:nvPr>
        </p:nvSpPr>
        <p:spPr>
          <a:xfrm>
            <a:off x="6718300" y="5989909"/>
            <a:ext cx="5334000" cy="2117182"/>
          </a:xfrm>
          <a:prstGeom prst="rect">
            <a:avLst/>
          </a:prstGeom>
        </p:spPr>
        <p:txBody>
          <a:bodyPr anchor="t"/>
          <a:lstStyle/>
          <a:p>
            <a:pPr marL="0" indent="0" algn="ctr" defTabSz="554990">
              <a:spcBef>
                <a:spcPts val="0"/>
              </a:spcBef>
              <a:buSzTx/>
              <a:buNone/>
              <a:defRPr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augmented reality </a:t>
            </a:r>
          </a:p>
          <a:p>
            <a:pPr marL="0" indent="0" algn="ctr" defTabSz="554990">
              <a:spcBef>
                <a:spcPts val="0"/>
              </a:spcBef>
              <a:buSzTx/>
              <a:buNone/>
              <a:defRPr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3D modeling and printing</a:t>
            </a:r>
          </a:p>
        </p:txBody>
      </p:sp>
      <p:pic>
        <p:nvPicPr>
          <p:cNvPr id="223" name="erasmus-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9400" y="136662"/>
            <a:ext cx="2493420" cy="55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KIDS.g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92110" y="32619"/>
            <a:ext cx="1013683" cy="760262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Shape 225"/>
          <p:cNvSpPr/>
          <p:nvPr/>
        </p:nvSpPr>
        <p:spPr>
          <a:xfrm>
            <a:off x="95950" y="8553450"/>
            <a:ext cx="12812900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Erasmus+ KA2 - Cooperation and Innovation for Good Practices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I.primary school Čakovec, Croatia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Keep Invest Donate Spend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11609751563_1ddf32fbb3_b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r="15194"/>
          <a:stretch>
            <a:fillRect/>
          </a:stretch>
        </p:blipFill>
        <p:spPr>
          <a:xfrm>
            <a:off x="6722348" y="3333501"/>
            <a:ext cx="5325950" cy="4710139"/>
          </a:xfrm>
          <a:prstGeom prst="rect">
            <a:avLst/>
          </a:prstGeom>
        </p:spPr>
      </p:pic>
      <p:sp>
        <p:nvSpPr>
          <p:cNvPr id="124" name="Shape 124"/>
          <p:cNvSpPr>
            <a:spLocks noGrp="1"/>
          </p:cNvSpPr>
          <p:nvPr>
            <p:ph type="body" sz="quarter" idx="1"/>
          </p:nvPr>
        </p:nvSpPr>
        <p:spPr>
          <a:xfrm>
            <a:off x="635000" y="4371157"/>
            <a:ext cx="5334000" cy="3793333"/>
          </a:xfrm>
          <a:prstGeom prst="rect">
            <a:avLst/>
          </a:prstGeom>
        </p:spPr>
        <p:txBody>
          <a:bodyPr/>
          <a:lstStyle/>
          <a:p>
            <a:pPr defTabSz="578358">
              <a:defRPr sz="3959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800 students </a:t>
            </a:r>
          </a:p>
          <a:p>
            <a:pPr defTabSz="578358">
              <a:defRPr sz="3959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(7-15 years old)</a:t>
            </a:r>
          </a:p>
          <a:p>
            <a:pPr defTabSz="578358">
              <a:defRPr sz="3959">
                <a:latin typeface="Apple Chancery"/>
                <a:ea typeface="Apple Chancery"/>
                <a:cs typeface="Apple Chancery"/>
                <a:sym typeface="Apple Chancery"/>
              </a:defRPr>
            </a:pPr>
            <a:endParaRPr/>
          </a:p>
          <a:p>
            <a:pPr defTabSz="578358">
              <a:defRPr sz="3959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60 teachers</a:t>
            </a:r>
          </a:p>
        </p:txBody>
      </p:sp>
      <p:pic>
        <p:nvPicPr>
          <p:cNvPr id="125" name="erasmus-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9400" y="136662"/>
            <a:ext cx="2493420" cy="55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KIDS.g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92110" y="32619"/>
            <a:ext cx="1013683" cy="760262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Shape 127"/>
          <p:cNvSpPr>
            <a:spLocks noGrp="1"/>
          </p:cNvSpPr>
          <p:nvPr>
            <p:ph type="title"/>
          </p:nvPr>
        </p:nvSpPr>
        <p:spPr>
          <a:xfrm>
            <a:off x="1270000" y="1676400"/>
            <a:ext cx="10464800" cy="1147267"/>
          </a:xfrm>
          <a:prstGeom prst="rect">
            <a:avLst/>
          </a:prstGeom>
        </p:spPr>
        <p:txBody>
          <a:bodyPr/>
          <a:lstStyle>
            <a:lvl1pPr>
              <a:defRPr sz="5000">
                <a:latin typeface="Apple Chancery"/>
                <a:ea typeface="Apple Chancery"/>
                <a:cs typeface="Apple Chancery"/>
                <a:sym typeface="Apple Chancery"/>
              </a:defRPr>
            </a:lvl1pPr>
          </a:lstStyle>
          <a:p>
            <a:r>
              <a:t>I. Primary School Čakovec, Croatia</a:t>
            </a:r>
          </a:p>
        </p:txBody>
      </p:sp>
      <p:sp>
        <p:nvSpPr>
          <p:cNvPr id="128" name="Shape 128"/>
          <p:cNvSpPr/>
          <p:nvPr/>
        </p:nvSpPr>
        <p:spPr>
          <a:xfrm>
            <a:off x="95950" y="8553450"/>
            <a:ext cx="12812900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Erasmus+ KA2 - Cooperation and Innovation for Good Practices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I.primary school Čakovec, Croatia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Keep Invest Donate Spend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thumb_IMG_1700_1024.jpg"/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/>
          </a:blip>
          <a:srcRect t="13452" b="1345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28" name="thumb_IMG_1646_1024.jpg"/>
          <p:cNvPicPr>
            <a:picLocks noGrp="1" noChangeAspect="1"/>
          </p:cNvPicPr>
          <p:nvPr>
            <p:ph type="pic" idx="15"/>
          </p:nvPr>
        </p:nvPicPr>
        <p:blipFill>
          <a:blip r:embed="rId3">
            <a:extLst/>
          </a:blip>
          <a:srcRect l="6790" r="6790"/>
          <a:stretch>
            <a:fillRect/>
          </a:stretch>
        </p:blipFill>
        <p:spPr>
          <a:xfrm>
            <a:off x="1155478" y="762884"/>
            <a:ext cx="4928044" cy="7603266"/>
          </a:xfrm>
          <a:prstGeom prst="rect">
            <a:avLst/>
          </a:prstGeom>
        </p:spPr>
      </p:pic>
      <p:sp>
        <p:nvSpPr>
          <p:cNvPr id="229" name="Shape 229"/>
          <p:cNvSpPr>
            <a:spLocks noGrp="1"/>
          </p:cNvSpPr>
          <p:nvPr>
            <p:ph type="body" sz="quarter" idx="4294967295"/>
          </p:nvPr>
        </p:nvSpPr>
        <p:spPr>
          <a:xfrm>
            <a:off x="6718300" y="5989909"/>
            <a:ext cx="5334000" cy="2117182"/>
          </a:xfrm>
          <a:prstGeom prst="rect">
            <a:avLst/>
          </a:prstGeom>
        </p:spPr>
        <p:txBody>
          <a:bodyPr anchor="t"/>
          <a:lstStyle/>
          <a:p>
            <a:pPr marL="0" indent="0" algn="ctr">
              <a:spcBef>
                <a:spcPts val="0"/>
              </a:spcBef>
              <a:buSzTx/>
              <a:buNone/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website</a:t>
            </a:r>
          </a:p>
          <a:p>
            <a:pPr marL="0" indent="0" algn="ctr">
              <a:spcBef>
                <a:spcPts val="0"/>
              </a:spcBef>
              <a:buSzTx/>
              <a:buNone/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quizzes</a:t>
            </a:r>
          </a:p>
        </p:txBody>
      </p:sp>
      <p:pic>
        <p:nvPicPr>
          <p:cNvPr id="230" name="erasmus-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9400" y="136662"/>
            <a:ext cx="2493420" cy="55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KIDS.g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92110" y="32619"/>
            <a:ext cx="1013683" cy="760262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Shape 232"/>
          <p:cNvSpPr/>
          <p:nvPr/>
        </p:nvSpPr>
        <p:spPr>
          <a:xfrm>
            <a:off x="95950" y="8553450"/>
            <a:ext cx="12812900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Erasmus+ KA2 - Cooperation and Innovation for Good Practices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I.primary school Čakovec, Croatia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Keep Invest Donate Spend</a:t>
            </a:r>
          </a:p>
        </p:txBody>
      </p:sp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thumb_IMG_1640_1024.jpg"/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/>
          </a:blip>
          <a:srcRect t="1269" b="126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35" name="thumb_IMG_1360_1024.jpg"/>
          <p:cNvPicPr>
            <a:picLocks noGrp="1" noChangeAspect="1"/>
          </p:cNvPicPr>
          <p:nvPr>
            <p:ph type="pic" idx="15"/>
          </p:nvPr>
        </p:nvPicPr>
        <p:blipFill>
          <a:blip r:embed="rId3">
            <a:extLst/>
          </a:blip>
          <a:srcRect l="6790" r="679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36" name="Shape 236"/>
          <p:cNvSpPr>
            <a:spLocks noGrp="1"/>
          </p:cNvSpPr>
          <p:nvPr>
            <p:ph type="body" sz="quarter" idx="4294967295"/>
          </p:nvPr>
        </p:nvSpPr>
        <p:spPr>
          <a:xfrm>
            <a:off x="6718300" y="5700984"/>
            <a:ext cx="5334000" cy="2117182"/>
          </a:xfrm>
          <a:prstGeom prst="rect">
            <a:avLst/>
          </a:prstGeom>
        </p:spPr>
        <p:txBody>
          <a:bodyPr anchor="t"/>
          <a:lstStyle/>
          <a:p>
            <a:pPr marL="0" indent="0" algn="ctr">
              <a:spcBef>
                <a:spcPts val="0"/>
              </a:spcBef>
              <a:buSzTx/>
              <a:buNone/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computer games</a:t>
            </a:r>
          </a:p>
          <a:p>
            <a:pPr marL="0" indent="0" algn="ctr">
              <a:spcBef>
                <a:spcPts val="0"/>
              </a:spcBef>
              <a:buSzTx/>
              <a:buNone/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robots</a:t>
            </a:r>
          </a:p>
        </p:txBody>
      </p:sp>
      <p:pic>
        <p:nvPicPr>
          <p:cNvPr id="237" name="erasmus-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9400" y="136662"/>
            <a:ext cx="2493420" cy="55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KIDS.g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92110" y="32619"/>
            <a:ext cx="1013683" cy="760262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Shape 239"/>
          <p:cNvSpPr/>
          <p:nvPr/>
        </p:nvSpPr>
        <p:spPr>
          <a:xfrm>
            <a:off x="95950" y="8553450"/>
            <a:ext cx="12812900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Erasmus+ KA2 - Cooperation and Innovation for Good Practices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I.primary school Čakovec, Croatia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Keep Invest Donate Spend</a:t>
            </a:r>
          </a:p>
        </p:txBody>
      </p:sp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thumb_IMG_1676_1024-filtered.jpeg"/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/>
          </a:blip>
          <a:srcRect t="1269" b="126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42" name="thumb_IMG_2304_1024.jpg"/>
          <p:cNvPicPr>
            <a:picLocks noGrp="1" noChangeAspect="1"/>
          </p:cNvPicPr>
          <p:nvPr>
            <p:ph type="pic" idx="15"/>
          </p:nvPr>
        </p:nvPicPr>
        <p:blipFill>
          <a:blip r:embed="rId3">
            <a:extLst/>
          </a:blip>
          <a:srcRect l="12627" r="12627"/>
          <a:stretch>
            <a:fillRect/>
          </a:stretch>
        </p:blipFill>
        <p:spPr>
          <a:xfrm>
            <a:off x="1118203" y="2111324"/>
            <a:ext cx="5002594" cy="5019640"/>
          </a:xfrm>
          <a:prstGeom prst="rect">
            <a:avLst/>
          </a:prstGeom>
        </p:spPr>
      </p:pic>
      <p:sp>
        <p:nvSpPr>
          <p:cNvPr id="243" name="Shape 243"/>
          <p:cNvSpPr>
            <a:spLocks noGrp="1"/>
          </p:cNvSpPr>
          <p:nvPr>
            <p:ph type="body" sz="quarter" idx="4294967295"/>
          </p:nvPr>
        </p:nvSpPr>
        <p:spPr>
          <a:xfrm>
            <a:off x="6718300" y="5989909"/>
            <a:ext cx="5334000" cy="211718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lvl1pPr>
          </a:lstStyle>
          <a:p>
            <a:r>
              <a:t>workshops</a:t>
            </a:r>
          </a:p>
        </p:txBody>
      </p:sp>
      <p:pic>
        <p:nvPicPr>
          <p:cNvPr id="244" name="erasmus-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9400" y="136662"/>
            <a:ext cx="2493420" cy="55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KIDS.g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92110" y="32619"/>
            <a:ext cx="1013683" cy="760262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Shape 246"/>
          <p:cNvSpPr/>
          <p:nvPr/>
        </p:nvSpPr>
        <p:spPr>
          <a:xfrm>
            <a:off x="95950" y="8553450"/>
            <a:ext cx="12812900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Erasmus+ KA2 - Cooperation and Innovation for Good Practices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I.primary school Čakovec, Croatia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Keep Invest Donate Spend</a:t>
            </a:r>
          </a:p>
        </p:txBody>
      </p:sp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il_570xN.280897911.jpg"/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/>
          </a:blip>
          <a:srcRect t="6142" b="6142"/>
          <a:stretch>
            <a:fillRect/>
          </a:stretch>
        </p:blipFill>
        <p:spPr>
          <a:xfrm>
            <a:off x="6718300" y="982133"/>
            <a:ext cx="5334000" cy="3898901"/>
          </a:xfrm>
          <a:prstGeom prst="rect">
            <a:avLst/>
          </a:prstGeom>
        </p:spPr>
      </p:pic>
      <p:pic>
        <p:nvPicPr>
          <p:cNvPr id="249" name="IMG_3317.jpg"/>
          <p:cNvPicPr>
            <a:picLocks noGrp="1" noChangeAspect="1"/>
          </p:cNvPicPr>
          <p:nvPr>
            <p:ph type="pic" idx="15"/>
          </p:nvPr>
        </p:nvPicPr>
        <p:blipFill>
          <a:blip r:embed="rId3">
            <a:extLst/>
          </a:blip>
          <a:srcRect l="6790" r="6790"/>
          <a:stretch>
            <a:fillRect/>
          </a:stretch>
        </p:blipFill>
        <p:spPr>
          <a:xfrm>
            <a:off x="1246514" y="959998"/>
            <a:ext cx="4745972" cy="7322358"/>
          </a:xfrm>
          <a:prstGeom prst="rect">
            <a:avLst/>
          </a:prstGeom>
        </p:spPr>
      </p:pic>
      <p:sp>
        <p:nvSpPr>
          <p:cNvPr id="250" name="Shape 250"/>
          <p:cNvSpPr>
            <a:spLocks noGrp="1"/>
          </p:cNvSpPr>
          <p:nvPr>
            <p:ph type="body" sz="quarter" idx="4294967295"/>
          </p:nvPr>
        </p:nvSpPr>
        <p:spPr>
          <a:xfrm>
            <a:off x="6718300" y="5989909"/>
            <a:ext cx="5334000" cy="2117182"/>
          </a:xfrm>
          <a:prstGeom prst="rect">
            <a:avLst/>
          </a:prstGeom>
        </p:spPr>
        <p:txBody>
          <a:bodyPr anchor="t"/>
          <a:lstStyle/>
          <a:p>
            <a:pPr marL="0" indent="0" algn="ctr">
              <a:spcBef>
                <a:spcPts val="0"/>
              </a:spcBef>
              <a:buSzTx/>
              <a:buNone/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wishtree</a:t>
            </a:r>
          </a:p>
          <a:p>
            <a:pPr marL="0" indent="0" algn="ctr">
              <a:spcBef>
                <a:spcPts val="0"/>
              </a:spcBef>
              <a:buSzTx/>
              <a:buNone/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planting tree</a:t>
            </a:r>
          </a:p>
        </p:txBody>
      </p:sp>
      <p:pic>
        <p:nvPicPr>
          <p:cNvPr id="251" name="erasmus-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9400" y="136662"/>
            <a:ext cx="2493420" cy="55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KIDS.g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92110" y="32619"/>
            <a:ext cx="1013683" cy="760262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Shape 253"/>
          <p:cNvSpPr/>
          <p:nvPr/>
        </p:nvSpPr>
        <p:spPr>
          <a:xfrm>
            <a:off x="95950" y="8553450"/>
            <a:ext cx="12812900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Erasmus+ KA2 - Cooperation and Innovation for Good Practices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I.primary school Čakovec, Croatia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Keep Invest Donate Spend</a:t>
            </a:r>
          </a:p>
        </p:txBody>
      </p: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P1010090.jpeg"/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/>
          </a:blip>
          <a:srcRect t="1269" b="1269"/>
          <a:stretch>
            <a:fillRect/>
          </a:stretch>
        </p:blipFill>
        <p:spPr>
          <a:xfrm>
            <a:off x="6853586" y="1016000"/>
            <a:ext cx="5063428" cy="3701125"/>
          </a:xfrm>
          <a:prstGeom prst="rect">
            <a:avLst/>
          </a:prstGeom>
        </p:spPr>
      </p:pic>
      <p:sp>
        <p:nvSpPr>
          <p:cNvPr id="256" name="Shape 256"/>
          <p:cNvSpPr>
            <a:spLocks noGrp="1"/>
          </p:cNvSpPr>
          <p:nvPr>
            <p:ph type="body" sz="quarter" idx="4294967295"/>
          </p:nvPr>
        </p:nvSpPr>
        <p:spPr>
          <a:xfrm>
            <a:off x="6718251" y="5732413"/>
            <a:ext cx="5334001" cy="2117181"/>
          </a:xfrm>
          <a:prstGeom prst="rect">
            <a:avLst/>
          </a:prstGeom>
        </p:spPr>
        <p:txBody>
          <a:bodyPr anchor="t"/>
          <a:lstStyle/>
          <a:p>
            <a:pPr marL="0" indent="0" algn="ctr" defTabSz="484886">
              <a:spcBef>
                <a:spcPts val="0"/>
              </a:spcBef>
              <a:buSzTx/>
              <a:buNone/>
              <a:defRPr sz="332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tale </a:t>
            </a:r>
          </a:p>
          <a:p>
            <a:pPr marL="0" indent="0" algn="ctr" defTabSz="484886">
              <a:spcBef>
                <a:spcPts val="0"/>
              </a:spcBef>
              <a:buSzTx/>
              <a:buNone/>
              <a:defRPr sz="332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comics</a:t>
            </a:r>
          </a:p>
          <a:p>
            <a:pPr marL="0" indent="0" algn="ctr" defTabSz="484886">
              <a:spcBef>
                <a:spcPts val="0"/>
              </a:spcBef>
              <a:buSzTx/>
              <a:buNone/>
              <a:defRPr sz="332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calendars</a:t>
            </a:r>
          </a:p>
        </p:txBody>
      </p:sp>
      <p:pic>
        <p:nvPicPr>
          <p:cNvPr id="257" name="erasmus-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9400" y="136662"/>
            <a:ext cx="2493420" cy="55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KIDS.g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92110" y="32619"/>
            <a:ext cx="1013683" cy="760262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Shape 259"/>
          <p:cNvSpPr/>
          <p:nvPr/>
        </p:nvSpPr>
        <p:spPr>
          <a:xfrm>
            <a:off x="95950" y="8553450"/>
            <a:ext cx="12812900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Erasmus+ KA2 - Cooperation and Innovation for Good Practices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I.primary school Čakovec, Croatia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Keep Invest Donate Spend</a:t>
            </a:r>
          </a:p>
        </p:txBody>
      </p:sp>
      <p:pic>
        <p:nvPicPr>
          <p:cNvPr id="260" name="P1010456.jpeg"/>
          <p:cNvPicPr>
            <a:picLocks noChangeAspect="1"/>
          </p:cNvPicPr>
          <p:nvPr/>
        </p:nvPicPr>
        <p:blipFill>
          <a:blip r:embed="rId5">
            <a:extLst/>
          </a:blip>
          <a:srcRect t="1269" b="1269"/>
          <a:stretch>
            <a:fillRect/>
          </a:stretch>
        </p:blipFill>
        <p:spPr>
          <a:xfrm>
            <a:off x="1087834" y="4940375"/>
            <a:ext cx="5063428" cy="3701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P1010235.jpeg"/>
          <p:cNvPicPr>
            <a:picLocks noChangeAspect="1"/>
          </p:cNvPicPr>
          <p:nvPr/>
        </p:nvPicPr>
        <p:blipFill>
          <a:blip r:embed="rId6">
            <a:extLst/>
          </a:blip>
          <a:srcRect t="1269" b="1269"/>
          <a:stretch>
            <a:fillRect/>
          </a:stretch>
        </p:blipFill>
        <p:spPr>
          <a:xfrm>
            <a:off x="1087834" y="1016000"/>
            <a:ext cx="5063428" cy="37011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thumb_IMG_1711_1024.jpg"/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/>
          </a:blip>
          <a:srcRect t="13452" b="1345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64" name="IMG_20150316_080447_(1).jpg"/>
          <p:cNvPicPr>
            <a:picLocks noGrp="1" noChangeAspect="1"/>
          </p:cNvPicPr>
          <p:nvPr>
            <p:ph type="pic" idx="15"/>
          </p:nvPr>
        </p:nvPicPr>
        <p:blipFill>
          <a:blip r:embed="rId3">
            <a:extLst/>
          </a:blip>
          <a:srcRect l="31770" r="31770"/>
          <a:stretch>
            <a:fillRect/>
          </a:stretch>
        </p:blipFill>
        <p:spPr>
          <a:xfrm>
            <a:off x="1180237" y="762884"/>
            <a:ext cx="4878526" cy="7526867"/>
          </a:xfrm>
          <a:prstGeom prst="rect">
            <a:avLst/>
          </a:prstGeom>
        </p:spPr>
      </p:pic>
      <p:sp>
        <p:nvSpPr>
          <p:cNvPr id="265" name="Shape 265"/>
          <p:cNvSpPr>
            <a:spLocks noGrp="1"/>
          </p:cNvSpPr>
          <p:nvPr>
            <p:ph type="body" sz="quarter" idx="4294967295"/>
          </p:nvPr>
        </p:nvSpPr>
        <p:spPr>
          <a:xfrm>
            <a:off x="6718300" y="6887119"/>
            <a:ext cx="5334000" cy="211718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lvl1pPr>
          </a:lstStyle>
          <a:p>
            <a:r>
              <a:t>social games</a:t>
            </a:r>
          </a:p>
        </p:txBody>
      </p:sp>
      <p:pic>
        <p:nvPicPr>
          <p:cNvPr id="266" name="erasmus-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9400" y="136662"/>
            <a:ext cx="2493420" cy="55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KIDS.g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92110" y="32619"/>
            <a:ext cx="1013683" cy="760262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Shape 268"/>
          <p:cNvSpPr/>
          <p:nvPr/>
        </p:nvSpPr>
        <p:spPr>
          <a:xfrm>
            <a:off x="95950" y="8553450"/>
            <a:ext cx="12812900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Erasmus+ KA2 - Cooperation and Innovation for Good Practices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I.primary school Čakovec, Croatia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Keep Invest Donate Spend</a:t>
            </a:r>
          </a:p>
        </p:txBody>
      </p:sp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DSC_0004.jpg"/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/>
          </a:blip>
          <a:srcRect t="1269" b="1269"/>
          <a:stretch>
            <a:fillRect/>
          </a:stretch>
        </p:blipFill>
        <p:spPr>
          <a:xfrm>
            <a:off x="6822728" y="762000"/>
            <a:ext cx="5125144" cy="3746236"/>
          </a:xfrm>
          <a:prstGeom prst="rect">
            <a:avLst/>
          </a:prstGeom>
        </p:spPr>
      </p:pic>
      <p:sp>
        <p:nvSpPr>
          <p:cNvPr id="271" name="Shape 271"/>
          <p:cNvSpPr>
            <a:spLocks noGrp="1"/>
          </p:cNvSpPr>
          <p:nvPr>
            <p:ph type="body" sz="quarter" idx="4294967295"/>
          </p:nvPr>
        </p:nvSpPr>
        <p:spPr>
          <a:xfrm>
            <a:off x="6718350" y="5989909"/>
            <a:ext cx="5334001" cy="211718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lvl1pPr>
          </a:lstStyle>
          <a:p>
            <a:r>
              <a:t>charity</a:t>
            </a:r>
          </a:p>
        </p:txBody>
      </p:sp>
      <p:pic>
        <p:nvPicPr>
          <p:cNvPr id="272" name="erasmus-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9400" y="136662"/>
            <a:ext cx="2493420" cy="55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KIDS.g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92110" y="32619"/>
            <a:ext cx="1013683" cy="760262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Shape 274"/>
          <p:cNvSpPr/>
          <p:nvPr/>
        </p:nvSpPr>
        <p:spPr>
          <a:xfrm>
            <a:off x="95950" y="8553450"/>
            <a:ext cx="12812900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Erasmus+ KA2 - Cooperation and Innovation for Good Practices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I.primary school Čakovec, Croatia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Keep Invest Donate Spend</a:t>
            </a:r>
          </a:p>
        </p:txBody>
      </p:sp>
      <p:pic>
        <p:nvPicPr>
          <p:cNvPr id="275" name="DSC_0008.jpg"/>
          <p:cNvPicPr>
            <a:picLocks noChangeAspect="1"/>
          </p:cNvPicPr>
          <p:nvPr/>
        </p:nvPicPr>
        <p:blipFill>
          <a:blip r:embed="rId5">
            <a:extLst/>
          </a:blip>
          <a:srcRect t="1269" b="1269"/>
          <a:stretch>
            <a:fillRect/>
          </a:stretch>
        </p:blipFill>
        <p:spPr>
          <a:xfrm>
            <a:off x="1056973" y="762000"/>
            <a:ext cx="5125054" cy="3746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DSC01786.jpeg"/>
          <p:cNvPicPr>
            <a:picLocks noChangeAspect="1"/>
          </p:cNvPicPr>
          <p:nvPr/>
        </p:nvPicPr>
        <p:blipFill>
          <a:blip r:embed="rId6">
            <a:extLst/>
          </a:blip>
          <a:srcRect t="1269" b="1269"/>
          <a:stretch>
            <a:fillRect/>
          </a:stretch>
        </p:blipFill>
        <p:spPr>
          <a:xfrm>
            <a:off x="1057070" y="4734062"/>
            <a:ext cx="5124860" cy="37460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bankaroo-facebook-ad.jpg"/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/>
          </a:blip>
          <a:srcRect r="416"/>
          <a:stretch>
            <a:fillRect/>
          </a:stretch>
        </p:blipFill>
        <p:spPr>
          <a:xfrm>
            <a:off x="4824561" y="965200"/>
            <a:ext cx="7430939" cy="3898900"/>
          </a:xfrm>
          <a:prstGeom prst="rect">
            <a:avLst/>
          </a:prstGeom>
        </p:spPr>
      </p:pic>
      <p:pic>
        <p:nvPicPr>
          <p:cNvPr id="279" name="DSC02472-500x375.jpg"/>
          <p:cNvPicPr>
            <a:picLocks noGrp="1" noChangeAspect="1"/>
          </p:cNvPicPr>
          <p:nvPr>
            <p:ph type="pic" idx="15"/>
          </p:nvPr>
        </p:nvPicPr>
        <p:blipFill>
          <a:blip r:embed="rId3">
            <a:extLst/>
          </a:blip>
          <a:srcRect l="15412" r="9444"/>
          <a:stretch>
            <a:fillRect/>
          </a:stretch>
        </p:blipFill>
        <p:spPr>
          <a:xfrm>
            <a:off x="802045" y="923986"/>
            <a:ext cx="3906387" cy="3898967"/>
          </a:xfrm>
          <a:prstGeom prst="rect">
            <a:avLst/>
          </a:prstGeom>
        </p:spPr>
      </p:pic>
      <p:sp>
        <p:nvSpPr>
          <p:cNvPr id="280" name="Shape 280"/>
          <p:cNvSpPr>
            <a:spLocks noGrp="1"/>
          </p:cNvSpPr>
          <p:nvPr>
            <p:ph type="body" sz="quarter" idx="4294967295"/>
          </p:nvPr>
        </p:nvSpPr>
        <p:spPr>
          <a:xfrm>
            <a:off x="1612370" y="5668242"/>
            <a:ext cx="9594653" cy="2117181"/>
          </a:xfrm>
          <a:prstGeom prst="rect">
            <a:avLst/>
          </a:prstGeom>
        </p:spPr>
        <p:txBody>
          <a:bodyPr anchor="t"/>
          <a:lstStyle/>
          <a:p>
            <a:pPr marL="0" indent="0" algn="ctr" defTabSz="484886">
              <a:spcBef>
                <a:spcPts val="0"/>
              </a:spcBef>
              <a:buSzTx/>
              <a:buNone/>
              <a:defRPr sz="332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bank visit</a:t>
            </a:r>
          </a:p>
          <a:p>
            <a:pPr marL="0" indent="0" algn="ctr" defTabSz="484886">
              <a:spcBef>
                <a:spcPts val="0"/>
              </a:spcBef>
              <a:buSzTx/>
              <a:buNone/>
              <a:defRPr sz="332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collection of old coins</a:t>
            </a:r>
          </a:p>
          <a:p>
            <a:pPr marL="0" indent="0" algn="ctr" defTabSz="484886">
              <a:spcBef>
                <a:spcPts val="0"/>
              </a:spcBef>
              <a:buSzTx/>
              <a:buNone/>
              <a:defRPr sz="332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pocket money diary</a:t>
            </a:r>
          </a:p>
        </p:txBody>
      </p:sp>
      <p:pic>
        <p:nvPicPr>
          <p:cNvPr id="281" name="erasmus-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9400" y="136662"/>
            <a:ext cx="2493420" cy="55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KIDS.g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92110" y="32619"/>
            <a:ext cx="1013683" cy="760262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Shape 283"/>
          <p:cNvSpPr/>
          <p:nvPr/>
        </p:nvSpPr>
        <p:spPr>
          <a:xfrm>
            <a:off x="95950" y="8553450"/>
            <a:ext cx="12812900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Erasmus+ KA2 - Cooperation and Innovation for Good Practices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I.primary school Čakovec, Croatia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Keep Invest Donate Spend</a:t>
            </a:r>
          </a:p>
        </p:txBody>
      </p:sp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/>
          </p:cNvSpPr>
          <p:nvPr>
            <p:ph type="ctrTitle"/>
          </p:nvPr>
        </p:nvSpPr>
        <p:spPr>
          <a:xfrm>
            <a:off x="278804" y="3225800"/>
            <a:ext cx="12242752" cy="3302000"/>
          </a:xfrm>
          <a:prstGeom prst="rect">
            <a:avLst/>
          </a:prstGeom>
        </p:spPr>
        <p:txBody>
          <a:bodyPr/>
          <a:lstStyle/>
          <a:p>
            <a:pPr defTabSz="578358">
              <a:defRPr sz="7919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Activities</a:t>
            </a:r>
          </a:p>
          <a:p>
            <a:pPr defTabSz="578358">
              <a:defRPr sz="7919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(Pupils - </a:t>
            </a:r>
            <a:r>
              <a:rPr>
                <a:solidFill>
                  <a:srgbClr val="FF00FF"/>
                </a:solidFill>
              </a:rPr>
              <a:t>Parents</a:t>
            </a:r>
            <a:r>
              <a:t> - Teachers)</a:t>
            </a:r>
          </a:p>
        </p:txBody>
      </p:sp>
      <p:sp>
        <p:nvSpPr>
          <p:cNvPr id="286" name="Shape 286"/>
          <p:cNvSpPr/>
          <p:nvPr/>
        </p:nvSpPr>
        <p:spPr>
          <a:xfrm>
            <a:off x="95950" y="8553450"/>
            <a:ext cx="12812900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Erasmus+ KA2 - Cooperation and Innovation for Good Practices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I.primary school Čakovec, Croatia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Keep Invest Donate Spend</a:t>
            </a:r>
          </a:p>
        </p:txBody>
      </p:sp>
      <p:pic>
        <p:nvPicPr>
          <p:cNvPr id="287" name="erasmus-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9400" y="136662"/>
            <a:ext cx="2493420" cy="55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KIDS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92110" y="32619"/>
            <a:ext cx="1013683" cy="7602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ways-to-save-money-saving-tips-money-saving-tips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21767" r="21767"/>
          <a:stretch>
            <a:fillRect/>
          </a:stretch>
        </p:blipFill>
        <p:spPr>
          <a:xfrm>
            <a:off x="6718300" y="1936750"/>
            <a:ext cx="5334000" cy="6286500"/>
          </a:xfrm>
          <a:prstGeom prst="rect">
            <a:avLst/>
          </a:prstGeom>
        </p:spPr>
      </p:pic>
      <p:sp>
        <p:nvSpPr>
          <p:cNvPr id="291" name="Shape 291"/>
          <p:cNvSpPr>
            <a:spLocks noGrp="1"/>
          </p:cNvSpPr>
          <p:nvPr>
            <p:ph type="body" sz="half" idx="1"/>
          </p:nvPr>
        </p:nvSpPr>
        <p:spPr>
          <a:xfrm>
            <a:off x="952500" y="1642516"/>
            <a:ext cx="5334000" cy="7234784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most children learn from their parents</a:t>
            </a:r>
          </a:p>
          <a:p>
            <a:pPr marL="0" indent="0">
              <a:buSzTx/>
              <a:buNone/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our most important partners are our parents</a:t>
            </a:r>
          </a:p>
          <a:p>
            <a:pPr marL="0" indent="0">
              <a:buSzTx/>
              <a:buNone/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first we need to teach and motivate parents</a:t>
            </a:r>
          </a:p>
        </p:txBody>
      </p:sp>
      <p:pic>
        <p:nvPicPr>
          <p:cNvPr id="292" name="erasmus-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9400" y="136662"/>
            <a:ext cx="2493420" cy="55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KIDS.g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92110" y="32619"/>
            <a:ext cx="1013683" cy="760262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Shape 294"/>
          <p:cNvSpPr/>
          <p:nvPr/>
        </p:nvSpPr>
        <p:spPr>
          <a:xfrm>
            <a:off x="95950" y="8553450"/>
            <a:ext cx="12812900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Erasmus+ KA2 - Cooperation and Innovation for Good Practices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I.primary school Čakovec, Croatia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Keep Invest Donate Spend</a:t>
            </a: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central_croatia_cakovec_004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6069" r="6069"/>
          <a:stretch>
            <a:fillRect/>
          </a:stretch>
        </p:blipFill>
        <p:spPr>
          <a:xfrm>
            <a:off x="6718399" y="4720166"/>
            <a:ext cx="5334001" cy="3898901"/>
          </a:xfrm>
          <a:prstGeom prst="rect">
            <a:avLst/>
          </a:prstGeom>
        </p:spPr>
      </p:pic>
      <p:pic>
        <p:nvPicPr>
          <p:cNvPr id="131" name="51.jpg"/>
          <p:cNvPicPr>
            <a:picLocks noGrp="1" noChangeAspect="1"/>
          </p:cNvPicPr>
          <p:nvPr>
            <p:ph type="pic" idx="14"/>
          </p:nvPr>
        </p:nvPicPr>
        <p:blipFill>
          <a:blip r:embed="rId3">
            <a:extLst/>
          </a:blip>
          <a:srcRect t="25725" b="25725"/>
          <a:stretch>
            <a:fillRect/>
          </a:stretch>
        </p:blipFill>
        <p:spPr>
          <a:xfrm>
            <a:off x="6743216" y="640954"/>
            <a:ext cx="5284201" cy="3862500"/>
          </a:xfrm>
          <a:prstGeom prst="rect">
            <a:avLst/>
          </a:prstGeom>
        </p:spPr>
      </p:pic>
      <p:pic>
        <p:nvPicPr>
          <p:cNvPr id="132" name="Karta_hrvatska.jpg"/>
          <p:cNvPicPr>
            <a:picLocks noGrp="1" noChangeAspect="1"/>
          </p:cNvPicPr>
          <p:nvPr>
            <p:ph type="pic" idx="15"/>
          </p:nvPr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597993" y="2250992"/>
            <a:ext cx="5801832" cy="5251788"/>
          </a:xfrm>
          <a:prstGeom prst="rect">
            <a:avLst/>
          </a:prstGeom>
        </p:spPr>
      </p:pic>
      <p:pic>
        <p:nvPicPr>
          <p:cNvPr id="133" name="erasmus-logo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9400" y="136662"/>
            <a:ext cx="2493420" cy="55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KIDS.gi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992110" y="32619"/>
            <a:ext cx="1013683" cy="760262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Shape 135"/>
          <p:cNvSpPr/>
          <p:nvPr/>
        </p:nvSpPr>
        <p:spPr>
          <a:xfrm>
            <a:off x="95950" y="8553450"/>
            <a:ext cx="12812900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Erasmus+ KA2 - Cooperation and Innovation for Good Practices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I.primary school Čakovec, Croatia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Keep Invest Donate Spend</a:t>
            </a:r>
          </a:p>
        </p:txBody>
      </p:sp>
      <p:sp>
        <p:nvSpPr>
          <p:cNvPr id="136" name="Shape 136"/>
          <p:cNvSpPr/>
          <p:nvPr/>
        </p:nvSpPr>
        <p:spPr>
          <a:xfrm>
            <a:off x="3390913" y="1678979"/>
            <a:ext cx="3381495" cy="14679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041" y="7344"/>
                </a:moveTo>
                <a:lnTo>
                  <a:pt x="7041" y="0"/>
                </a:lnTo>
                <a:lnTo>
                  <a:pt x="0" y="10800"/>
                </a:lnTo>
                <a:lnTo>
                  <a:pt x="7041" y="21600"/>
                </a:lnTo>
                <a:lnTo>
                  <a:pt x="7041" y="14256"/>
                </a:lnTo>
                <a:lnTo>
                  <a:pt x="21600" y="14256"/>
                </a:lnTo>
                <a:lnTo>
                  <a:pt x="21600" y="7344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hueOff val="321132"/>
                  <a:satOff val="-12043"/>
                  <a:lumOff val="-7113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money jars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6313339" y="3806654"/>
            <a:ext cx="6143921" cy="2703325"/>
          </a:xfrm>
          <a:prstGeom prst="rect">
            <a:avLst/>
          </a:prstGeom>
        </p:spPr>
      </p:pic>
      <p:sp>
        <p:nvSpPr>
          <p:cNvPr id="297" name="Shape 297"/>
          <p:cNvSpPr>
            <a:spLocks noGrp="1"/>
          </p:cNvSpPr>
          <p:nvPr>
            <p:ph type="body" idx="1"/>
          </p:nvPr>
        </p:nvSpPr>
        <p:spPr>
          <a:xfrm>
            <a:off x="820191" y="854566"/>
            <a:ext cx="11364418" cy="7637199"/>
          </a:xfrm>
          <a:prstGeom prst="rect">
            <a:avLst/>
          </a:prstGeom>
        </p:spPr>
        <p:txBody>
          <a:bodyPr/>
          <a:lstStyle/>
          <a:p>
            <a:endParaRPr/>
          </a:p>
          <a:p>
            <a:pPr marL="0" indent="0">
              <a:buSzTx/>
              <a:buNone/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to teach children rational and responsible behavior</a:t>
            </a:r>
          </a:p>
          <a:p>
            <a:pPr marL="0" indent="0">
              <a:buSzTx/>
              <a:buNone/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workshops:</a:t>
            </a:r>
          </a:p>
          <a:p>
            <a:pPr marL="0" indent="0">
              <a:buSzTx/>
              <a:buNone/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on giving</a:t>
            </a:r>
          </a:p>
          <a:p>
            <a:pPr marL="0" indent="0">
              <a:buSzTx/>
              <a:buNone/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planning budget</a:t>
            </a:r>
          </a:p>
          <a:p>
            <a:pPr marL="0" indent="0">
              <a:buSzTx/>
              <a:buNone/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how to reduce costs and increase income</a:t>
            </a:r>
          </a:p>
        </p:txBody>
      </p:sp>
      <p:pic>
        <p:nvPicPr>
          <p:cNvPr id="298" name="erasmus-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9400" y="136662"/>
            <a:ext cx="2493420" cy="55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KIDS.g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92110" y="32619"/>
            <a:ext cx="1013683" cy="760262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Shape 300"/>
          <p:cNvSpPr/>
          <p:nvPr/>
        </p:nvSpPr>
        <p:spPr>
          <a:xfrm>
            <a:off x="95950" y="8553450"/>
            <a:ext cx="12812900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Erasmus+ KA2 - Cooperation and Innovation for Good Practices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I.primary school Čakovec, Croatia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Keep Invest Donate Spend</a:t>
            </a:r>
          </a:p>
        </p:txBody>
      </p:sp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/>
          </p:cNvSpPr>
          <p:nvPr>
            <p:ph type="ctrTitle"/>
          </p:nvPr>
        </p:nvSpPr>
        <p:spPr>
          <a:xfrm>
            <a:off x="278804" y="3225800"/>
            <a:ext cx="12242752" cy="3302000"/>
          </a:xfrm>
          <a:prstGeom prst="rect">
            <a:avLst/>
          </a:prstGeom>
        </p:spPr>
        <p:txBody>
          <a:bodyPr/>
          <a:lstStyle/>
          <a:p>
            <a:pPr defTabSz="578358">
              <a:defRPr sz="7919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Actives</a:t>
            </a:r>
          </a:p>
          <a:p>
            <a:pPr defTabSz="578358">
              <a:defRPr sz="7919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(Pupils - Parents - </a:t>
            </a:r>
            <a:r>
              <a:rPr>
                <a:solidFill>
                  <a:srgbClr val="FFFF00"/>
                </a:solidFill>
              </a:rPr>
              <a:t>Teachers</a:t>
            </a:r>
            <a:r>
              <a:t>)</a:t>
            </a:r>
          </a:p>
        </p:txBody>
      </p:sp>
      <p:sp>
        <p:nvSpPr>
          <p:cNvPr id="303" name="Shape 303"/>
          <p:cNvSpPr/>
          <p:nvPr/>
        </p:nvSpPr>
        <p:spPr>
          <a:xfrm>
            <a:off x="95950" y="8553450"/>
            <a:ext cx="12812900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Erasmus+ KA2 - Cooperation and Innovation for Good Practices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I.primary school Čakovec, Croatia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Keep Invest Donate Spend</a:t>
            </a:r>
          </a:p>
        </p:txBody>
      </p:sp>
      <p:pic>
        <p:nvPicPr>
          <p:cNvPr id="304" name="erasmus-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9400" y="136662"/>
            <a:ext cx="2493420" cy="55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KIDS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92110" y="32619"/>
            <a:ext cx="1013683" cy="7602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Money-Saving-Teacher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21660" r="21660"/>
          <a:stretch>
            <a:fillRect/>
          </a:stretch>
        </p:blipFill>
        <p:spPr>
          <a:xfrm>
            <a:off x="6921500" y="1733550"/>
            <a:ext cx="5334000" cy="6286500"/>
          </a:xfrm>
          <a:prstGeom prst="rect">
            <a:avLst/>
          </a:prstGeom>
        </p:spPr>
      </p:pic>
      <p:sp>
        <p:nvSpPr>
          <p:cNvPr id="308" name="Shape 308"/>
          <p:cNvSpPr>
            <a:spLocks noGrp="1"/>
          </p:cNvSpPr>
          <p:nvPr>
            <p:ph type="title"/>
          </p:nvPr>
        </p:nvSpPr>
        <p:spPr>
          <a:xfrm>
            <a:off x="832792" y="3816350"/>
            <a:ext cx="5573416" cy="2120900"/>
          </a:xfrm>
          <a:prstGeom prst="rect">
            <a:avLst/>
          </a:prstGeom>
        </p:spPr>
        <p:txBody>
          <a:bodyPr/>
          <a:lstStyle/>
          <a:p>
            <a:pPr algn="l" defTabSz="508254">
              <a:spcBef>
                <a:spcPts val="3600"/>
              </a:spcBef>
              <a:defRPr sz="348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how to teach financial literacy</a:t>
            </a:r>
          </a:p>
          <a:p>
            <a:pPr algn="l" defTabSz="508254">
              <a:spcBef>
                <a:spcPts val="3600"/>
              </a:spcBef>
              <a:defRPr sz="348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exchange of practice</a:t>
            </a:r>
          </a:p>
        </p:txBody>
      </p:sp>
      <p:pic>
        <p:nvPicPr>
          <p:cNvPr id="309" name="erasmus-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9400" y="136662"/>
            <a:ext cx="2493420" cy="55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KIDS.g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92110" y="32619"/>
            <a:ext cx="1013683" cy="760262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Shape 311"/>
          <p:cNvSpPr/>
          <p:nvPr/>
        </p:nvSpPr>
        <p:spPr>
          <a:xfrm>
            <a:off x="95950" y="8553450"/>
            <a:ext cx="12812900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Erasmus+ KA2 - Cooperation and Innovation for Good Practices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I.primary school Čakovec, Croatia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Keep Invest Donate Spend</a:t>
            </a:r>
          </a:p>
        </p:txBody>
      </p:sp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4FFFF"/>
                </a:solidFill>
                <a:latin typeface="Apple Chancery"/>
                <a:ea typeface="Apple Chancery"/>
                <a:cs typeface="Apple Chancery"/>
                <a:sym typeface="Apple Chancery"/>
              </a:defRPr>
            </a:lvl1pPr>
          </a:lstStyle>
          <a:p>
            <a:r>
              <a:t>Financial security for tomorrow begins today!</a:t>
            </a:r>
          </a:p>
        </p:txBody>
      </p:sp>
      <p:pic>
        <p:nvPicPr>
          <p:cNvPr id="314" name="erasmus-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9400" y="136662"/>
            <a:ext cx="2493420" cy="55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KIDS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92110" y="32619"/>
            <a:ext cx="1013683" cy="760262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Shape 316"/>
          <p:cNvSpPr/>
          <p:nvPr/>
        </p:nvSpPr>
        <p:spPr>
          <a:xfrm>
            <a:off x="95950" y="8553450"/>
            <a:ext cx="12812900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Erasmus+ KA2 - Cooperation and Innovation for Good Practices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I.primary school Čakovec, Croatia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Keep Invest Donate Spend</a:t>
            </a:r>
          </a:p>
        </p:txBody>
      </p:sp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43991">
              <a:defRPr sz="608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Thank you for your attention!</a:t>
            </a:r>
          </a:p>
          <a:p>
            <a:pPr defTabSz="443991">
              <a:defRPr sz="6080">
                <a:latin typeface="Apple Chancery"/>
                <a:ea typeface="Apple Chancery"/>
                <a:cs typeface="Apple Chancery"/>
                <a:sym typeface="Apple Chancery"/>
              </a:defRPr>
            </a:pPr>
            <a:endParaRPr/>
          </a:p>
          <a:p>
            <a:pPr defTabSz="443991">
              <a:defRPr sz="38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rPr u="sng">
                <a:hlinkClick r:id="rId2"/>
              </a:rPr>
              <a:t>ivana.ruzic@skole.hr</a:t>
            </a:r>
          </a:p>
        </p:txBody>
      </p:sp>
      <p:pic>
        <p:nvPicPr>
          <p:cNvPr id="319" name="erasmus-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9400" y="136662"/>
            <a:ext cx="2493420" cy="55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KIDS.g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92110" y="32619"/>
            <a:ext cx="1013683" cy="760262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Shape 321"/>
          <p:cNvSpPr/>
          <p:nvPr/>
        </p:nvSpPr>
        <p:spPr>
          <a:xfrm>
            <a:off x="95950" y="8553450"/>
            <a:ext cx="12812900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Erasmus+ KA2 - Cooperation and Innovation for Good Practices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I.primary school Čakovec, Croatia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Keep Invest Donate Spend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/>
          </p:cNvSpPr>
          <p:nvPr>
            <p:ph type="ctr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1" indent="150876" defTabSz="385572">
              <a:defRPr sz="528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10 Reasons Why Schools Should Teach Financial Literacy </a:t>
            </a:r>
          </a:p>
          <a:p>
            <a:pPr defTabSz="385572">
              <a:defRPr sz="528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To Our Kids</a:t>
            </a:r>
          </a:p>
        </p:txBody>
      </p:sp>
      <p:sp>
        <p:nvSpPr>
          <p:cNvPr id="139" name="Shape 139"/>
          <p:cNvSpPr/>
          <p:nvPr/>
        </p:nvSpPr>
        <p:spPr>
          <a:xfrm>
            <a:off x="95950" y="8553450"/>
            <a:ext cx="12812900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Erasmus+ KA2 - Cooperation and Innovation for Good Practices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I.primary school Čakovec, Croatia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Keep Invest Donate Spend</a:t>
            </a:r>
          </a:p>
        </p:txBody>
      </p:sp>
      <p:pic>
        <p:nvPicPr>
          <p:cNvPr id="140" name="erasmus-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9400" y="136662"/>
            <a:ext cx="2493420" cy="55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KIDS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92110" y="32619"/>
            <a:ext cx="1013683" cy="7602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bigstock_Kids_With_Their_Expert_Piggy_B_5209763-1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5023" r="5023"/>
          <a:stretch>
            <a:fillRect/>
          </a:stretch>
        </p:blipFill>
        <p:spPr>
          <a:xfrm>
            <a:off x="7053659" y="3015133"/>
            <a:ext cx="5425231" cy="3389441"/>
          </a:xfrm>
          <a:prstGeom prst="rect">
            <a:avLst/>
          </a:prstGeom>
        </p:spPr>
      </p:pic>
      <p:sp>
        <p:nvSpPr>
          <p:cNvPr id="144" name="Shape 144"/>
          <p:cNvSpPr>
            <a:spLocks noGrp="1"/>
          </p:cNvSpPr>
          <p:nvPr>
            <p:ph type="body" idx="1"/>
          </p:nvPr>
        </p:nvSpPr>
        <p:spPr>
          <a:xfrm>
            <a:off x="406400" y="1594296"/>
            <a:ext cx="8689479" cy="62309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They don’t know enough.</a:t>
            </a:r>
          </a:p>
          <a:p>
            <a:pPr marL="0" indent="0">
              <a:buSzTx/>
              <a:buNone/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They start younger.</a:t>
            </a:r>
          </a:p>
          <a:p>
            <a:pPr marL="0" indent="0">
              <a:buSzTx/>
              <a:buNone/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There are greater temptations. </a:t>
            </a:r>
          </a:p>
          <a:p>
            <a:pPr marL="0" indent="0">
              <a:buSzTx/>
              <a:buNone/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They have more debt options. </a:t>
            </a:r>
          </a:p>
          <a:p>
            <a:pPr marL="0" indent="0">
              <a:buSzTx/>
              <a:buNone/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They have more debt in general. </a:t>
            </a:r>
          </a:p>
        </p:txBody>
      </p:sp>
      <p:pic>
        <p:nvPicPr>
          <p:cNvPr id="145" name="erasmus-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9400" y="136662"/>
            <a:ext cx="2493420" cy="55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KIDS.g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92110" y="32619"/>
            <a:ext cx="1013683" cy="760262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Shape 147"/>
          <p:cNvSpPr/>
          <p:nvPr/>
        </p:nvSpPr>
        <p:spPr>
          <a:xfrm>
            <a:off x="95950" y="8553450"/>
            <a:ext cx="12812900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Erasmus+ KA2 - Cooperation and Innovation for Good Practices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I.primary school Čakovec, Croatia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Keep Invest Donate Spend</a:t>
            </a: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body" idx="1"/>
          </p:nvPr>
        </p:nvSpPr>
        <p:spPr>
          <a:xfrm>
            <a:off x="749300" y="1489582"/>
            <a:ext cx="11099800" cy="677443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Student loans are costlier.</a:t>
            </a:r>
          </a:p>
          <a:p>
            <a:pPr marL="0" indent="0">
              <a:buSzTx/>
              <a:buNone/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People go bankrupt younger.</a:t>
            </a:r>
          </a:p>
          <a:p>
            <a:pPr marL="0" indent="0">
              <a:buSzTx/>
              <a:buNone/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They start saving later.  </a:t>
            </a:r>
          </a:p>
          <a:p>
            <a:pPr marL="0" indent="0">
              <a:buSzTx/>
              <a:buNone/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The government won’t always have their backs. </a:t>
            </a:r>
          </a:p>
          <a:p>
            <a:pPr marL="0" indent="0">
              <a:buSzTx/>
              <a:buNone/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Not everyone is given the same chance. </a:t>
            </a:r>
          </a:p>
        </p:txBody>
      </p:sp>
      <p:pic>
        <p:nvPicPr>
          <p:cNvPr id="150" name="erasmus-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9400" y="136662"/>
            <a:ext cx="2493420" cy="55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KIDS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92110" y="32619"/>
            <a:ext cx="1013683" cy="760262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Shape 152"/>
          <p:cNvSpPr/>
          <p:nvPr/>
        </p:nvSpPr>
        <p:spPr>
          <a:xfrm>
            <a:off x="95950" y="8553450"/>
            <a:ext cx="12812900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Erasmus+ KA2 - Cooperation and Innovation for Good Practices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I.primary school Čakovec, Croatia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Keep Invest Donate Spend</a:t>
            </a: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/>
          </p:cNvSpPr>
          <p:nvPr>
            <p:ph type="ctr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>
            <a:lvl1pPr>
              <a:defRPr>
                <a:latin typeface="Apple Chancery"/>
                <a:ea typeface="Apple Chancery"/>
                <a:cs typeface="Apple Chancery"/>
                <a:sym typeface="Apple Chancery"/>
              </a:defRPr>
            </a:lvl1pPr>
          </a:lstStyle>
          <a:p>
            <a:r>
              <a:t>Our Objectives</a:t>
            </a:r>
          </a:p>
        </p:txBody>
      </p:sp>
      <p:sp>
        <p:nvSpPr>
          <p:cNvPr id="155" name="Shape 155"/>
          <p:cNvSpPr/>
          <p:nvPr/>
        </p:nvSpPr>
        <p:spPr>
          <a:xfrm>
            <a:off x="95950" y="8553450"/>
            <a:ext cx="12812900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Erasmus+ KA2 - Cooperation and Innovation for Good Practices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I.primary school Čakovec, Croatia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Keep Invest Donate Spend</a:t>
            </a:r>
          </a:p>
        </p:txBody>
      </p:sp>
      <p:pic>
        <p:nvPicPr>
          <p:cNvPr id="156" name="erasmus-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9400" y="136662"/>
            <a:ext cx="2493420" cy="55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KIDS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92110" y="32619"/>
            <a:ext cx="1013683" cy="7602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/>
          </p:cNvSpPr>
          <p:nvPr>
            <p:ph type="body" idx="1"/>
          </p:nvPr>
        </p:nvSpPr>
        <p:spPr>
          <a:xfrm>
            <a:off x="952500" y="1675383"/>
            <a:ext cx="11099800" cy="8130034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to make the pupils learn to control their money, </a:t>
            </a:r>
          </a:p>
          <a:p>
            <a:pPr marL="0" indent="0" algn="ctr">
              <a:buSzTx/>
              <a:buNone/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make savings,</a:t>
            </a:r>
          </a:p>
        </p:txBody>
      </p:sp>
      <p:pic>
        <p:nvPicPr>
          <p:cNvPr id="160" name="erasmus-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9400" y="136662"/>
            <a:ext cx="2493420" cy="55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KIDS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92110" y="32619"/>
            <a:ext cx="1013683" cy="760262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Shape 162"/>
          <p:cNvSpPr/>
          <p:nvPr/>
        </p:nvSpPr>
        <p:spPr>
          <a:xfrm>
            <a:off x="95950" y="8553450"/>
            <a:ext cx="12812900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Erasmus+ KA2 - Cooperation and Innovation for Good Practices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I.primary school Čakovec, Croatia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Keep Invest Donate Spend</a:t>
            </a:r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/>
          </p:cNvSpPr>
          <p:nvPr>
            <p:ph type="body" idx="1"/>
          </p:nvPr>
        </p:nvSpPr>
        <p:spPr>
          <a:xfrm>
            <a:off x="952500" y="1675383"/>
            <a:ext cx="11099800" cy="8130034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pPr>
            <a:endParaRPr/>
          </a:p>
          <a:p>
            <a:pPr marL="0" indent="0" algn="ctr">
              <a:buSzTx/>
              <a:buNone/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to teach money management and make children a sharer in the family   </a:t>
            </a:r>
          </a:p>
        </p:txBody>
      </p:sp>
      <p:pic>
        <p:nvPicPr>
          <p:cNvPr id="165" name="erasmus-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9400" y="136662"/>
            <a:ext cx="2493420" cy="55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KIDS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92110" y="32619"/>
            <a:ext cx="1013683" cy="760262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Shape 167"/>
          <p:cNvSpPr/>
          <p:nvPr/>
        </p:nvSpPr>
        <p:spPr>
          <a:xfrm>
            <a:off x="95950" y="8553450"/>
            <a:ext cx="12812900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Erasmus+ KA2 - Cooperation and Innovation for Good Practices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I.primary school Čakovec, Croatia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Keep Invest Donate Spend</a:t>
            </a:r>
          </a:p>
        </p:txBody>
      </p: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2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2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999</Words>
  <Application>Microsoft Office PowerPoint</Application>
  <PresentationFormat>Personalizados</PresentationFormat>
  <Paragraphs>193</Paragraphs>
  <Slides>34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34</vt:i4>
      </vt:variant>
    </vt:vector>
  </HeadingPairs>
  <TitlesOfParts>
    <vt:vector size="40" baseType="lpstr">
      <vt:lpstr>Apple Chancery</vt:lpstr>
      <vt:lpstr>Helvetica</vt:lpstr>
      <vt:lpstr>Helvetica Neue</vt:lpstr>
      <vt:lpstr>Helvetica Neue Light</vt:lpstr>
      <vt:lpstr>Hoefler Text</vt:lpstr>
      <vt:lpstr>Gradient</vt:lpstr>
      <vt:lpstr>Erasmus+ KA2 - Cooperation and Innovation for Good Practices  Keep Invest Donate Spend  I. Primary School Čakovec, Croatia</vt:lpstr>
      <vt:lpstr>I. Primary School Čakovec, Croatia</vt:lpstr>
      <vt:lpstr>Apresentação do PowerPoint</vt:lpstr>
      <vt:lpstr>10 Reasons Why Schools Should Teach Financial Literacy  To Our Kids</vt:lpstr>
      <vt:lpstr>Apresentação do PowerPoint</vt:lpstr>
      <vt:lpstr>Apresentação do PowerPoint</vt:lpstr>
      <vt:lpstr>Our Objectives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Activities (Pupils - Parents - Teachers)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Activities (Pupils - Parents - Teachers)</vt:lpstr>
      <vt:lpstr>Apresentação do PowerPoint</vt:lpstr>
      <vt:lpstr>Apresentação do PowerPoint</vt:lpstr>
      <vt:lpstr>Actives (Pupils - Parents - Teachers)</vt:lpstr>
      <vt:lpstr>how to teach financial literacy exchange of practice</vt:lpstr>
      <vt:lpstr>Financial security for tomorrow begins today!</vt:lpstr>
      <vt:lpstr>Thank you for your attention!  ivana.ruzic@skole.hr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Erasmus+ KA2 - Cooperation and Innovation for Good Practices  Keep Invest Donate Spend  I. Primary School Čakovec, Croatia</dc:title>
  <dc:creator>Helena Serdoura</dc:creator>
  <cp:lastModifiedBy>Helena Serdoura</cp:lastModifiedBy>
  <cp:revision>1</cp:revision>
  <dcterms:modified xsi:type="dcterms:W3CDTF">2016-03-30T09:24:09Z</dcterms:modified>
</cp:coreProperties>
</file>