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5143500" cx="9144000"/>
  <p:notesSz cx="6858000" cy="9144000"/>
  <p:embeddedFontLst>
    <p:embeddedFont>
      <p:font typeface="Bad Script"/>
      <p:regular r:id="rId11"/>
    </p:embeddedFont>
    <p:embeddedFont>
      <p:font typeface="Bree Serif"/>
      <p:regular r:id="rId12"/>
    </p:embeddedFont>
    <p:embeddedFont>
      <p:font typeface="Merriweather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BadScript-regular.fntdata"/><Relationship Id="rId10" Type="http://schemas.openxmlformats.org/officeDocument/2006/relationships/slide" Target="slides/slide6.xml"/><Relationship Id="rId13" Type="http://schemas.openxmlformats.org/officeDocument/2006/relationships/font" Target="fonts/Merriweather-regular.fntdata"/><Relationship Id="rId12" Type="http://schemas.openxmlformats.org/officeDocument/2006/relationships/font" Target="fonts/BreeSerif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Merriweather-italic.fntdata"/><Relationship Id="rId14" Type="http://schemas.openxmlformats.org/officeDocument/2006/relationships/font" Target="fonts/Merriweather-bold.fntdata"/><Relationship Id="rId16" Type="http://schemas.openxmlformats.org/officeDocument/2006/relationships/font" Target="fonts/Merriweather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s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4.png"/><Relationship Id="rId4" Type="http://schemas.openxmlformats.org/officeDocument/2006/relationships/image" Target="../media/image0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2.jpg"/><Relationship Id="rId4" Type="http://schemas.openxmlformats.org/officeDocument/2006/relationships/image" Target="../media/image08.jpg"/><Relationship Id="rId5" Type="http://schemas.openxmlformats.org/officeDocument/2006/relationships/image" Target="../media/image0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6.jpg"/><Relationship Id="rId4" Type="http://schemas.openxmlformats.org/officeDocument/2006/relationships/image" Target="../media/image0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0.gif"/><Relationship Id="rId4" Type="http://schemas.openxmlformats.org/officeDocument/2006/relationships/image" Target="../media/image05.jpg"/><Relationship Id="rId5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FFFF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ctrTitle"/>
          </p:nvPr>
        </p:nvSpPr>
        <p:spPr>
          <a:xfrm>
            <a:off x="54750" y="191550"/>
            <a:ext cx="9034500" cy="1739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 sz="6000">
                <a:solidFill>
                  <a:srgbClr val="0000FF"/>
                </a:solidFill>
              </a:rPr>
              <a:t>Los juegos tradicionales y costumbres de Melilla </a:t>
            </a:r>
          </a:p>
        </p:txBody>
      </p:sp>
      <p:pic>
        <p:nvPicPr>
          <p:cNvPr id="55" name="Shape 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743600"/>
            <a:ext cx="2899874" cy="1839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Shape 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87574" y="1743600"/>
            <a:ext cx="3362749" cy="1739199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Shape 57"/>
          <p:cNvSpPr txBox="1"/>
          <p:nvPr/>
        </p:nvSpPr>
        <p:spPr>
          <a:xfrm>
            <a:off x="914400" y="3791350"/>
            <a:ext cx="7315200" cy="85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s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Adam El Ouzghari, </a:t>
            </a:r>
            <a:r>
              <a:rPr lang="es"/>
              <a:t>Mohamed Outhmen Bellahcen, Hassan,</a:t>
            </a:r>
            <a:r>
              <a:rPr lang="es"/>
              <a:t> Bilal Khoudri ,Adrin Mohamedi Mohamed, Sara Dris, Wisal Mazouz y Zaira Ouaali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title"/>
          </p:nvPr>
        </p:nvSpPr>
        <p:spPr>
          <a:xfrm>
            <a:off x="0" y="-1"/>
            <a:ext cx="5923200" cy="4357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rPr lang="es" sz="2000">
                <a:solidFill>
                  <a:srgbClr val="000000"/>
                </a:solidFill>
              </a:rPr>
              <a:t>                 </a:t>
            </a:r>
            <a:r>
              <a:rPr lang="es" sz="3000">
                <a:solidFill>
                  <a:srgbClr val="A61C00"/>
                </a:solidFill>
              </a:rPr>
              <a:t>EL ZIRIGUIZO:</a:t>
            </a:r>
            <a:r>
              <a:rPr lang="es" sz="2000">
                <a:solidFill>
                  <a:srgbClr val="000000"/>
                </a:solidFill>
              </a:rPr>
              <a:t>               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000">
              <a:solidFill>
                <a:srgbClr val="000000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es" sz="1500">
                <a:solidFill>
                  <a:srgbClr val="000000"/>
                </a:solidFill>
              </a:rPr>
              <a:t>El ziriguizo es un juego de iniciación infantil,que representa el conocimiento de uno mismo, se trata , primero se pinta números en el suelo , Después, coges una piedra y la tiras a algún número,  y por último saltas en los números del suelo para coger la piedra.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500">
              <a:solidFill>
                <a:srgbClr val="000000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es" sz="1500">
                <a:solidFill>
                  <a:srgbClr val="000000"/>
                </a:solidFill>
              </a:rPr>
              <a:t>         </a:t>
            </a:r>
            <a:r>
              <a:rPr lang="es" sz="1500">
                <a:solidFill>
                  <a:srgbClr val="990000"/>
                </a:solidFill>
              </a:rPr>
              <a:t>                     </a:t>
            </a:r>
            <a:r>
              <a:rPr lang="es" sz="3000">
                <a:solidFill>
                  <a:srgbClr val="990000"/>
                </a:solidFill>
              </a:rPr>
              <a:t>EL TROMPO:</a:t>
            </a:r>
          </a:p>
          <a:p>
            <a:pPr lvl="0">
              <a:spcBef>
                <a:spcPts val="0"/>
              </a:spcBef>
              <a:buNone/>
            </a:pPr>
            <a:r>
              <a:rPr lang="es" sz="1500">
                <a:solidFill>
                  <a:srgbClr val="434343"/>
                </a:solidFill>
              </a:rPr>
              <a:t>Al trompo se jugaba en Melilla antiguamente nuestros padres y abuelos, hoy en día a penas juegan los niños en la calle debido al tráfico.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500">
              <a:solidFill>
                <a:srgbClr val="434343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500">
              <a:solidFill>
                <a:srgbClr val="434343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434343"/>
              </a:solidFill>
            </a:endParaRPr>
          </a:p>
        </p:txBody>
      </p:sp>
      <p:pic>
        <p:nvPicPr>
          <p:cNvPr id="63" name="Shape 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23197" y="187651"/>
            <a:ext cx="913650" cy="1841649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Shape 64"/>
          <p:cNvSpPr txBox="1"/>
          <p:nvPr/>
        </p:nvSpPr>
        <p:spPr>
          <a:xfrm>
            <a:off x="529329" y="2989141"/>
            <a:ext cx="5813100" cy="381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/>
        </p:nvSpPr>
        <p:spPr>
          <a:xfrm>
            <a:off x="303250" y="853500"/>
            <a:ext cx="8648700" cy="18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 sz="2300"/>
              <a:t>Todos los fines de semanas, muchos melillenses se van a Marruecos a pasar a el día, muchos de ellos tienen familias en Marruecos.Otros,van tanto a la playa de Marruecos que la de Melilla. </a:t>
            </a:r>
          </a:p>
        </p:txBody>
      </p:sp>
      <p:sp>
        <p:nvSpPr>
          <p:cNvPr id="70" name="Shape 70"/>
          <p:cNvSpPr txBox="1"/>
          <p:nvPr/>
        </p:nvSpPr>
        <p:spPr>
          <a:xfrm>
            <a:off x="107399" y="0"/>
            <a:ext cx="9036600" cy="85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914400">
              <a:spcBef>
                <a:spcPts val="0"/>
              </a:spcBef>
              <a:buNone/>
            </a:pPr>
            <a:r>
              <a:rPr i="1" lang="es" sz="4000"/>
              <a:t>COSTUMBRES DE MELILLA</a:t>
            </a:r>
          </a:p>
        </p:txBody>
      </p:sp>
      <p:sp>
        <p:nvSpPr>
          <p:cNvPr id="71" name="Shape 71"/>
          <p:cNvSpPr txBox="1"/>
          <p:nvPr/>
        </p:nvSpPr>
        <p:spPr>
          <a:xfrm>
            <a:off x="914400" y="2715299"/>
            <a:ext cx="7315200" cy="21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 sz="2000"/>
              <a:t>Otros van a la península a pasar las vacaciones y realizar compras.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/>
          <p:nvPr>
            <p:ph type="title"/>
          </p:nvPr>
        </p:nvSpPr>
        <p:spPr>
          <a:xfrm>
            <a:off x="-808372" y="-290787"/>
            <a:ext cx="8520600" cy="658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 sz="5000">
                <a:solidFill>
                  <a:srgbClr val="5B0F00"/>
                </a:solidFill>
              </a:rPr>
              <a:t>        </a:t>
            </a:r>
            <a:r>
              <a:rPr lang="es" sz="3000">
                <a:solidFill>
                  <a:srgbClr val="5B0F00"/>
                </a:solidFill>
              </a:rPr>
              <a:t>Fiestas de melilla</a:t>
            </a:r>
            <a:r>
              <a:rPr lang="es" sz="5000">
                <a:solidFill>
                  <a:srgbClr val="5B0F00"/>
                </a:solidFill>
              </a:rPr>
              <a:t>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500">
              <a:solidFill>
                <a:srgbClr val="000000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500">
              <a:solidFill>
                <a:srgbClr val="000000"/>
              </a:solidFill>
            </a:endParaRPr>
          </a:p>
        </p:txBody>
      </p:sp>
      <p:sp>
        <p:nvSpPr>
          <p:cNvPr id="77" name="Shape 77"/>
          <p:cNvSpPr txBox="1"/>
          <p:nvPr/>
        </p:nvSpPr>
        <p:spPr>
          <a:xfrm>
            <a:off x="152671" y="367419"/>
            <a:ext cx="4953000" cy="410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 sz="1500"/>
              <a:t>En melilla se celebra mucho las fiestas,el carnaval,  navidad ,hallowen, ramadán… en carnavales las personas se disfrazan y van a la cabalgata por el centro de la ciudad ,en navidad se ponen luces por el centro de la ciudad y van a la cabalgata también por el centro de la ciudad, hallowen los niños se disfrazan y van por melilla para pedir caramelos y ramadán es una fiesta típica de los musulmanes , ponen luces en </a:t>
            </a:r>
          </a:p>
          <a:p>
            <a:pPr lvl="0">
              <a:spcBef>
                <a:spcPts val="0"/>
              </a:spcBef>
              <a:buNone/>
            </a:pPr>
            <a:r>
              <a:rPr lang="es" sz="1500"/>
              <a:t> en los barrios musulmanes y se trata de que los musulmanes van a rezar y no tienen que comer nada desde las cuatro de la madrugada hasta las nueve de la noche.   </a:t>
            </a:r>
          </a:p>
        </p:txBody>
      </p:sp>
      <p:pic>
        <p:nvPicPr>
          <p:cNvPr descr="carnaval.jpg" id="78" name="Shape 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81125" y="454225"/>
            <a:ext cx="3008799" cy="20098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alloween.jpg" id="79" name="Shape 7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49925" y="2770799"/>
            <a:ext cx="3008799" cy="2254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amadan.jpg" id="80" name="Shape 8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15325" y="3130225"/>
            <a:ext cx="3462523" cy="1947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type="ctrTitle"/>
          </p:nvPr>
        </p:nvSpPr>
        <p:spPr>
          <a:xfrm>
            <a:off x="103975" y="0"/>
            <a:ext cx="8945400" cy="1617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>
                <a:latin typeface="Bree Serif"/>
                <a:ea typeface="Bree Serif"/>
                <a:cs typeface="Bree Serif"/>
                <a:sym typeface="Bree Serif"/>
              </a:rPr>
              <a:t>Tam</a:t>
            </a:r>
            <a:r>
              <a:rPr lang="es">
                <a:latin typeface="Bree Serif"/>
                <a:ea typeface="Bree Serif"/>
                <a:cs typeface="Bree Serif"/>
                <a:sym typeface="Bree Serif"/>
              </a:rPr>
              <a:t>bién se celebraba el   Januká en Melilla:</a:t>
            </a:r>
          </a:p>
        </p:txBody>
      </p:sp>
      <p:sp>
        <p:nvSpPr>
          <p:cNvPr id="86" name="Shape 86"/>
          <p:cNvSpPr txBox="1"/>
          <p:nvPr>
            <p:ph idx="1" type="subTitle"/>
          </p:nvPr>
        </p:nvSpPr>
        <p:spPr>
          <a:xfrm>
            <a:off x="0" y="1432899"/>
            <a:ext cx="9144000" cy="3710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 sz="2000">
                <a:latin typeface="Bad Script"/>
                <a:ea typeface="Bad Script"/>
                <a:cs typeface="Bad Script"/>
                <a:sym typeface="Bad Script"/>
              </a:rPr>
              <a:t>Janucá llamada también la Fiesta de las Luces o Luminarias, es una festividad judaica. Celebrada durante ocho días, conmemora la derrota de los helenos y la recuperación de la independencia judía a manos sobre los griegos, y la posterior purificación del Segundo Templo de Jerusalén de los íconos paganos, en el siglo II a.C</a:t>
            </a:r>
          </a:p>
        </p:txBody>
      </p:sp>
      <p:pic>
        <p:nvPicPr>
          <p:cNvPr id="87" name="Shape 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55449" y="3113475"/>
            <a:ext cx="4488549" cy="20300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januka.jpg" id="88" name="Shape 8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3975" y="2803350"/>
            <a:ext cx="4420650" cy="218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>
            <p:ph type="ctrTitle"/>
          </p:nvPr>
        </p:nvSpPr>
        <p:spPr>
          <a:xfrm>
            <a:off x="-164055" y="-1368374"/>
            <a:ext cx="9638700" cy="2052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 sz="4100">
                <a:solidFill>
                  <a:srgbClr val="FF0000"/>
                </a:solidFill>
                <a:latin typeface="Merriweather"/>
                <a:ea typeface="Merriweather"/>
                <a:cs typeface="Merriweather"/>
                <a:sym typeface="Merriweather"/>
              </a:rPr>
              <a:t>Costumbres de Melilla </a:t>
            </a:r>
          </a:p>
        </p:txBody>
      </p:sp>
      <p:sp>
        <p:nvSpPr>
          <p:cNvPr id="94" name="Shape 94"/>
          <p:cNvSpPr txBox="1"/>
          <p:nvPr>
            <p:ph idx="1" type="subTitle"/>
          </p:nvPr>
        </p:nvSpPr>
        <p:spPr>
          <a:xfrm>
            <a:off x="623397" y="355537"/>
            <a:ext cx="8520600" cy="2471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rPr lang="es" sz="3200">
                <a:solidFill>
                  <a:srgbClr val="0000FF"/>
                </a:solidFill>
                <a:latin typeface="Bree Serif"/>
                <a:ea typeface="Bree Serif"/>
                <a:cs typeface="Bree Serif"/>
                <a:sym typeface="Bree Serif"/>
              </a:rPr>
              <a:t>Una gran costumbre de Melilla es que la gente se va a los pinos a pasar el día, algunos desde la mañana hasta la noche juegan a juegos y muchas más actividades…¡Siemprese divierten! Y algunos van hacer ejercicio.</a:t>
            </a:r>
          </a:p>
        </p:txBody>
      </p:sp>
      <p:pic>
        <p:nvPicPr>
          <p:cNvPr id="95" name="Shape 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0" y="2826638"/>
            <a:ext cx="2201231" cy="201206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6" name="Shape 96"/>
          <p:cNvCxnSpPr>
            <a:stCxn id="95" idx="3"/>
          </p:cNvCxnSpPr>
          <p:nvPr/>
        </p:nvCxnSpPr>
        <p:spPr>
          <a:xfrm>
            <a:off x="2201220" y="3832669"/>
            <a:ext cx="839700" cy="2451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97" name="Shape 97"/>
          <p:cNvCxnSpPr/>
          <p:nvPr/>
        </p:nvCxnSpPr>
        <p:spPr>
          <a:xfrm>
            <a:off x="5669669" y="3676073"/>
            <a:ext cx="705900" cy="313200"/>
          </a:xfrm>
          <a:prstGeom prst="curvedConnector3">
            <a:avLst>
              <a:gd fmla="val 50000" name="adj1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cxnSp>
      <p:pic>
        <p:nvPicPr>
          <p:cNvPr descr="pinos.JPG" id="98" name="Shape 9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40920" y="2979037"/>
            <a:ext cx="2667824" cy="20008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utbol.jpg" id="99" name="Shape 9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75575" y="2999041"/>
            <a:ext cx="2667825" cy="1960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