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Proxima Nova"/>
      <p:regular r:id="rId13"/>
      <p:bold r:id="rId14"/>
      <p:italic r:id="rId15"/>
      <p:boldItalic r:id="rId16"/>
    </p:embeddedFont>
    <p:embeddedFont>
      <p:font typeface="Roboto"/>
      <p:regular r:id="rId17"/>
      <p:bold r:id="rId18"/>
      <p:italic r:id="rId19"/>
      <p:boldItalic r:id="rId20"/>
    </p:embeddedFont>
    <p:embeddedFont>
      <p:font typeface="Permanent Marker"/>
      <p:regular r:id="rId21"/>
    </p:embeddedFont>
    <p:embeddedFont>
      <p:font typeface="Ultra"/>
      <p:regular r:id="rId22"/>
    </p:embeddedFont>
    <p:embeddedFont>
      <p:font typeface="Bree Serif"/>
      <p:regular r:id="rId23"/>
    </p:embeddedFont>
    <p:embeddedFont>
      <p:font typeface="Roboto Mon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Ultra-regular.fntdata"/><Relationship Id="rId21" Type="http://schemas.openxmlformats.org/officeDocument/2006/relationships/font" Target="fonts/PermanentMarker-regular.fntdata"/><Relationship Id="rId24" Type="http://schemas.openxmlformats.org/officeDocument/2006/relationships/font" Target="fonts/RobotoMono-regular.fntdata"/><Relationship Id="rId23" Type="http://schemas.openxmlformats.org/officeDocument/2006/relationships/font" Target="fonts/BreeSerif-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Mono-italic.fntdata"/><Relationship Id="rId25" Type="http://schemas.openxmlformats.org/officeDocument/2006/relationships/font" Target="fonts/RobotoMono-bold.fntdata"/><Relationship Id="rId27" Type="http://schemas.openxmlformats.org/officeDocument/2006/relationships/font" Target="fonts/RobotoMon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roximaNova-regular.fntdata"/><Relationship Id="rId12" Type="http://schemas.openxmlformats.org/officeDocument/2006/relationships/slide" Target="slides/slide8.xml"/><Relationship Id="rId15" Type="http://schemas.openxmlformats.org/officeDocument/2006/relationships/font" Target="fonts/ProximaNova-italic.fntdata"/><Relationship Id="rId14" Type="http://schemas.openxmlformats.org/officeDocument/2006/relationships/font" Target="fonts/ProximaNova-bold.fntdata"/><Relationship Id="rId17" Type="http://schemas.openxmlformats.org/officeDocument/2006/relationships/font" Target="fonts/Roboto-regular.fntdata"/><Relationship Id="rId16" Type="http://schemas.openxmlformats.org/officeDocument/2006/relationships/font" Target="fonts/ProximaNova-boldItalic.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          </a:t>
            </a:r>
          </a:p>
          <a:p>
            <a:pPr lvl="0">
              <a:spcBef>
                <a:spcPts val="0"/>
              </a:spcBef>
              <a:buNone/>
            </a:pPr>
            <a:r>
              <a:t/>
            </a:r>
            <a:endParaRPr/>
          </a:p>
          <a:p>
            <a:pPr lvl="0" algn="just">
              <a:spcBef>
                <a:spcPts val="0"/>
              </a:spcBef>
              <a:buNone/>
            </a:pPr>
            <a:r>
              <a:t/>
            </a:r>
            <a:endParaRPr sz="2400">
              <a:solidFill>
                <a:srgbClr val="0000FF"/>
              </a:solidFill>
            </a:endParaRPr>
          </a:p>
          <a:p>
            <a:pPr lvl="0">
              <a:spcBef>
                <a:spcPts val="0"/>
              </a:spcBef>
              <a:buNone/>
            </a:pPr>
            <a:r>
              <a:t/>
            </a:r>
            <a:endParaRPr/>
          </a:p>
          <a:p>
            <a:pPr lvl="0">
              <a:spcBef>
                <a:spcPts val="0"/>
              </a:spcBef>
              <a:buNone/>
            </a:pPr>
            <a:r>
              <a:t/>
            </a:r>
            <a:endParaRPr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hyperlink" Target="https://es.wikipedia.org/wiki/Dios_(cristianismo)" TargetMode="External"/><Relationship Id="rId11" Type="http://schemas.openxmlformats.org/officeDocument/2006/relationships/hyperlink" Target="https://es.wikipedia.org/wiki/Pecado" TargetMode="External"/><Relationship Id="rId10" Type="http://schemas.openxmlformats.org/officeDocument/2006/relationships/hyperlink" Target="https://es.wikipedia.org/wiki/Redenci%C3%B3n#En_el_cristianismo" TargetMode="External"/><Relationship Id="rId12" Type="http://schemas.openxmlformats.org/officeDocument/2006/relationships/hyperlink" Target="https://es.wikipedia.org/wiki/Resurrecci%C3%B3n_de_Jes%C3%BAs" TargetMode="External"/><Relationship Id="rId9" Type="http://schemas.openxmlformats.org/officeDocument/2006/relationships/hyperlink" Target="https://es.wikipedia.org/wiki/Crucifixi%C3%B3n_de_Jes%C3%BAs" TargetMode="External"/><Relationship Id="rId5" Type="http://schemas.openxmlformats.org/officeDocument/2006/relationships/hyperlink" Target="https://es.wikipedia.org/wiki/Mes%C3%ADas" TargetMode="External"/><Relationship Id="rId6" Type="http://schemas.openxmlformats.org/officeDocument/2006/relationships/hyperlink" Target="https://es.wikipedia.org/wiki/Cristo" TargetMode="External"/><Relationship Id="rId7" Type="http://schemas.openxmlformats.org/officeDocument/2006/relationships/hyperlink" Target="https://es.wikipedia.org/wiki/Profec%C3%ADa" TargetMode="External"/><Relationship Id="rId8" Type="http://schemas.openxmlformats.org/officeDocument/2006/relationships/hyperlink" Target="https://es.wikipedia.org/wiki/Antiguo_Testament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08.jpg"/><Relationship Id="rId4" Type="http://schemas.openxmlformats.org/officeDocument/2006/relationships/image" Target="../media/image03.jpg"/><Relationship Id="rId5" Type="http://schemas.openxmlformats.org/officeDocument/2006/relationships/image" Target="../media/image0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jpg"/><Relationship Id="rId4"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mymp3song.info/filedownload/10958/bole_chudiyan" TargetMode="External"/><Relationship Id="rId4" Type="http://schemas.openxmlformats.org/officeDocument/2006/relationships/image" Target="../media/image04.png"/><Relationship Id="rId5"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0"/>
            <a:ext cx="8520600" cy="1815000"/>
          </a:xfrm>
          <a:prstGeom prst="rect">
            <a:avLst/>
          </a:prstGeom>
        </p:spPr>
        <p:txBody>
          <a:bodyPr anchorCtr="0" anchor="b" bIns="91425" lIns="91425" rIns="91425" tIns="91425">
            <a:noAutofit/>
          </a:bodyPr>
          <a:lstStyle/>
          <a:p>
            <a:pPr lvl="0" algn="l">
              <a:spcBef>
                <a:spcPts val="0"/>
              </a:spcBef>
              <a:buNone/>
            </a:pPr>
            <a:r>
              <a:rPr i="1" lang="es"/>
              <a:t>Intercambio lingüístico y cultural</a:t>
            </a:r>
          </a:p>
        </p:txBody>
      </p:sp>
      <p:sp>
        <p:nvSpPr>
          <p:cNvPr id="55" name="Shape 55"/>
          <p:cNvSpPr txBox="1"/>
          <p:nvPr>
            <p:ph idx="1" type="subTitle"/>
          </p:nvPr>
        </p:nvSpPr>
        <p:spPr>
          <a:xfrm>
            <a:off x="311700" y="2834125"/>
            <a:ext cx="8520600" cy="1382100"/>
          </a:xfrm>
          <a:prstGeom prst="rect">
            <a:avLst/>
          </a:prstGeom>
          <a:solidFill>
            <a:srgbClr val="EFEFEF"/>
          </a:solidFill>
          <a:ln cap="flat" cmpd="sng" w="9525">
            <a:solidFill>
              <a:srgbClr val="0000FF"/>
            </a:solidFill>
            <a:prstDash val="solid"/>
            <a:round/>
            <a:headEnd len="med" w="med" type="none"/>
            <a:tailEnd len="med" w="med" type="none"/>
          </a:ln>
        </p:spPr>
        <p:txBody>
          <a:bodyPr anchorCtr="0" anchor="t" bIns="91425" lIns="91425" rIns="91425" tIns="91425">
            <a:noAutofit/>
          </a:bodyPr>
          <a:lstStyle/>
          <a:p>
            <a:pPr lvl="0">
              <a:spcBef>
                <a:spcPts val="0"/>
              </a:spcBef>
              <a:buNone/>
            </a:pPr>
            <a:r>
              <a:rPr b="1" lang="es" sz="1800">
                <a:solidFill>
                  <a:srgbClr val="0000FF"/>
                </a:solidFill>
              </a:rPr>
              <a:t>Hecho por: </a:t>
            </a:r>
          </a:p>
          <a:p>
            <a:pPr lvl="0">
              <a:spcBef>
                <a:spcPts val="0"/>
              </a:spcBef>
              <a:buNone/>
            </a:pPr>
            <a:r>
              <a:rPr b="1" lang="es" sz="1800">
                <a:solidFill>
                  <a:srgbClr val="0000FF"/>
                </a:solidFill>
              </a:rPr>
              <a:t> Kauzar, Hallar, Amy,Yusra, Maisam, Hamza, Zacarías, Salma y Omar.</a:t>
            </a:r>
          </a:p>
          <a:p>
            <a:pPr lvl="0">
              <a:spcBef>
                <a:spcPts val="0"/>
              </a:spcBef>
              <a:buNone/>
            </a:pPr>
            <a:r>
              <a:t/>
            </a:r>
            <a:endParaRPr b="1" sz="1800">
              <a:solidFill>
                <a:srgbClr val="0000FF"/>
              </a:solidFill>
            </a:endParaRPr>
          </a:p>
          <a:p>
            <a:pPr lvl="0">
              <a:spcBef>
                <a:spcPts val="0"/>
              </a:spcBef>
              <a:buNone/>
            </a:pPr>
            <a:r>
              <a:rPr b="1" lang="es" sz="1800">
                <a:solidFill>
                  <a:srgbClr val="0000FF"/>
                </a:solidFill>
              </a:rPr>
              <a:t>Alumnos/as de 6º nivel del C.E.I.P. PEDRO DE ESTOPIÑÁN DE MELILLA</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6609400" y="563224"/>
            <a:ext cx="2315225" cy="4072699"/>
          </a:xfrm>
          <a:prstGeom prst="rect">
            <a:avLst/>
          </a:prstGeom>
          <a:noFill/>
          <a:ln>
            <a:noFill/>
          </a:ln>
        </p:spPr>
      </p:pic>
      <p:sp>
        <p:nvSpPr>
          <p:cNvPr id="61" name="Shape 61"/>
          <p:cNvSpPr txBox="1"/>
          <p:nvPr/>
        </p:nvSpPr>
        <p:spPr>
          <a:xfrm>
            <a:off x="3671850" y="3351025"/>
            <a:ext cx="5133600" cy="598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62" name="Shape 62"/>
          <p:cNvSpPr txBox="1"/>
          <p:nvPr/>
        </p:nvSpPr>
        <p:spPr>
          <a:xfrm>
            <a:off x="3885750" y="3404500"/>
            <a:ext cx="160500" cy="2673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63" name="Shape 63"/>
          <p:cNvSpPr txBox="1"/>
          <p:nvPr/>
        </p:nvSpPr>
        <p:spPr>
          <a:xfrm>
            <a:off x="926837" y="1791375"/>
            <a:ext cx="7941000" cy="598800"/>
          </a:xfrm>
          <a:prstGeom prst="rect">
            <a:avLst/>
          </a:prstGeom>
          <a:noFill/>
          <a:ln>
            <a:noFill/>
          </a:ln>
        </p:spPr>
        <p:txBody>
          <a:bodyPr anchorCtr="0" anchor="t" bIns="91425" lIns="91425" rIns="91425" tIns="91425">
            <a:noAutofit/>
          </a:bodyPr>
          <a:lstStyle/>
          <a:p>
            <a:pPr lvl="0" algn="just">
              <a:spcBef>
                <a:spcPts val="0"/>
              </a:spcBef>
              <a:buNone/>
            </a:pPr>
            <a:r>
              <a:t/>
            </a:r>
            <a:endParaRPr/>
          </a:p>
        </p:txBody>
      </p:sp>
      <p:sp>
        <p:nvSpPr>
          <p:cNvPr id="64" name="Shape 64"/>
          <p:cNvSpPr txBox="1"/>
          <p:nvPr/>
        </p:nvSpPr>
        <p:spPr>
          <a:xfrm>
            <a:off x="1079237" y="1943775"/>
            <a:ext cx="7941000" cy="598800"/>
          </a:xfrm>
          <a:prstGeom prst="rect">
            <a:avLst/>
          </a:prstGeom>
          <a:noFill/>
          <a:ln>
            <a:noFill/>
          </a:ln>
        </p:spPr>
        <p:txBody>
          <a:bodyPr anchorCtr="0" anchor="t" bIns="91425" lIns="91425" rIns="91425" tIns="91425">
            <a:noAutofit/>
          </a:bodyPr>
          <a:lstStyle/>
          <a:p>
            <a:pPr lvl="0" rtl="0" algn="just">
              <a:spcBef>
                <a:spcPts val="0"/>
              </a:spcBef>
              <a:buNone/>
            </a:pPr>
            <a:r>
              <a:t/>
            </a:r>
            <a:endParaRPr/>
          </a:p>
        </p:txBody>
      </p:sp>
      <p:sp>
        <p:nvSpPr>
          <p:cNvPr id="65" name="Shape 65"/>
          <p:cNvSpPr txBox="1"/>
          <p:nvPr/>
        </p:nvSpPr>
        <p:spPr>
          <a:xfrm>
            <a:off x="9" y="895638"/>
            <a:ext cx="6170100" cy="3352200"/>
          </a:xfrm>
          <a:prstGeom prst="rect">
            <a:avLst/>
          </a:prstGeom>
          <a:noFill/>
          <a:ln>
            <a:noFill/>
          </a:ln>
        </p:spPr>
        <p:txBody>
          <a:bodyPr anchorCtr="0" anchor="t" bIns="91425" lIns="91425" rIns="91425" tIns="91425">
            <a:noAutofit/>
          </a:bodyPr>
          <a:lstStyle/>
          <a:p>
            <a:pPr lvl="0" rtl="0" algn="just">
              <a:spcBef>
                <a:spcPts val="0"/>
              </a:spcBef>
              <a:buNone/>
            </a:pPr>
            <a:r>
              <a:rPr lang="es" sz="2100">
                <a:latin typeface="Proxima Nova"/>
                <a:ea typeface="Proxima Nova"/>
                <a:cs typeface="Proxima Nova"/>
                <a:sym typeface="Proxima Nova"/>
              </a:rPr>
              <a:t>El cristianismo (del latin cristianismus, y este del griego Xpiotaviohos) 3 es una religion abrahámica monoteísta basada en la vida y la enseñanza atribuidas a jesús de nazaret , representadas  en el canon bíblico - que recoge tanto el antiguo como el nuevo testamento- Los cristianos creen que Jesús es el hijo de </a:t>
            </a:r>
            <a:r>
              <a:rPr lang="es" sz="2100">
                <a:latin typeface="Proxima Nova"/>
                <a:ea typeface="Proxima Nova"/>
                <a:cs typeface="Proxima Nova"/>
                <a:sym typeface="Proxima Nova"/>
                <a:hlinkClick r:id="rId4"/>
              </a:rPr>
              <a:t>Dios</a:t>
            </a:r>
            <a:r>
              <a:rPr lang="es" sz="2100">
                <a:latin typeface="Proxima Nova"/>
                <a:ea typeface="Proxima Nova"/>
                <a:cs typeface="Proxima Nova"/>
                <a:sym typeface="Proxima Nova"/>
              </a:rPr>
              <a:t>, así como el </a:t>
            </a:r>
            <a:r>
              <a:rPr lang="es" sz="2100">
                <a:latin typeface="Proxima Nova"/>
                <a:ea typeface="Proxima Nova"/>
                <a:cs typeface="Proxima Nova"/>
                <a:sym typeface="Proxima Nova"/>
                <a:hlinkClick r:id="rId5"/>
              </a:rPr>
              <a:t>Mesías</a:t>
            </a:r>
            <a:r>
              <a:rPr lang="es" sz="2100">
                <a:latin typeface="Proxima Nova"/>
                <a:ea typeface="Proxima Nova"/>
                <a:cs typeface="Proxima Nova"/>
                <a:sym typeface="Proxima Nova"/>
              </a:rPr>
              <a:t> (o </a:t>
            </a:r>
            <a:r>
              <a:rPr lang="es" sz="2100">
                <a:latin typeface="Proxima Nova"/>
                <a:ea typeface="Proxima Nova"/>
                <a:cs typeface="Proxima Nova"/>
                <a:sym typeface="Proxima Nova"/>
                <a:hlinkClick r:id="rId6"/>
              </a:rPr>
              <a:t>Cristo</a:t>
            </a:r>
            <a:r>
              <a:rPr lang="es" sz="2100">
                <a:latin typeface="Proxima Nova"/>
                <a:ea typeface="Proxima Nova"/>
                <a:cs typeface="Proxima Nova"/>
                <a:sym typeface="Proxima Nova"/>
              </a:rPr>
              <a:t>) </a:t>
            </a:r>
            <a:r>
              <a:rPr lang="es" sz="2100">
                <a:latin typeface="Proxima Nova"/>
                <a:ea typeface="Proxima Nova"/>
                <a:cs typeface="Proxima Nova"/>
                <a:sym typeface="Proxima Nova"/>
                <a:hlinkClick r:id="rId7"/>
              </a:rPr>
              <a:t>profetizado</a:t>
            </a:r>
            <a:r>
              <a:rPr lang="es" sz="2100">
                <a:latin typeface="Proxima Nova"/>
                <a:ea typeface="Proxima Nova"/>
                <a:cs typeface="Proxima Nova"/>
                <a:sym typeface="Proxima Nova"/>
              </a:rPr>
              <a:t> en el </a:t>
            </a:r>
            <a:r>
              <a:rPr lang="es" sz="2100">
                <a:latin typeface="Proxima Nova"/>
                <a:ea typeface="Proxima Nova"/>
                <a:cs typeface="Proxima Nova"/>
                <a:sym typeface="Proxima Nova"/>
                <a:hlinkClick r:id="rId8"/>
              </a:rPr>
              <a:t>Antiguo Testamento</a:t>
            </a:r>
            <a:r>
              <a:rPr lang="es" sz="2100">
                <a:latin typeface="Proxima Nova"/>
                <a:ea typeface="Proxima Nova"/>
                <a:cs typeface="Proxima Nova"/>
                <a:sym typeface="Proxima Nova"/>
              </a:rPr>
              <a:t>, que murió </a:t>
            </a:r>
            <a:r>
              <a:rPr lang="es" sz="2100">
                <a:latin typeface="Proxima Nova"/>
                <a:ea typeface="Proxima Nova"/>
                <a:cs typeface="Proxima Nova"/>
                <a:sym typeface="Proxima Nova"/>
                <a:hlinkClick r:id="rId9"/>
              </a:rPr>
              <a:t>crucificado</a:t>
            </a:r>
            <a:r>
              <a:rPr lang="es" sz="2100">
                <a:latin typeface="Proxima Nova"/>
                <a:ea typeface="Proxima Nova"/>
                <a:cs typeface="Proxima Nova"/>
                <a:sym typeface="Proxima Nova"/>
              </a:rPr>
              <a:t> para la </a:t>
            </a:r>
            <a:r>
              <a:rPr lang="es" sz="2100">
                <a:latin typeface="Proxima Nova"/>
                <a:ea typeface="Proxima Nova"/>
                <a:cs typeface="Proxima Nova"/>
                <a:sym typeface="Proxima Nova"/>
                <a:hlinkClick r:id="rId10"/>
              </a:rPr>
              <a:t>redención</a:t>
            </a:r>
            <a:r>
              <a:rPr lang="es" sz="2100">
                <a:latin typeface="Proxima Nova"/>
                <a:ea typeface="Proxima Nova"/>
                <a:cs typeface="Proxima Nova"/>
                <a:sym typeface="Proxima Nova"/>
              </a:rPr>
              <a:t> de los </a:t>
            </a:r>
            <a:r>
              <a:rPr lang="es" sz="2100">
                <a:latin typeface="Proxima Nova"/>
                <a:ea typeface="Proxima Nova"/>
                <a:cs typeface="Proxima Nova"/>
                <a:sym typeface="Proxima Nova"/>
                <a:hlinkClick r:id="rId11"/>
              </a:rPr>
              <a:t>pecados</a:t>
            </a:r>
            <a:r>
              <a:rPr lang="es" sz="2100">
                <a:latin typeface="Proxima Nova"/>
                <a:ea typeface="Proxima Nova"/>
                <a:cs typeface="Proxima Nova"/>
                <a:sym typeface="Proxima Nova"/>
              </a:rPr>
              <a:t> del género humano, y que </a:t>
            </a:r>
            <a:r>
              <a:rPr lang="es" sz="2100">
                <a:latin typeface="Proxima Nova"/>
                <a:ea typeface="Proxima Nova"/>
                <a:cs typeface="Proxima Nova"/>
                <a:sym typeface="Proxima Nova"/>
                <a:hlinkClick r:id="rId12"/>
              </a:rPr>
              <a:t>resucitó</a:t>
            </a:r>
            <a:r>
              <a:rPr lang="es" sz="2100">
                <a:latin typeface="Proxima Nova"/>
                <a:ea typeface="Proxima Nova"/>
                <a:cs typeface="Proxima Nova"/>
                <a:sym typeface="Proxima Nova"/>
              </a:rPr>
              <a:t> al tercer día.</a:t>
            </a:r>
          </a:p>
        </p:txBody>
      </p:sp>
      <p:sp>
        <p:nvSpPr>
          <p:cNvPr id="66" name="Shape 66"/>
          <p:cNvSpPr txBox="1"/>
          <p:nvPr/>
        </p:nvSpPr>
        <p:spPr>
          <a:xfrm>
            <a:off x="1079250" y="281825"/>
            <a:ext cx="3235200" cy="598800"/>
          </a:xfrm>
          <a:prstGeom prst="rect">
            <a:avLst/>
          </a:prstGeom>
          <a:noFill/>
          <a:ln>
            <a:noFill/>
          </a:ln>
        </p:spPr>
        <p:txBody>
          <a:bodyPr anchorCtr="0" anchor="t" bIns="91425" lIns="91425" rIns="91425" tIns="91425">
            <a:noAutofit/>
          </a:bodyPr>
          <a:lstStyle/>
          <a:p>
            <a:pPr lvl="0">
              <a:spcBef>
                <a:spcPts val="0"/>
              </a:spcBef>
              <a:buNone/>
            </a:pPr>
            <a:r>
              <a:rPr lang="es" sz="3100">
                <a:solidFill>
                  <a:srgbClr val="0000FF"/>
                </a:solidFill>
                <a:latin typeface="Permanent Marker"/>
                <a:ea typeface="Permanent Marker"/>
                <a:cs typeface="Permanent Marker"/>
                <a:sym typeface="Permanent Marker"/>
              </a:rPr>
              <a:t>el cristianismo.</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pic>
        <p:nvPicPr>
          <p:cNvPr id="71" name="Shape 71"/>
          <p:cNvPicPr preferRelativeResize="0"/>
          <p:nvPr/>
        </p:nvPicPr>
        <p:blipFill rotWithShape="1">
          <a:blip r:embed="rId3">
            <a:alphaModFix/>
          </a:blip>
          <a:srcRect b="-3284" l="-814" r="-2341" t="0"/>
          <a:stretch/>
        </p:blipFill>
        <p:spPr>
          <a:xfrm>
            <a:off x="4893775" y="1394250"/>
            <a:ext cx="4010400" cy="3530199"/>
          </a:xfrm>
          <a:prstGeom prst="rect">
            <a:avLst/>
          </a:prstGeom>
          <a:noFill/>
          <a:ln>
            <a:noFill/>
          </a:ln>
        </p:spPr>
      </p:pic>
      <p:sp>
        <p:nvSpPr>
          <p:cNvPr id="72" name="Shape 72"/>
          <p:cNvSpPr txBox="1"/>
          <p:nvPr/>
        </p:nvSpPr>
        <p:spPr>
          <a:xfrm>
            <a:off x="2218975" y="2019675"/>
            <a:ext cx="5133600" cy="354300"/>
          </a:xfrm>
          <a:prstGeom prst="rect">
            <a:avLst/>
          </a:prstGeom>
          <a:noFill/>
          <a:ln>
            <a:noFill/>
          </a:ln>
        </p:spPr>
        <p:txBody>
          <a:bodyPr anchorCtr="0" anchor="ctr" bIns="91425" lIns="91425" rIns="91425" tIns="91425">
            <a:noAutofit/>
          </a:bodyPr>
          <a:lstStyle/>
          <a:p>
            <a:pPr lvl="0" rtl="0">
              <a:spcBef>
                <a:spcPts val="0"/>
              </a:spcBef>
              <a:buNone/>
            </a:pPr>
            <a:r>
              <a:t/>
            </a:r>
            <a:endParaRPr sz="1000">
              <a:highlight>
                <a:srgbClr val="FFFFFF"/>
              </a:highlight>
            </a:endParaRPr>
          </a:p>
        </p:txBody>
      </p:sp>
      <p:sp>
        <p:nvSpPr>
          <p:cNvPr id="73" name="Shape 73"/>
          <p:cNvSpPr txBox="1"/>
          <p:nvPr/>
        </p:nvSpPr>
        <p:spPr>
          <a:xfrm>
            <a:off x="259200" y="1289149"/>
            <a:ext cx="4557600" cy="3214800"/>
          </a:xfrm>
          <a:prstGeom prst="rect">
            <a:avLst/>
          </a:prstGeom>
          <a:noFill/>
          <a:ln>
            <a:noFill/>
          </a:ln>
        </p:spPr>
        <p:txBody>
          <a:bodyPr anchorCtr="0" anchor="t" bIns="91425" lIns="91425" rIns="91425" tIns="91425">
            <a:noAutofit/>
          </a:bodyPr>
          <a:lstStyle/>
          <a:p>
            <a:pPr lvl="0" algn="just">
              <a:spcBef>
                <a:spcPts val="0"/>
              </a:spcBef>
              <a:buClr>
                <a:schemeClr val="dk1"/>
              </a:buClr>
              <a:buSzPct val="57894"/>
              <a:buFont typeface="Arial"/>
              <a:buNone/>
            </a:pPr>
            <a:r>
              <a:rPr lang="es" sz="1900">
                <a:highlight>
                  <a:srgbClr val="FFFFFF"/>
                </a:highlight>
                <a:latin typeface="Roboto"/>
                <a:ea typeface="Roboto"/>
                <a:cs typeface="Roboto"/>
                <a:sym typeface="Roboto"/>
              </a:rPr>
              <a:t>Cada año de forma cíclica, la Iglesia Católica Apostólica Romana celebra varios acontecimientos relacionados con la historia de Jesucristo, esta ordenación se conoce como calendario litúrgico.</a:t>
            </a:r>
          </a:p>
          <a:p>
            <a:pPr lvl="0" algn="just">
              <a:spcBef>
                <a:spcPts val="0"/>
              </a:spcBef>
              <a:buClr>
                <a:schemeClr val="dk1"/>
              </a:buClr>
              <a:buSzPct val="57894"/>
              <a:buFont typeface="Arial"/>
              <a:buNone/>
            </a:pPr>
            <a:r>
              <a:rPr lang="es" sz="1900">
                <a:highlight>
                  <a:srgbClr val="FFFFFF"/>
                </a:highlight>
                <a:latin typeface="Roboto"/>
                <a:ea typeface="Roboto"/>
                <a:cs typeface="Roboto"/>
                <a:sym typeface="Roboto"/>
              </a:rPr>
              <a:t>En ocasiones se trata de festividades, otras veces conmemoraciones, celebraciones solemnes o luto.</a:t>
            </a:r>
          </a:p>
          <a:p>
            <a:pPr lvl="0" algn="just">
              <a:spcBef>
                <a:spcPts val="0"/>
              </a:spcBef>
              <a:buNone/>
            </a:pPr>
            <a:r>
              <a:rPr lang="es" sz="1900">
                <a:highlight>
                  <a:srgbClr val="FFFFFF"/>
                </a:highlight>
                <a:latin typeface="Roboto"/>
                <a:ea typeface="Roboto"/>
                <a:cs typeface="Roboto"/>
                <a:sym typeface="Roboto"/>
              </a:rPr>
              <a:t>La mayoría de los eventos no tienen fecha fija, la que es diferente cada año.</a:t>
            </a:r>
          </a:p>
        </p:txBody>
      </p:sp>
      <p:sp>
        <p:nvSpPr>
          <p:cNvPr id="74" name="Shape 74"/>
          <p:cNvSpPr txBox="1"/>
          <p:nvPr/>
        </p:nvSpPr>
        <p:spPr>
          <a:xfrm>
            <a:off x="768925" y="319725"/>
            <a:ext cx="5482500" cy="969300"/>
          </a:xfrm>
          <a:prstGeom prst="rect">
            <a:avLst/>
          </a:prstGeom>
          <a:noFill/>
          <a:ln>
            <a:noFill/>
          </a:ln>
        </p:spPr>
        <p:txBody>
          <a:bodyPr anchorCtr="0" anchor="t" bIns="91425" lIns="91425" rIns="91425" tIns="91425">
            <a:noAutofit/>
          </a:bodyPr>
          <a:lstStyle/>
          <a:p>
            <a:pPr lvl="0">
              <a:spcBef>
                <a:spcPts val="0"/>
              </a:spcBef>
              <a:buNone/>
            </a:pPr>
            <a:r>
              <a:rPr b="1" lang="es" sz="2300">
                <a:solidFill>
                  <a:srgbClr val="0000FF"/>
                </a:solidFill>
                <a:latin typeface="Permanent Marker"/>
                <a:ea typeface="Permanent Marker"/>
                <a:cs typeface="Permanent Marker"/>
                <a:sym typeface="Permanent Marker"/>
              </a:rPr>
              <a:t>Fiestas Cristianas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5967250" y="1693171"/>
            <a:ext cx="3032749" cy="2377600"/>
          </a:xfrm>
          <a:prstGeom prst="rect">
            <a:avLst/>
          </a:prstGeom>
          <a:noFill/>
          <a:ln>
            <a:noFill/>
          </a:ln>
        </p:spPr>
      </p:pic>
      <p:pic>
        <p:nvPicPr>
          <p:cNvPr id="80" name="Shape 80"/>
          <p:cNvPicPr preferRelativeResize="0"/>
          <p:nvPr/>
        </p:nvPicPr>
        <p:blipFill>
          <a:blip r:embed="rId4">
            <a:alphaModFix/>
          </a:blip>
          <a:stretch>
            <a:fillRect/>
          </a:stretch>
        </p:blipFill>
        <p:spPr>
          <a:xfrm>
            <a:off x="2902924" y="2944773"/>
            <a:ext cx="985450" cy="2198724"/>
          </a:xfrm>
          <a:prstGeom prst="rect">
            <a:avLst/>
          </a:prstGeom>
          <a:noFill/>
          <a:ln>
            <a:noFill/>
          </a:ln>
        </p:spPr>
      </p:pic>
      <p:pic>
        <p:nvPicPr>
          <p:cNvPr id="81" name="Shape 81"/>
          <p:cNvPicPr preferRelativeResize="0"/>
          <p:nvPr/>
        </p:nvPicPr>
        <p:blipFill>
          <a:blip r:embed="rId5">
            <a:alphaModFix/>
          </a:blip>
          <a:stretch>
            <a:fillRect/>
          </a:stretch>
        </p:blipFill>
        <p:spPr>
          <a:xfrm>
            <a:off x="600900" y="3239300"/>
            <a:ext cx="1556499" cy="1904199"/>
          </a:xfrm>
          <a:prstGeom prst="rect">
            <a:avLst/>
          </a:prstGeom>
          <a:noFill/>
          <a:ln>
            <a:noFill/>
          </a:ln>
        </p:spPr>
      </p:pic>
      <p:sp>
        <p:nvSpPr>
          <p:cNvPr id="82" name="Shape 82"/>
          <p:cNvSpPr txBox="1"/>
          <p:nvPr/>
        </p:nvSpPr>
        <p:spPr>
          <a:xfrm>
            <a:off x="181000" y="203450"/>
            <a:ext cx="6429300" cy="16254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300"/>
              </a:spcAft>
              <a:buNone/>
            </a:pPr>
            <a:r>
              <a:rPr lang="es" sz="1800">
                <a:latin typeface="Ultra"/>
                <a:ea typeface="Ultra"/>
                <a:cs typeface="Ultra"/>
                <a:sym typeface="Ultra"/>
              </a:rPr>
              <a:t>La religión musulmana.</a:t>
            </a:r>
          </a:p>
          <a:p>
            <a:pPr lvl="0" rtl="0" algn="just">
              <a:lnSpc>
                <a:spcPct val="115000"/>
              </a:lnSpc>
              <a:spcBef>
                <a:spcPts val="0"/>
              </a:spcBef>
              <a:buNone/>
            </a:pPr>
            <a:r>
              <a:rPr lang="es">
                <a:latin typeface="Comic Sans MS"/>
                <a:ea typeface="Comic Sans MS"/>
                <a:cs typeface="Comic Sans MS"/>
                <a:sym typeface="Comic Sans MS"/>
              </a:rPr>
              <a:t>La religión musulmana es  una de las principales religiones  en MELILLA.</a:t>
            </a:r>
          </a:p>
          <a:p>
            <a:pPr lvl="0" rtl="0" algn="just">
              <a:lnSpc>
                <a:spcPct val="115000"/>
              </a:lnSpc>
              <a:spcBef>
                <a:spcPts val="0"/>
              </a:spcBef>
              <a:buNone/>
            </a:pPr>
            <a:r>
              <a:rPr lang="es">
                <a:latin typeface="Comic Sans MS"/>
                <a:ea typeface="Comic Sans MS"/>
                <a:cs typeface="Comic Sans MS"/>
                <a:sym typeface="Comic Sans MS"/>
              </a:rPr>
              <a:t>y también hay muchas mezquitas que es el lugar donde meditamos…</a:t>
            </a:r>
          </a:p>
          <a:p>
            <a:pPr indent="0" lvl="0" marL="0" rtl="0" algn="just">
              <a:lnSpc>
                <a:spcPct val="115000"/>
              </a:lnSpc>
              <a:spcBef>
                <a:spcPts val="0"/>
              </a:spcBef>
              <a:buNone/>
            </a:pPr>
            <a:r>
              <a:rPr lang="es">
                <a:latin typeface="Comic Sans MS"/>
                <a:ea typeface="Comic Sans MS"/>
                <a:cs typeface="Comic Sans MS"/>
                <a:sym typeface="Comic Sans MS"/>
              </a:rPr>
              <a:t>En nuestra religión hablamos dos idiomas el rifeño y el árabe. </a:t>
            </a:r>
          </a:p>
          <a:p>
            <a:pPr lvl="0" rtl="0" algn="just">
              <a:lnSpc>
                <a:spcPct val="115000"/>
              </a:lnSpc>
              <a:spcBef>
                <a:spcPts val="0"/>
              </a:spcBef>
              <a:buNone/>
            </a:pPr>
            <a:r>
              <a:rPr lang="es">
                <a:latin typeface="Comic Sans MS"/>
                <a:ea typeface="Comic Sans MS"/>
                <a:cs typeface="Comic Sans MS"/>
                <a:sym typeface="Comic Sans MS"/>
              </a:rPr>
              <a:t>Celebramos  muchas fiestas :el </a:t>
            </a:r>
            <a:r>
              <a:rPr lang="es">
                <a:latin typeface="Comic Sans MS"/>
                <a:ea typeface="Comic Sans MS"/>
                <a:cs typeface="Comic Sans MS"/>
                <a:sym typeface="Comic Sans MS"/>
              </a:rPr>
              <a:t>Ramadán </a:t>
            </a:r>
          </a:p>
        </p:txBody>
      </p:sp>
      <p:sp>
        <p:nvSpPr>
          <p:cNvPr id="83" name="Shape 83"/>
          <p:cNvSpPr txBox="1"/>
          <p:nvPr/>
        </p:nvSpPr>
        <p:spPr>
          <a:xfrm>
            <a:off x="181000" y="1892450"/>
            <a:ext cx="5101200" cy="11010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s" sz="1800">
                <a:solidFill>
                  <a:schemeClr val="dk1"/>
                </a:solidFill>
                <a:latin typeface="Permanent Marker"/>
                <a:ea typeface="Permanent Marker"/>
                <a:cs typeface="Permanent Marker"/>
                <a:sym typeface="Permanent Marker"/>
              </a:rPr>
              <a:t>la vestimenta musulmana</a:t>
            </a:r>
          </a:p>
          <a:p>
            <a:pPr lvl="0" rtl="0">
              <a:lnSpc>
                <a:spcPct val="115000"/>
              </a:lnSpc>
              <a:spcBef>
                <a:spcPts val="0"/>
              </a:spcBef>
              <a:buClr>
                <a:schemeClr val="dk1"/>
              </a:buClr>
              <a:buFont typeface="Arial"/>
              <a:buNone/>
            </a:pPr>
            <a:r>
              <a:rPr lang="es">
                <a:solidFill>
                  <a:schemeClr val="dk1"/>
                </a:solidFill>
                <a:latin typeface="Bree Serif"/>
                <a:ea typeface="Bree Serif"/>
                <a:cs typeface="Bree Serif"/>
                <a:sym typeface="Bree Serif"/>
              </a:rPr>
              <a:t>Sin embargo en  las fiestas nos ponemos nuestras vestimentas tradicionales , pero cuando  no tenemos fiestas nos vestimos normal.  </a:t>
            </a:r>
          </a:p>
          <a:p>
            <a:pPr lvl="0" rtl="0">
              <a:lnSpc>
                <a:spcPct val="115000"/>
              </a:lnSpc>
              <a:spcBef>
                <a:spcPts val="0"/>
              </a:spcBef>
              <a:buClr>
                <a:schemeClr val="dk1"/>
              </a:buClr>
              <a:buFont typeface="Arial"/>
              <a:buNone/>
            </a:pPr>
            <a:r>
              <a:t/>
            </a:r>
            <a:endParaRPr sz="800">
              <a:solidFill>
                <a:schemeClr val="dk1"/>
              </a:solidFill>
              <a:latin typeface="Bree Serif"/>
              <a:ea typeface="Bree Serif"/>
              <a:cs typeface="Bree Serif"/>
              <a:sym typeface="Bree Serif"/>
            </a:endParaRPr>
          </a:p>
          <a:p>
            <a:pPr lvl="0">
              <a:spcBef>
                <a:spcPts val="0"/>
              </a:spcBef>
              <a:buNone/>
            </a:pPr>
            <a:r>
              <a:t/>
            </a:r>
            <a:endParaRPr/>
          </a:p>
        </p:txBody>
      </p:sp>
      <p:sp>
        <p:nvSpPr>
          <p:cNvPr id="84" name="Shape 84"/>
          <p:cNvSpPr txBox="1"/>
          <p:nvPr/>
        </p:nvSpPr>
        <p:spPr>
          <a:xfrm>
            <a:off x="6057275" y="4130525"/>
            <a:ext cx="2852700" cy="767100"/>
          </a:xfrm>
          <a:prstGeom prst="rect">
            <a:avLst/>
          </a:prstGeom>
          <a:noFill/>
          <a:ln>
            <a:noFill/>
          </a:ln>
        </p:spPr>
        <p:txBody>
          <a:bodyPr anchorCtr="0" anchor="t" bIns="91425" lIns="91425" rIns="91425" tIns="91425">
            <a:noAutofit/>
          </a:bodyPr>
          <a:lstStyle/>
          <a:p>
            <a:pPr lvl="0" rtl="0" algn="ctr">
              <a:lnSpc>
                <a:spcPct val="115000"/>
              </a:lnSpc>
              <a:spcBef>
                <a:spcPts val="0"/>
              </a:spcBef>
              <a:buClr>
                <a:schemeClr val="dk1"/>
              </a:buClr>
              <a:buSzPct val="61111"/>
              <a:buFont typeface="Arial"/>
              <a:buNone/>
            </a:pPr>
            <a:r>
              <a:rPr lang="es" sz="1800">
                <a:solidFill>
                  <a:schemeClr val="dk1"/>
                </a:solidFill>
                <a:latin typeface="Permanent Marker"/>
                <a:ea typeface="Permanent Marker"/>
                <a:cs typeface="Permanent Marker"/>
                <a:sym typeface="Permanent Marker"/>
              </a:rPr>
              <a:t>Mezquita central de melillA</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2692500" y="163950"/>
            <a:ext cx="3759000" cy="572700"/>
          </a:xfrm>
          <a:prstGeom prst="rect">
            <a:avLst/>
          </a:prstGeom>
        </p:spPr>
        <p:txBody>
          <a:bodyPr anchorCtr="0" anchor="t" bIns="91425" lIns="91425" rIns="91425" tIns="91425">
            <a:noAutofit/>
          </a:bodyPr>
          <a:lstStyle/>
          <a:p>
            <a:pPr lvl="0" algn="ctr">
              <a:spcBef>
                <a:spcPts val="0"/>
              </a:spcBef>
              <a:buNone/>
            </a:pPr>
            <a:r>
              <a:rPr lang="es"/>
              <a:t>Los Judíos</a:t>
            </a:r>
          </a:p>
        </p:txBody>
      </p:sp>
      <p:sp>
        <p:nvSpPr>
          <p:cNvPr id="90" name="Shape 90"/>
          <p:cNvSpPr txBox="1"/>
          <p:nvPr>
            <p:ph idx="1" type="body"/>
          </p:nvPr>
        </p:nvSpPr>
        <p:spPr>
          <a:xfrm>
            <a:off x="311700" y="736650"/>
            <a:ext cx="8520600" cy="1821600"/>
          </a:xfrm>
          <a:prstGeom prst="rect">
            <a:avLst/>
          </a:prstGeom>
        </p:spPr>
        <p:txBody>
          <a:bodyPr anchorCtr="0" anchor="t" bIns="91425" lIns="91425" rIns="91425" tIns="91425">
            <a:noAutofit/>
          </a:bodyPr>
          <a:lstStyle/>
          <a:p>
            <a:pPr indent="0" lvl="0" marL="0" algn="just">
              <a:spcBef>
                <a:spcPts val="0"/>
              </a:spcBef>
              <a:buNone/>
            </a:pPr>
            <a:r>
              <a:rPr b="1" lang="es" sz="1400">
                <a:solidFill>
                  <a:srgbClr val="0000FF"/>
                </a:solidFill>
              </a:rPr>
              <a:t>El judaísmo es la religión del pueblo judío y comprende un sistema de creencias, doctrinas, ritos y costumbres que fueron sistematizados en una basta literatura, a partir del siglo I d.C. Sin embargo, el origen del judaísmo es ciertamente anterior y se remonta hacia dos milenios a.C. En Canaán, parte actual de Israel.</a:t>
            </a:r>
            <a:r>
              <a:rPr lang="es" sz="1400"/>
              <a:t> </a:t>
            </a:r>
          </a:p>
        </p:txBody>
      </p:sp>
      <p:sp>
        <p:nvSpPr>
          <p:cNvPr id="91" name="Shape 91"/>
          <p:cNvSpPr txBox="1"/>
          <p:nvPr>
            <p:ph idx="1" type="body"/>
          </p:nvPr>
        </p:nvSpPr>
        <p:spPr>
          <a:xfrm>
            <a:off x="391200" y="2431400"/>
            <a:ext cx="6284100" cy="1293000"/>
          </a:xfrm>
          <a:prstGeom prst="rect">
            <a:avLst/>
          </a:prstGeom>
        </p:spPr>
        <p:txBody>
          <a:bodyPr anchorCtr="0" anchor="t" bIns="91425" lIns="91425" rIns="91425" tIns="91425">
            <a:noAutofit/>
          </a:bodyPr>
          <a:lstStyle/>
          <a:p>
            <a:pPr lvl="0" rtl="0" algn="just">
              <a:lnSpc>
                <a:spcPct val="100000"/>
              </a:lnSpc>
              <a:spcBef>
                <a:spcPts val="0"/>
              </a:spcBef>
              <a:buNone/>
            </a:pPr>
            <a:r>
              <a:rPr b="1" lang="es" sz="1400">
                <a:solidFill>
                  <a:srgbClr val="0000FF"/>
                </a:solidFill>
              </a:rPr>
              <a:t>Los Tzitzit que son un tipo de falda para los hombres,la kipá y el talit. En la antigüedad debíamos colgar cuatro flecos de nuestra ropa; pero ahora los hombres y niños tienen dos formas de cumplir con esta mitzvá cada dia. </a:t>
            </a:r>
          </a:p>
          <a:p>
            <a:pPr lvl="0" rtl="0" algn="just">
              <a:lnSpc>
                <a:spcPct val="100000"/>
              </a:lnSpc>
              <a:spcBef>
                <a:spcPts val="0"/>
              </a:spcBef>
              <a:buNone/>
            </a:pPr>
            <a:r>
              <a:t/>
            </a:r>
            <a:endParaRPr b="1" sz="1400">
              <a:solidFill>
                <a:srgbClr val="0000FF"/>
              </a:solidFill>
            </a:endParaRPr>
          </a:p>
        </p:txBody>
      </p:sp>
      <p:sp>
        <p:nvSpPr>
          <p:cNvPr id="92" name="Shape 92"/>
          <p:cNvSpPr txBox="1"/>
          <p:nvPr>
            <p:ph type="title"/>
          </p:nvPr>
        </p:nvSpPr>
        <p:spPr>
          <a:xfrm>
            <a:off x="542750" y="1824800"/>
            <a:ext cx="5908800" cy="606600"/>
          </a:xfrm>
          <a:prstGeom prst="rect">
            <a:avLst/>
          </a:prstGeom>
        </p:spPr>
        <p:txBody>
          <a:bodyPr anchorCtr="0" anchor="t" bIns="91425" lIns="91425" rIns="91425" tIns="91425">
            <a:noAutofit/>
          </a:bodyPr>
          <a:lstStyle/>
          <a:p>
            <a:pPr lvl="0" rtl="0" algn="l">
              <a:spcBef>
                <a:spcPts val="0"/>
              </a:spcBef>
              <a:buNone/>
            </a:pPr>
            <a:r>
              <a:rPr lang="es"/>
              <a:t> </a:t>
            </a:r>
            <a:r>
              <a:rPr i="1" lang="es"/>
              <a:t>Vestimenta Judía y Sinagoga.</a:t>
            </a:r>
          </a:p>
        </p:txBody>
      </p:sp>
      <p:pic>
        <p:nvPicPr>
          <p:cNvPr id="93" name="Shape 93"/>
          <p:cNvPicPr preferRelativeResize="0"/>
          <p:nvPr/>
        </p:nvPicPr>
        <p:blipFill>
          <a:blip r:embed="rId3">
            <a:alphaModFix/>
          </a:blip>
          <a:stretch>
            <a:fillRect/>
          </a:stretch>
        </p:blipFill>
        <p:spPr>
          <a:xfrm>
            <a:off x="6791825" y="2166599"/>
            <a:ext cx="2166700" cy="1293000"/>
          </a:xfrm>
          <a:prstGeom prst="rect">
            <a:avLst/>
          </a:prstGeom>
          <a:noFill/>
          <a:ln>
            <a:noFill/>
          </a:ln>
        </p:spPr>
      </p:pic>
      <p:pic>
        <p:nvPicPr>
          <p:cNvPr id="94" name="Shape 94"/>
          <p:cNvPicPr preferRelativeResize="0"/>
          <p:nvPr/>
        </p:nvPicPr>
        <p:blipFill rotWithShape="1">
          <a:blip r:embed="rId4">
            <a:alphaModFix/>
          </a:blip>
          <a:srcRect b="32796" l="0" r="0" t="32321"/>
          <a:stretch/>
        </p:blipFill>
        <p:spPr>
          <a:xfrm>
            <a:off x="222544" y="3645575"/>
            <a:ext cx="2339280" cy="1450649"/>
          </a:xfrm>
          <a:prstGeom prst="rect">
            <a:avLst/>
          </a:prstGeom>
          <a:noFill/>
          <a:ln>
            <a:noFill/>
          </a:ln>
        </p:spPr>
      </p:pic>
      <p:sp>
        <p:nvSpPr>
          <p:cNvPr id="95" name="Shape 95"/>
          <p:cNvSpPr txBox="1"/>
          <p:nvPr/>
        </p:nvSpPr>
        <p:spPr>
          <a:xfrm>
            <a:off x="3007400" y="3519550"/>
            <a:ext cx="6033900" cy="1293000"/>
          </a:xfrm>
          <a:prstGeom prst="rect">
            <a:avLst/>
          </a:prstGeom>
          <a:noFill/>
          <a:ln>
            <a:noFill/>
          </a:ln>
        </p:spPr>
        <p:txBody>
          <a:bodyPr anchorCtr="0" anchor="t" bIns="91425" lIns="91425" rIns="91425" tIns="91425">
            <a:noAutofit/>
          </a:bodyPr>
          <a:lstStyle/>
          <a:p>
            <a:pPr lvl="0" rtl="0" algn="just">
              <a:spcBef>
                <a:spcPts val="0"/>
              </a:spcBef>
              <a:spcAft>
                <a:spcPts val="1600"/>
              </a:spcAft>
              <a:buClr>
                <a:schemeClr val="dk1"/>
              </a:buClr>
              <a:buFont typeface="Arial"/>
              <a:buNone/>
            </a:pPr>
            <a:r>
              <a:rPr b="1" lang="es">
                <a:solidFill>
                  <a:srgbClr val="0000FF"/>
                </a:solidFill>
              </a:rPr>
              <a:t>La sinagoga es la Iglesia de los judíos, celebran fiestas como desde el anochecer del 24 de diciembre la festividad judía del Januká, la fiesta de la iluminación, que se prolongará por espacio de ocho días, en concreto hasta la noche del 31 de diciembre, y que conmemora la victoria del pueblo judío en su lucha contra la invasión que sufrió Israel por parte del imperio griego.</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99" name="Shape 99"/>
        <p:cNvGrpSpPr/>
        <p:nvPr/>
      </p:nvGrpSpPr>
      <p:grpSpPr>
        <a:xfrm>
          <a:off x="0" y="0"/>
          <a:ext cx="0" cy="0"/>
          <a:chOff x="0" y="0"/>
          <a:chExt cx="0" cy="0"/>
        </a:xfrm>
      </p:grpSpPr>
      <p:sp>
        <p:nvSpPr>
          <p:cNvPr id="100" name="Shape 100">
            <a:hlinkClick r:id="rId3"/>
          </p:cNvPr>
          <p:cNvSpPr txBox="1"/>
          <p:nvPr>
            <p:ph type="title"/>
          </p:nvPr>
        </p:nvSpPr>
        <p:spPr>
          <a:xfrm>
            <a:off x="311700" y="0"/>
            <a:ext cx="5281500" cy="757800"/>
          </a:xfrm>
          <a:prstGeom prst="rect">
            <a:avLst/>
          </a:prstGeom>
        </p:spPr>
        <p:txBody>
          <a:bodyPr anchorCtr="0" anchor="t" bIns="91425" lIns="91425" rIns="91425" tIns="91425">
            <a:noAutofit/>
          </a:bodyPr>
          <a:lstStyle/>
          <a:p>
            <a:pPr lvl="0" rtl="0" algn="ctr">
              <a:spcBef>
                <a:spcPts val="0"/>
              </a:spcBef>
              <a:buNone/>
            </a:pPr>
            <a:r>
              <a:rPr i="1" lang="es" sz="4000">
                <a:solidFill>
                  <a:srgbClr val="FF00FF"/>
                </a:solidFill>
              </a:rPr>
              <a:t>Religión  Hindú</a:t>
            </a:r>
          </a:p>
          <a:p>
            <a:pPr lvl="0" rtl="0" algn="l">
              <a:spcBef>
                <a:spcPts val="0"/>
              </a:spcBef>
              <a:buNone/>
            </a:pPr>
            <a:r>
              <a:t/>
            </a:r>
            <a:endParaRPr i="1"/>
          </a:p>
        </p:txBody>
      </p:sp>
      <p:sp>
        <p:nvSpPr>
          <p:cNvPr id="101" name="Shape 101"/>
          <p:cNvSpPr txBox="1"/>
          <p:nvPr>
            <p:ph idx="1" type="body"/>
          </p:nvPr>
        </p:nvSpPr>
        <p:spPr>
          <a:xfrm>
            <a:off x="311700" y="689387"/>
            <a:ext cx="5970000" cy="1412400"/>
          </a:xfrm>
          <a:prstGeom prst="rect">
            <a:avLst/>
          </a:prstGeom>
        </p:spPr>
        <p:txBody>
          <a:bodyPr anchorCtr="0" anchor="t" bIns="91425" lIns="91425" rIns="91425" tIns="91425">
            <a:noAutofit/>
          </a:bodyPr>
          <a:lstStyle/>
          <a:p>
            <a:pPr lvl="0" algn="just">
              <a:spcBef>
                <a:spcPts val="0"/>
              </a:spcBef>
              <a:buNone/>
            </a:pPr>
            <a:r>
              <a:rPr lang="es">
                <a:solidFill>
                  <a:srgbClr val="0000FF"/>
                </a:solidFill>
              </a:rPr>
              <a:t>El hinduismo es la tradición religiosa predominante del subcontinente indio,principalmente en paìses como India y Nepal.Con màs de mil millones de fieles,es la tercera religión màs extendida en el mundo,tras el cristianismo y el islam.</a:t>
            </a:r>
          </a:p>
          <a:p>
            <a:pPr lvl="0">
              <a:spcBef>
                <a:spcPts val="0"/>
              </a:spcBef>
              <a:buNone/>
            </a:pPr>
            <a:r>
              <a:t/>
            </a:r>
            <a:endParaRPr sz="2000">
              <a:solidFill>
                <a:srgbClr val="0000FF"/>
              </a:solidFill>
            </a:endParaRPr>
          </a:p>
        </p:txBody>
      </p:sp>
      <p:pic>
        <p:nvPicPr>
          <p:cNvPr id="102" name="Shape 102"/>
          <p:cNvPicPr preferRelativeResize="0"/>
          <p:nvPr/>
        </p:nvPicPr>
        <p:blipFill rotWithShape="1">
          <a:blip r:embed="rId4">
            <a:alphaModFix/>
          </a:blip>
          <a:srcRect b="26980" l="0" r="0" t="21481"/>
          <a:stretch/>
        </p:blipFill>
        <p:spPr>
          <a:xfrm>
            <a:off x="6447400" y="108125"/>
            <a:ext cx="2532650" cy="2574924"/>
          </a:xfrm>
          <a:prstGeom prst="rect">
            <a:avLst/>
          </a:prstGeom>
          <a:noFill/>
          <a:ln>
            <a:noFill/>
          </a:ln>
        </p:spPr>
      </p:pic>
      <p:sp>
        <p:nvSpPr>
          <p:cNvPr id="103" name="Shape 103"/>
          <p:cNvSpPr txBox="1"/>
          <p:nvPr>
            <p:ph type="title"/>
          </p:nvPr>
        </p:nvSpPr>
        <p:spPr>
          <a:xfrm>
            <a:off x="3740700" y="3077725"/>
            <a:ext cx="4980600" cy="1890900"/>
          </a:xfrm>
          <a:prstGeom prst="rect">
            <a:avLst/>
          </a:prstGeom>
        </p:spPr>
        <p:txBody>
          <a:bodyPr anchorCtr="0" anchor="t" bIns="91425" lIns="91425" rIns="91425" tIns="91425">
            <a:noAutofit/>
          </a:bodyPr>
          <a:lstStyle/>
          <a:p>
            <a:pPr lvl="0" rtl="0" algn="ctr">
              <a:spcBef>
                <a:spcPts val="0"/>
              </a:spcBef>
              <a:buNone/>
            </a:pPr>
            <a:r>
              <a:rPr lang="es" u="sng">
                <a:solidFill>
                  <a:srgbClr val="FF00FF"/>
                </a:solidFill>
                <a:latin typeface="Roboto Mono"/>
                <a:ea typeface="Roboto Mono"/>
                <a:cs typeface="Roboto Mono"/>
                <a:sym typeface="Roboto Mono"/>
              </a:rPr>
              <a:t>FESTIVITIES</a:t>
            </a:r>
          </a:p>
          <a:p>
            <a:pPr lvl="0" rtl="0" algn="just">
              <a:spcBef>
                <a:spcPts val="0"/>
              </a:spcBef>
              <a:buNone/>
            </a:pPr>
            <a:r>
              <a:rPr lang="es" sz="1400">
                <a:solidFill>
                  <a:srgbClr val="0000FF"/>
                </a:solidFill>
                <a:latin typeface="Roboto Mono"/>
                <a:ea typeface="Roboto Mono"/>
                <a:cs typeface="Roboto Mono"/>
                <a:sym typeface="Roboto Mono"/>
              </a:rPr>
              <a:t>El año hindù.El calendario hindù tiene 12 meses lunares, es decir,basados en fases de la luna y un calendario solar que es el normal para su vida cotidiana.Cada año celebran fiestas como el DIWALI,HOLI Y DUSSEHRA.</a:t>
            </a:r>
          </a:p>
          <a:p>
            <a:pPr lvl="0" rtl="0">
              <a:spcBef>
                <a:spcPts val="0"/>
              </a:spcBef>
              <a:buNone/>
            </a:pPr>
            <a:r>
              <a:t/>
            </a:r>
            <a:endParaRPr sz="1800">
              <a:solidFill>
                <a:srgbClr val="0000FF"/>
              </a:solidFill>
              <a:latin typeface="Roboto Mono"/>
              <a:ea typeface="Roboto Mono"/>
              <a:cs typeface="Roboto Mono"/>
              <a:sym typeface="Roboto Mono"/>
            </a:endParaRPr>
          </a:p>
        </p:txBody>
      </p:sp>
      <p:pic>
        <p:nvPicPr>
          <p:cNvPr id="104" name="Shape 104"/>
          <p:cNvPicPr preferRelativeResize="0"/>
          <p:nvPr/>
        </p:nvPicPr>
        <p:blipFill rotWithShape="1">
          <a:blip r:embed="rId5">
            <a:alphaModFix/>
          </a:blip>
          <a:srcRect b="20395" l="18076" r="18050" t="34935"/>
          <a:stretch/>
        </p:blipFill>
        <p:spPr>
          <a:xfrm>
            <a:off x="1239175" y="2542525"/>
            <a:ext cx="1849510" cy="2285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183765" y="-11"/>
            <a:ext cx="8520600" cy="1017600"/>
          </a:xfrm>
          <a:prstGeom prst="rect">
            <a:avLst/>
          </a:prstGeom>
        </p:spPr>
        <p:txBody>
          <a:bodyPr anchorCtr="0" anchor="t" bIns="91425" lIns="91425" rIns="91425" tIns="91425">
            <a:noAutofit/>
          </a:bodyPr>
          <a:lstStyle/>
          <a:p>
            <a:pPr lvl="0" algn="ctr">
              <a:spcBef>
                <a:spcPts val="0"/>
              </a:spcBef>
              <a:buNone/>
            </a:pPr>
            <a:r>
              <a:rPr i="1" lang="es" sz="4100">
                <a:solidFill>
                  <a:srgbClr val="FF00FF"/>
                </a:solidFill>
              </a:rPr>
              <a:t>VESTMENT</a:t>
            </a:r>
          </a:p>
        </p:txBody>
      </p:sp>
      <p:sp>
        <p:nvSpPr>
          <p:cNvPr id="110" name="Shape 110"/>
          <p:cNvSpPr txBox="1"/>
          <p:nvPr>
            <p:ph idx="1" type="body"/>
          </p:nvPr>
        </p:nvSpPr>
        <p:spPr>
          <a:xfrm>
            <a:off x="24787" y="956725"/>
            <a:ext cx="3414900" cy="1698300"/>
          </a:xfrm>
          <a:prstGeom prst="rect">
            <a:avLst/>
          </a:prstGeom>
        </p:spPr>
        <p:txBody>
          <a:bodyPr anchorCtr="0" anchor="t" bIns="91425" lIns="91425" rIns="91425" tIns="91425">
            <a:noAutofit/>
          </a:bodyPr>
          <a:lstStyle/>
          <a:p>
            <a:pPr lvl="0" algn="just">
              <a:spcBef>
                <a:spcPts val="0"/>
              </a:spcBef>
              <a:buNone/>
            </a:pPr>
            <a:r>
              <a:rPr i="1" lang="es" sz="2000">
                <a:solidFill>
                  <a:srgbClr val="0000FF"/>
                </a:solidFill>
              </a:rPr>
              <a:t>En el caso de las mujeres la vestimenta colorida y elegante que se usa es el saree o sari .</a:t>
            </a:r>
          </a:p>
          <a:p>
            <a:pPr lvl="0">
              <a:spcBef>
                <a:spcPts val="0"/>
              </a:spcBef>
              <a:buNone/>
            </a:pPr>
            <a:r>
              <a:t/>
            </a:r>
            <a:endParaRPr i="1" sz="2000">
              <a:solidFill>
                <a:srgbClr val="0000FF"/>
              </a:solidFill>
            </a:endParaRPr>
          </a:p>
          <a:p>
            <a:pPr lvl="0">
              <a:spcBef>
                <a:spcPts val="0"/>
              </a:spcBef>
              <a:buNone/>
            </a:pPr>
            <a:r>
              <a:t/>
            </a:r>
            <a:endParaRPr i="1" sz="2000">
              <a:solidFill>
                <a:srgbClr val="0000FF"/>
              </a:solidFill>
            </a:endParaRPr>
          </a:p>
        </p:txBody>
      </p:sp>
      <p:pic>
        <p:nvPicPr>
          <p:cNvPr id="111" name="Shape 111"/>
          <p:cNvPicPr preferRelativeResize="0"/>
          <p:nvPr/>
        </p:nvPicPr>
        <p:blipFill rotWithShape="1">
          <a:blip r:embed="rId3">
            <a:alphaModFix/>
          </a:blip>
          <a:srcRect b="5301" l="6780" r="-6779" t="5292"/>
          <a:stretch/>
        </p:blipFill>
        <p:spPr>
          <a:xfrm>
            <a:off x="733100" y="2753124"/>
            <a:ext cx="1998275" cy="2108425"/>
          </a:xfrm>
          <a:prstGeom prst="rect">
            <a:avLst/>
          </a:prstGeom>
          <a:noFill/>
          <a:ln>
            <a:noFill/>
          </a:ln>
        </p:spPr>
      </p:pic>
      <p:pic>
        <p:nvPicPr>
          <p:cNvPr id="112" name="Shape 112"/>
          <p:cNvPicPr preferRelativeResize="0"/>
          <p:nvPr/>
        </p:nvPicPr>
        <p:blipFill>
          <a:blip r:embed="rId4">
            <a:alphaModFix/>
          </a:blip>
          <a:stretch>
            <a:fillRect/>
          </a:stretch>
        </p:blipFill>
        <p:spPr>
          <a:xfrm>
            <a:off x="5631584" y="2834781"/>
            <a:ext cx="1835471" cy="2108427"/>
          </a:xfrm>
          <a:prstGeom prst="rect">
            <a:avLst/>
          </a:prstGeom>
          <a:noFill/>
          <a:ln>
            <a:noFill/>
          </a:ln>
        </p:spPr>
      </p:pic>
      <p:sp>
        <p:nvSpPr>
          <p:cNvPr id="113" name="Shape 113"/>
          <p:cNvSpPr txBox="1"/>
          <p:nvPr/>
        </p:nvSpPr>
        <p:spPr>
          <a:xfrm>
            <a:off x="4220547" y="956734"/>
            <a:ext cx="4923600" cy="1796400"/>
          </a:xfrm>
          <a:prstGeom prst="rect">
            <a:avLst/>
          </a:prstGeom>
          <a:noFill/>
          <a:ln>
            <a:noFill/>
          </a:ln>
        </p:spPr>
        <p:txBody>
          <a:bodyPr anchorCtr="0" anchor="ctr" bIns="91425" lIns="91425" rIns="91425" tIns="91425">
            <a:noAutofit/>
          </a:bodyPr>
          <a:lstStyle/>
          <a:p>
            <a:pPr lvl="0" rtl="0" algn="just">
              <a:lnSpc>
                <a:spcPct val="115000"/>
              </a:lnSpc>
              <a:spcBef>
                <a:spcPts val="0"/>
              </a:spcBef>
              <a:spcAft>
                <a:spcPts val="1600"/>
              </a:spcAft>
              <a:buNone/>
            </a:pPr>
            <a:r>
              <a:rPr i="1" lang="es" sz="2000">
                <a:solidFill>
                  <a:srgbClr val="0000FF"/>
                </a:solidFill>
              </a:rPr>
              <a:t>En la ropa de los hombres hindú, las telas están preparadas para poder soportar cualquier tipo de inclemencia del tiempo o también están enfocadas a las doctrinas de la religión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1545000" y="433225"/>
            <a:ext cx="6054000" cy="572700"/>
          </a:xfrm>
          <a:prstGeom prst="rect">
            <a:avLst/>
          </a:prstGeom>
        </p:spPr>
        <p:txBody>
          <a:bodyPr anchorCtr="0" anchor="t" bIns="91425" lIns="91425" rIns="91425" tIns="91425">
            <a:noAutofit/>
          </a:bodyPr>
          <a:lstStyle/>
          <a:p>
            <a:pPr lvl="0">
              <a:spcBef>
                <a:spcPts val="0"/>
              </a:spcBef>
              <a:buNone/>
            </a:pPr>
            <a:r>
              <a:rPr b="1" lang="es">
                <a:solidFill>
                  <a:srgbClr val="FF00FF"/>
                </a:solidFill>
              </a:rPr>
              <a:t>Los Judíos e Hindú En Melilla</a:t>
            </a:r>
          </a:p>
        </p:txBody>
      </p:sp>
      <p:sp>
        <p:nvSpPr>
          <p:cNvPr id="119" name="Shape 119"/>
          <p:cNvSpPr txBox="1"/>
          <p:nvPr>
            <p:ph idx="1" type="body"/>
          </p:nvPr>
        </p:nvSpPr>
        <p:spPr>
          <a:xfrm>
            <a:off x="0" y="1005925"/>
            <a:ext cx="9144000" cy="4137600"/>
          </a:xfrm>
          <a:prstGeom prst="rect">
            <a:avLst/>
          </a:prstGeom>
        </p:spPr>
        <p:txBody>
          <a:bodyPr anchorCtr="0" anchor="t" bIns="91425" lIns="91425" rIns="91425" tIns="91425">
            <a:noAutofit/>
          </a:bodyPr>
          <a:lstStyle/>
          <a:p>
            <a:pPr lvl="0" rtl="0" algn="just">
              <a:spcBef>
                <a:spcPts val="0"/>
              </a:spcBef>
              <a:buNone/>
            </a:pPr>
            <a:r>
              <a:rPr b="1" lang="es">
                <a:solidFill>
                  <a:srgbClr val="0000FF"/>
                </a:solidFill>
              </a:rPr>
              <a:t>Los judío en melilla, tienen su propio colegio judío privado y tienen una sola sinagoga mientras que los cristianos y musulmanes tenemos más de una iglesia o mezquita. </a:t>
            </a:r>
            <a:r>
              <a:rPr b="1" i="1" lang="es">
                <a:solidFill>
                  <a:srgbClr val="0000FF"/>
                </a:solidFill>
              </a:rPr>
              <a:t>También tienen muchos trabajos y Cierran sus trabajos los viernes por las tardes porque su religión lo prohíbe. Los hindúes se visten de forma normal pero en sus fiestas se visten de forma típica.</a:t>
            </a:r>
          </a:p>
          <a:p>
            <a:pPr lvl="0" rtl="0" algn="just">
              <a:spcBef>
                <a:spcPts val="0"/>
              </a:spcBef>
              <a:buNone/>
            </a:pPr>
            <a:r>
              <a:rPr b="1" i="1" lang="es">
                <a:solidFill>
                  <a:srgbClr val="0000FF"/>
                </a:solidFill>
              </a:rPr>
              <a:t>The Jewish in Melilla, have  got your own school private and have got only one synagogue while, the christian and muslim have got many church and mosque. Have also many work and close its work the friday in the afternoon  because their religion forbids it. The hindus  vestment is the normal but in festivities, the vestment is shape typical.</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