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Lobster"/>
      <p:regular r:id="rId10"/>
    </p:embeddedFont>
    <p:embeddedFont>
      <p:font typeface="Indie Flower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IndieFlower-regular.fntdata"/><Relationship Id="rId10" Type="http://schemas.openxmlformats.org/officeDocument/2006/relationships/font" Target="fonts/Lobster-regular.fnt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Relationship Id="rId4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0" y="0"/>
            <a:ext cx="8520600" cy="1603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sz="5800">
                <a:solidFill>
                  <a:srgbClr val="FF00FF"/>
                </a:solidFill>
                <a:highlight>
                  <a:srgbClr val="FFFFFF"/>
                </a:highlight>
                <a:latin typeface="Indie Flower"/>
                <a:ea typeface="Indie Flower"/>
                <a:cs typeface="Indie Flower"/>
                <a:sym typeface="Indie Flower"/>
              </a:rPr>
              <a:t>La gastronomía de Melilla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243448"/>
            <a:ext cx="8976900" cy="1726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2700">
              <a:solidFill>
                <a:schemeClr val="accent5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s" sz="2700">
                <a:solidFill>
                  <a:schemeClr val="accent5"/>
                </a:solidFill>
                <a:latin typeface="Lobster"/>
                <a:ea typeface="Lobster"/>
                <a:cs typeface="Lobster"/>
                <a:sym typeface="Lobster"/>
              </a:rPr>
              <a:t>Hecho por :Cheima,Nour,Jesús,Belén,Adam ,Yunes , Jhizlan y Muhammad </a:t>
            </a:r>
          </a:p>
          <a:p>
            <a:pPr lvl="0">
              <a:spcBef>
                <a:spcPts val="0"/>
              </a:spcBef>
              <a:buNone/>
            </a:pPr>
            <a:r>
              <a:rPr lang="es" sz="2700">
                <a:solidFill>
                  <a:schemeClr val="accent5"/>
                </a:solidFill>
                <a:latin typeface="Lobster"/>
                <a:ea typeface="Lobster"/>
                <a:cs typeface="Lobster"/>
                <a:sym typeface="Lobster"/>
              </a:rPr>
              <a:t>Curso 6°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700">
              <a:solidFill>
                <a:schemeClr val="accent5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914400" y="2149131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" type="subTitle"/>
          </p:nvPr>
        </p:nvSpPr>
        <p:spPr>
          <a:xfrm rot="-671">
            <a:off x="177137" y="998099"/>
            <a:ext cx="1536600" cy="638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s">
                <a:solidFill>
                  <a:schemeClr val="accent5"/>
                </a:solidFill>
                <a:latin typeface="Lobster"/>
                <a:ea typeface="Lobster"/>
                <a:cs typeface="Lobster"/>
                <a:sym typeface="Lobster"/>
              </a:rPr>
              <a:t>CUSCUS                              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61200" y="3098550"/>
            <a:ext cx="3885600" cy="1976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El cuscús, significa “redondito” o “bien redondo”, es un plato tradicional bereber hecho a base de sémola de trigo. Se le podría considerar como el plato principal en muchos pueblo del norte de África, y en algunas familias lo cocinan diariamente, y entre otras variantes.</a:t>
            </a:r>
            <a:br>
              <a:rPr lang="es">
                <a:solidFill>
                  <a:schemeClr val="dk1"/>
                </a:solidFill>
              </a:rPr>
            </a:br>
          </a:p>
        </p:txBody>
      </p:sp>
      <p:sp>
        <p:nvSpPr>
          <p:cNvPr id="63" name="Shape 63"/>
          <p:cNvSpPr txBox="1"/>
          <p:nvPr/>
        </p:nvSpPr>
        <p:spPr>
          <a:xfrm>
            <a:off x="1909225" y="655350"/>
            <a:ext cx="7138500" cy="2351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387350"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La coquina o tellina,tiene un amplio uso en la cocina mediterránea y melillense.</a:t>
            </a:r>
          </a:p>
          <a:p>
            <a:pPr indent="387350"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Para asegurarnos que están bien limpias y sin nada de arenilla, dejaremos las coquinas en un plato hondo con agua, un poco de sal y un chorreón de vinagre. Allí las tendremos durante 1 hora y media cambiando el agua cada 30 minutos para eliminar cualquier impureza.</a:t>
            </a:r>
            <a:br>
              <a:rPr lang="es">
                <a:solidFill>
                  <a:schemeClr val="dk1"/>
                </a:solidFill>
              </a:rPr>
            </a:br>
            <a:r>
              <a:rPr lang="es">
                <a:solidFill>
                  <a:schemeClr val="dk1"/>
                </a:solidFill>
              </a:rPr>
              <a:t>	Pelamos y picamos los ajos y el perejil fresco y los doramos en una sartén con aceite de oliva. Cuando los ajos empiecen a tomar color, añadimos las coquinas y subimos el fuego, dejando que se vayan abriendo como consecuencia del calor. Para ayudarles a que se abran se remueve 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5939662" y="2569349"/>
            <a:ext cx="1812925" cy="303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7150" y="1636350"/>
            <a:ext cx="1645375" cy="1343549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/>
          <p:nvPr/>
        </p:nvSpPr>
        <p:spPr>
          <a:xfrm>
            <a:off x="4474075" y="16950"/>
            <a:ext cx="2008800" cy="6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s" sz="2800">
                <a:solidFill>
                  <a:schemeClr val="accent5"/>
                </a:solidFill>
                <a:latin typeface="Lobster"/>
                <a:ea typeface="Lobster"/>
                <a:cs typeface="Lobster"/>
                <a:sym typeface="Lobster"/>
              </a:rPr>
              <a:t>COQUINAS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/>
        </p:nvSpPr>
        <p:spPr>
          <a:xfrm>
            <a:off x="928100" y="-40701"/>
            <a:ext cx="73014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2100"/>
          </a:p>
        </p:txBody>
      </p:sp>
      <p:sp>
        <p:nvSpPr>
          <p:cNvPr id="72" name="Shape 72"/>
          <p:cNvSpPr txBox="1"/>
          <p:nvPr/>
        </p:nvSpPr>
        <p:spPr>
          <a:xfrm>
            <a:off x="1175550" y="82775"/>
            <a:ext cx="6876300" cy="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s" sz="3300">
                <a:solidFill>
                  <a:srgbClr val="0000FF"/>
                </a:solidFill>
                <a:latin typeface="Indie Flower"/>
                <a:ea typeface="Indie Flower"/>
                <a:cs typeface="Indie Flower"/>
                <a:sym typeface="Indie Flower"/>
              </a:rPr>
              <a:t>ARROZ AL HORNO Y PASTELA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300">
              <a:solidFill>
                <a:srgbClr val="0000FF"/>
              </a:solidFill>
              <a:latin typeface="Indie Flower"/>
              <a:ea typeface="Indie Flower"/>
              <a:cs typeface="Indie Flower"/>
              <a:sym typeface="Indie Flower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300">
              <a:solidFill>
                <a:srgbClr val="0000FF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73" name="Shape 73"/>
          <p:cNvSpPr txBox="1"/>
          <p:nvPr/>
        </p:nvSpPr>
        <p:spPr>
          <a:xfrm>
            <a:off x="129000" y="1316137"/>
            <a:ext cx="8886000" cy="2302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sz="1800">
                <a:highlight>
                  <a:srgbClr val="FF0000"/>
                </a:highlight>
                <a:latin typeface="Indie Flower"/>
                <a:ea typeface="Indie Flower"/>
                <a:cs typeface="Indie Flower"/>
                <a:sym typeface="Indie Flower"/>
              </a:rPr>
              <a:t>LA PASTELA</a:t>
            </a:r>
            <a:r>
              <a:rPr lang="es" sz="1800">
                <a:latin typeface="Indie Flower"/>
                <a:ea typeface="Indie Flower"/>
                <a:cs typeface="Indie Flower"/>
                <a:sym typeface="Indie Flower"/>
              </a:rPr>
              <a:t>: 2 pechugas , 2 muslos de pollo , cebollas , 1 cucharada de mantequill , 3 cucharadas de aceite de oliva , Azafrán , 1 y 1/2 cucharada de raíz de jengibre fresco rallado , 1/2 cucharadita de canela en polvo , ½ cucharadita de nuez moscada molida - ½ cucharadita de ras el hanout (especia marroquí disponible en algunos supermercados o tiendas especializadas. Yo como no tengo, hice mi propia mezcla de pimienta, cilantro, nuez moscada, clavo, cúrcuma, jengibre, canela, comino y pimentón) 1 cucharadita de azúcar , 4 huevos , Un puñado de cilantro fresco picado , Un puñado de perejil fresco picado , Agua , Sal y pimienta.</a:t>
            </a:r>
          </a:p>
          <a:p>
            <a:pPr lvl="0">
              <a:spcBef>
                <a:spcPts val="0"/>
              </a:spcBef>
              <a:buNone/>
            </a:pPr>
            <a:r>
              <a:rPr lang="es" sz="1800">
                <a:highlight>
                  <a:srgbClr val="FF0000"/>
                </a:highlight>
                <a:latin typeface="Indie Flower"/>
                <a:ea typeface="Indie Flower"/>
                <a:cs typeface="Indie Flower"/>
                <a:sym typeface="Indie Flower"/>
              </a:rPr>
              <a:t>ARROZ AL HORNO</a:t>
            </a:r>
            <a:r>
              <a:rPr lang="es" sz="1800">
                <a:latin typeface="Indie Flower"/>
                <a:ea typeface="Indie Flower"/>
                <a:cs typeface="Indie Flower"/>
                <a:sym typeface="Indie Flower"/>
              </a:rPr>
              <a:t>:Ingredientes para 4 personas1 vaso de arroz, 2 vasos de caldo de cocido, 1 bote de garbanzos, 200gr de tomate triturado, 2 morcillas de cebolla, 4 lonchas de panceta fresca, 400gr de costillas de cerdo, 1 tomate, 1 cabeza de ajos, sal, AOVE y colorante o azafrán.</a:t>
            </a:r>
            <a:br>
              <a:rPr lang="es" sz="1800">
                <a:latin typeface="Indie Flower"/>
                <a:ea typeface="Indie Flower"/>
                <a:cs typeface="Indie Flower"/>
                <a:sym typeface="Indie Flower"/>
              </a:rPr>
            </a:br>
            <a:br>
              <a:rPr lang="es" sz="1800">
                <a:latin typeface="Indie Flower"/>
                <a:ea typeface="Indie Flower"/>
                <a:cs typeface="Indie Flower"/>
                <a:sym typeface="Indie Flower"/>
              </a:rPr>
            </a:br>
            <a:r>
              <a:rPr lang="es" sz="1800">
                <a:latin typeface="Indie Flower"/>
                <a:ea typeface="Indie Flower"/>
                <a:cs typeface="Indie Flower"/>
                <a:sym typeface="Indie Flower"/>
              </a:rPr>
              <a:t>                                                       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594906" y="547742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u="sng"/>
          </a:p>
        </p:txBody>
      </p:sp>
      <p:sp>
        <p:nvSpPr>
          <p:cNvPr id="75" name="Shape 75"/>
          <p:cNvSpPr txBox="1"/>
          <p:nvPr/>
        </p:nvSpPr>
        <p:spPr>
          <a:xfrm rot="416469">
            <a:off x="465907" y="-1116549"/>
            <a:ext cx="6876297" cy="20670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 txBox="1"/>
          <p:nvPr/>
        </p:nvSpPr>
        <p:spPr>
          <a:xfrm>
            <a:off x="1175550" y="5143498"/>
            <a:ext cx="7315200" cy="6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         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1175550" y="-95238"/>
            <a:ext cx="6153900" cy="8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highlight>
                <a:srgbClr val="FF0000"/>
              </a:highlight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highlight>
                <a:srgbClr val="FF0000"/>
              </a:highlight>
            </a:endParaRPr>
          </a:p>
        </p:txBody>
      </p:sp>
      <p:sp>
        <p:nvSpPr>
          <p:cNvPr id="78" name="Shape 78"/>
          <p:cNvSpPr txBox="1"/>
          <p:nvPr/>
        </p:nvSpPr>
        <p:spPr>
          <a:xfrm>
            <a:off x="1273550" y="-999091"/>
            <a:ext cx="73152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/>
        </p:nvSpPr>
        <p:spPr>
          <a:xfrm>
            <a:off x="0" y="3618350"/>
            <a:ext cx="8588700" cy="1163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 txBox="1"/>
          <p:nvPr/>
        </p:nvSpPr>
        <p:spPr>
          <a:xfrm flipH="1" rot="10800000">
            <a:off x="814350" y="-618096"/>
            <a:ext cx="6876300" cy="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/>
        </p:nvSpPr>
        <p:spPr>
          <a:xfrm>
            <a:off x="2662982" y="-1311900"/>
            <a:ext cx="6876300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/>
        </p:nvSpPr>
        <p:spPr>
          <a:xfrm>
            <a:off x="104825" y="0"/>
            <a:ext cx="4503900" cy="3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2000">
                <a:solidFill>
                  <a:srgbClr val="45818E"/>
                </a:solidFill>
              </a:rPr>
              <a:t>CAZUELA DE RAPE AROMATIZADA   </a:t>
            </a:r>
            <a:r>
              <a:rPr lang="es" sz="1200">
                <a:solidFill>
                  <a:schemeClr val="dk1"/>
                </a:solidFill>
              </a:rPr>
              <a:t>La cazuela de rape aromatizado, es un plato muy típico de Ceuta y Melilla. Es un plato muy sabroso. Se tritura con la batidora el aceite con los cominos, la carne de ñora y los ajos. Se pone el aliño en el recipiente y se deja que se dore ligeramente. Se incorpora la zanahoria y el pimiento cortados en tiras finas. Añade el pimentón y el tomate pelado y troceado. Se sazona y continúa la cocción. Se sazona el rape, se pasa por la harina y se fríe muy ligeramente. Reparte el pescado sobre el sofrito, se incorpora los guisantes. Se sirve la ca de rape y se decora el plato con bolitas de patata.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5173647" y="773540"/>
            <a:ext cx="3642600" cy="249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500"/>
              <a:t>Frituras de pescado, es un plato muy característico de Andalucía y Norte de África. Se reboza el pescado en harina de almorta o trigo, se fríe en aceite de oliva y espolvoreando con sal como único condimento. Se suele servir caliente, recién frito.</a:t>
            </a:r>
          </a:p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500"/>
          </a:p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s" sz="1500">
                <a:solidFill>
                  <a:srgbClr val="45818E"/>
                </a:solidFill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es" sz="1500">
                <a:solidFill>
                  <a:srgbClr val="45818E"/>
                </a:solidFill>
              </a:rPr>
              <a:t>                     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4989000" y="190050"/>
            <a:ext cx="4011900" cy="5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" sz="2500">
                <a:solidFill>
                  <a:srgbClr val="6D9EEB"/>
                </a:solidFill>
              </a:rPr>
              <a:t>FRITURA DE PESCADO 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221597" y="3144875"/>
            <a:ext cx="1458000" cy="8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3200">
                <a:solidFill>
                  <a:srgbClr val="0000FF"/>
                </a:solidFill>
                <a:latin typeface="Indie Flower"/>
                <a:ea typeface="Indie Flower"/>
                <a:cs typeface="Indie Flower"/>
                <a:sym typeface="Indie Flower"/>
              </a:rPr>
              <a:t>El tajin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104825" y="3871225"/>
            <a:ext cx="8711400" cy="11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3000">
                <a:solidFill>
                  <a:srgbClr val="6AA84F"/>
                </a:solidFill>
                <a:latin typeface="Indie Flower"/>
                <a:ea typeface="Indie Flower"/>
                <a:cs typeface="Indie Flower"/>
                <a:sym typeface="Indie Flower"/>
              </a:rPr>
              <a:t>El tajin, es una comida muy típica de Melilla. El tajin puede estar hecho con, pollo,verduras...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6AA84F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ctrTitle"/>
          </p:nvPr>
        </p:nvSpPr>
        <p:spPr>
          <a:xfrm>
            <a:off x="1690225" y="244924"/>
            <a:ext cx="5155500" cy="734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>
                <a:solidFill>
                  <a:srgbClr val="F1C232"/>
                </a:solidFill>
                <a:latin typeface="Lobster"/>
                <a:ea typeface="Lobster"/>
                <a:cs typeface="Lobster"/>
                <a:sym typeface="Lobster"/>
              </a:rPr>
              <a:t>La gastronomía </a:t>
            </a:r>
          </a:p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0" y="979624"/>
            <a:ext cx="8832300" cy="416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 Melilla tenemos muchos tipos de gastronomía .Algunos  tipos de gastronomía que tenemos es de las religiones como la musulmana , la católica…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Aquí en Melilla hay muchos bares , tapeos , comida rápida como el MC Donalds , comida china …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 melilla hay muy buen pescado que sale directamente del mar , y muy buena carne que se trae de otros países etc.A continuación os dejaremos página web donde hemos buscado y encontrado las recetas que hemos expuesto en el proyecto .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s" sz="2400">
                <a:solidFill>
                  <a:srgbClr val="4C1130"/>
                </a:solidFill>
                <a:latin typeface="Calibri"/>
                <a:ea typeface="Calibri"/>
                <a:cs typeface="Calibri"/>
                <a:sym typeface="Calibri"/>
              </a:rPr>
              <a:t>10. platos típicos de Melilla 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 algn="l">
              <a:spcBef>
                <a:spcPts val="0"/>
              </a:spcBef>
              <a:buNone/>
            </a:pPr>
            <a:r>
              <a:rPr lang="e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