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81" r:id="rId3"/>
    <p:sldId id="258" r:id="rId4"/>
    <p:sldId id="257" r:id="rId5"/>
    <p:sldId id="259" r:id="rId6"/>
    <p:sldId id="260" r:id="rId7"/>
    <p:sldId id="261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4" r:id="rId19"/>
    <p:sldId id="262" r:id="rId20"/>
    <p:sldId id="277" r:id="rId21"/>
    <p:sldId id="278" r:id="rId22"/>
    <p:sldId id="263" r:id="rId23"/>
    <p:sldId id="279" r:id="rId24"/>
    <p:sldId id="280" r:id="rId25"/>
    <p:sldId id="265" r:id="rId26"/>
    <p:sldId id="283" r:id="rId27"/>
    <p:sldId id="284" r:id="rId28"/>
    <p:sldId id="285" r:id="rId29"/>
    <p:sldId id="282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>
        <p:scale>
          <a:sx n="80" d="100"/>
          <a:sy n="80" d="100"/>
        </p:scale>
        <p:origin x="71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2A65C0D-8532-48A5-A048-F3F87ADD9BBB}" type="datetimeFigureOut">
              <a:rPr lang="en-US" smtClean="0">
                <a:solidFill>
                  <a:srgbClr val="E48312">
                    <a:lumMod val="50000"/>
                  </a:srgbClr>
                </a:solidFill>
              </a:rPr>
              <a:pPr/>
              <a:t>10/7/2021</a:t>
            </a:fld>
            <a:endParaRPr lang="en-US">
              <a:solidFill>
                <a:srgbClr val="E4831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E4831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10F265E-95F4-4D0D-BE99-7B36B42D9183}" type="slidenum">
              <a:rPr lang="en-US" smtClean="0">
                <a:solidFill>
                  <a:srgbClr val="E48312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E48312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2932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99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01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A65C0D-8532-48A5-A048-F3F87ADD9BBB}" type="datetimeFigureOut">
              <a:rPr lang="en-US" smtClean="0">
                <a:solidFill>
                  <a:srgbClr val="CCDDEA"/>
                </a:solidFill>
              </a:rPr>
              <a:pPr/>
              <a:t>10/7/2021</a:t>
            </a:fld>
            <a:endParaRPr lang="en-US">
              <a:solidFill>
                <a:srgbClr val="CCDD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CCDD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10F265E-95F4-4D0D-BE99-7B36B42D9183}" type="slidenum">
              <a:rPr lang="en-US" smtClean="0">
                <a:solidFill>
                  <a:srgbClr val="CCDDEA"/>
                </a:solidFill>
              </a:rPr>
              <a:pPr/>
              <a:t>‹#›</a:t>
            </a:fld>
            <a:endParaRPr lang="en-US">
              <a:solidFill>
                <a:srgbClr val="CCDDEA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14191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18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9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04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79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0836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47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2A65C0D-8532-48A5-A048-F3F87ADD9BBB}" type="datetimeFigureOut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10/7/2021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10F265E-95F4-4D0D-BE99-7B36B42D9183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958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youtube.com/watch?v=1qfQPdx5Uzk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dZvAyrwOM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youtube.com/watch?v=0gnOUgWGG18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youtube.com/watch?v=ghifiDWiq-o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>
                <a:solidFill>
                  <a:schemeClr val="tx1"/>
                </a:solidFill>
              </a:rPr>
              <a:t>COMPILATION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932749" y="5831314"/>
            <a:ext cx="8045373" cy="742279"/>
          </a:xfrm>
        </p:spPr>
        <p:txBody>
          <a:bodyPr>
            <a:noAutofit/>
          </a:bodyPr>
          <a:lstStyle/>
          <a:p>
            <a:pPr algn="l"/>
            <a:r>
              <a:rPr lang="en-GB" sz="3200" i="1" dirty="0" smtClean="0">
                <a:solidFill>
                  <a:schemeClr val="tx1"/>
                </a:solidFill>
                <a:latin typeface="Chiller" panose="04020404031007020602" pitchFamily="82" charset="0"/>
              </a:rPr>
              <a:t>BY KINDERGARTEN “</a:t>
            </a:r>
            <a:r>
              <a:rPr lang="en-GB" sz="3200" i="1" dirty="0" err="1" smtClean="0">
                <a:solidFill>
                  <a:schemeClr val="tx1"/>
                </a:solidFill>
                <a:latin typeface="Chiller" panose="04020404031007020602" pitchFamily="82" charset="0"/>
              </a:rPr>
              <a:t>zVANCHE</a:t>
            </a:r>
            <a:r>
              <a:rPr lang="en-GB" sz="3200" i="1" dirty="0" smtClean="0">
                <a:solidFill>
                  <a:schemeClr val="tx1"/>
                </a:solidFill>
                <a:latin typeface="Chiller" panose="04020404031007020602" pitchFamily="82" charset="0"/>
              </a:rPr>
              <a:t>” </a:t>
            </a:r>
            <a:br>
              <a:rPr lang="en-GB" sz="3200" i="1" dirty="0" smtClean="0">
                <a:solidFill>
                  <a:schemeClr val="tx1"/>
                </a:solidFill>
                <a:latin typeface="Chiller" panose="04020404031007020602" pitchFamily="82" charset="0"/>
              </a:rPr>
            </a:br>
            <a:r>
              <a:rPr lang="en-GB" sz="3200" i="1" dirty="0" smtClean="0">
                <a:solidFill>
                  <a:schemeClr val="tx1"/>
                </a:solidFill>
                <a:latin typeface="Chiller" panose="04020404031007020602" pitchFamily="82" charset="0"/>
              </a:rPr>
              <a:t>      Bulgaria, </a:t>
            </a:r>
            <a:r>
              <a:rPr lang="en-GB" sz="3200" i="1" dirty="0" err="1" smtClean="0">
                <a:solidFill>
                  <a:schemeClr val="tx1"/>
                </a:solidFill>
                <a:latin typeface="Chiller" panose="04020404031007020602" pitchFamily="82" charset="0"/>
              </a:rPr>
              <a:t>Burgas</a:t>
            </a:r>
            <a:endParaRPr lang="en-US" sz="3200" i="1" dirty="0">
              <a:solidFill>
                <a:schemeClr val="tx1"/>
              </a:solidFill>
              <a:latin typeface="Chiller" panose="04020404031007020602" pitchFamily="82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 rot="1731695">
            <a:off x="9555934" y="1154514"/>
            <a:ext cx="18997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atin typeface="Chiller" panose="04020404031007020602" pitchFamily="82" charset="0"/>
              </a:rPr>
              <a:t>FABLES</a:t>
            </a:r>
            <a:endParaRPr lang="bg-BG" sz="4800" b="1" dirty="0" smtClean="0">
              <a:latin typeface="Chiller" panose="04020404031007020602" pitchFamily="82" charset="0"/>
            </a:endParaRPr>
          </a:p>
          <a:p>
            <a:r>
              <a:rPr lang="bg-BG" sz="4400" i="1" dirty="0" smtClean="0">
                <a:latin typeface="Chiller" panose="04020404031007020602" pitchFamily="82" charset="0"/>
              </a:rPr>
              <a:t>БАСНИ</a:t>
            </a:r>
            <a:r>
              <a:rPr lang="bg-BG" sz="4800" b="1" dirty="0" smtClean="0">
                <a:latin typeface="Chiller" panose="04020404031007020602" pitchFamily="82" charset="0"/>
              </a:rPr>
              <a:t/>
            </a:r>
            <a:br>
              <a:rPr lang="bg-BG" sz="4800" b="1" dirty="0" smtClean="0">
                <a:latin typeface="Chiller" panose="04020404031007020602" pitchFamily="82" charset="0"/>
              </a:rPr>
            </a:br>
            <a:endParaRPr lang="en-US" sz="4800" b="1" dirty="0">
              <a:latin typeface="Chiller" panose="04020404031007020602" pitchFamily="82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 rot="20421504">
            <a:off x="536728" y="1475535"/>
            <a:ext cx="3362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="1" dirty="0" smtClean="0">
                <a:latin typeface="Chiller" panose="04020404031007020602" pitchFamily="82" charset="0"/>
              </a:rPr>
              <a:t>  </a:t>
            </a:r>
            <a:r>
              <a:rPr lang="en-GB" sz="4400" b="1" dirty="0" smtClean="0">
                <a:latin typeface="Chiller" panose="04020404031007020602" pitchFamily="82" charset="0"/>
              </a:rPr>
              <a:t>FAIRY TALES</a:t>
            </a:r>
            <a:r>
              <a:rPr lang="bg-BG" sz="4400" b="1" dirty="0" smtClean="0">
                <a:latin typeface="Chiller" panose="04020404031007020602" pitchFamily="82" charset="0"/>
              </a:rPr>
              <a:t> </a:t>
            </a:r>
            <a:br>
              <a:rPr lang="bg-BG" sz="4400" b="1" dirty="0" smtClean="0">
                <a:latin typeface="Chiller" panose="04020404031007020602" pitchFamily="82" charset="0"/>
              </a:rPr>
            </a:br>
            <a:r>
              <a:rPr lang="bg-BG" sz="4400" dirty="0" smtClean="0">
                <a:latin typeface="Chiller" panose="04020404031007020602" pitchFamily="82" charset="0"/>
              </a:rPr>
              <a:t>ПРИКАЗКИ</a:t>
            </a:r>
            <a:endParaRPr lang="bg-BG" sz="3600" i="1" dirty="0">
              <a:latin typeface="Chiller" panose="04020404031007020602" pitchFamily="82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8704711" y="2778031"/>
            <a:ext cx="18179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>
                <a:latin typeface="Chiller" panose="04020404031007020602" pitchFamily="82" charset="0"/>
              </a:rPr>
              <a:t>SONGS</a:t>
            </a:r>
            <a:r>
              <a:rPr lang="bg-BG" sz="6000" b="1" dirty="0" smtClean="0">
                <a:latin typeface="Chiller" panose="04020404031007020602" pitchFamily="82" charset="0"/>
              </a:rPr>
              <a:t/>
            </a:r>
            <a:br>
              <a:rPr lang="bg-BG" sz="6000" b="1" dirty="0" smtClean="0">
                <a:latin typeface="Chiller" panose="04020404031007020602" pitchFamily="82" charset="0"/>
              </a:rPr>
            </a:br>
            <a:r>
              <a:rPr lang="bg-BG" sz="4000" i="1" dirty="0" smtClean="0">
                <a:latin typeface="Chiller" panose="04020404031007020602" pitchFamily="82" charset="0"/>
              </a:rPr>
              <a:t>ПЕСНИ</a:t>
            </a:r>
            <a:endParaRPr lang="en-US" sz="4000" i="1" dirty="0">
              <a:latin typeface="Chiller" panose="04020404031007020602" pitchFamily="82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 rot="1267392">
            <a:off x="543719" y="3525407"/>
            <a:ext cx="34953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000" b="1" dirty="0" smtClean="0">
                <a:latin typeface="Chiller" panose="04020404031007020602" pitchFamily="82" charset="0"/>
              </a:rPr>
              <a:t>    </a:t>
            </a:r>
            <a:r>
              <a:rPr lang="en-GB" sz="6000" b="1" dirty="0" smtClean="0">
                <a:latin typeface="Chiller" panose="04020404031007020602" pitchFamily="82" charset="0"/>
              </a:rPr>
              <a:t>POEMS</a:t>
            </a:r>
            <a:r>
              <a:rPr lang="bg-BG" sz="6000" b="1" i="1" dirty="0" smtClean="0">
                <a:latin typeface="Chiller" panose="04020404031007020602" pitchFamily="82" charset="0"/>
              </a:rPr>
              <a:t/>
            </a:r>
            <a:br>
              <a:rPr lang="bg-BG" sz="6000" b="1" i="1" dirty="0" smtClean="0">
                <a:latin typeface="Chiller" panose="04020404031007020602" pitchFamily="82" charset="0"/>
              </a:rPr>
            </a:br>
            <a:r>
              <a:rPr lang="bg-BG" sz="3600" i="1" dirty="0" smtClean="0">
                <a:latin typeface="Chiller" panose="04020404031007020602" pitchFamily="82" charset="0"/>
              </a:rPr>
              <a:t>СТИХТВОРЕНИЯ</a:t>
            </a:r>
            <a:endParaRPr lang="en-US" sz="3600" i="1" dirty="0">
              <a:latin typeface="Chiller" panose="04020404031007020602" pitchFamily="82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 rot="19730221">
            <a:off x="9700756" y="4097168"/>
            <a:ext cx="24009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>
                <a:latin typeface="Chiller" panose="04020404031007020602" pitchFamily="82" charset="0"/>
              </a:rPr>
              <a:t>RIDDLES</a:t>
            </a:r>
            <a:r>
              <a:rPr lang="bg-BG" sz="6000" b="1" dirty="0" smtClean="0">
                <a:latin typeface="Chiller" panose="04020404031007020602" pitchFamily="82" charset="0"/>
              </a:rPr>
              <a:t/>
            </a:r>
            <a:br>
              <a:rPr lang="bg-BG" sz="6000" b="1" dirty="0" smtClean="0">
                <a:latin typeface="Chiller" panose="04020404031007020602" pitchFamily="82" charset="0"/>
              </a:rPr>
            </a:br>
            <a:r>
              <a:rPr lang="bg-BG" sz="4000" i="1" dirty="0" smtClean="0">
                <a:latin typeface="Chiller" panose="04020404031007020602" pitchFamily="82" charset="0"/>
              </a:rPr>
              <a:t>ГАТАНКИ</a:t>
            </a:r>
            <a:endParaRPr lang="en-US" sz="4000" i="1" dirty="0">
              <a:latin typeface="Chiller" panose="04020404031007020602" pitchFamily="82" charset="0"/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75" y="1267665"/>
            <a:ext cx="4666738" cy="3310128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69" y="5831314"/>
            <a:ext cx="2725762" cy="9509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6" y="114829"/>
            <a:ext cx="2535202" cy="995477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9" y="114829"/>
            <a:ext cx="1883881" cy="81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91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4144" y="0"/>
            <a:ext cx="6946710" cy="7017306"/>
          </a:xfrm>
          <a:prstGeom prst="rect">
            <a:avLst/>
          </a:prstGeom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/>
                <a:ea typeface="Calibri"/>
              </a:rPr>
              <a:t>Изправил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пак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Петльо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плета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запял</a:t>
            </a:r>
            <a:r>
              <a:rPr lang="en-US" dirty="0">
                <a:latin typeface="Times New Roman"/>
                <a:ea typeface="Calibri"/>
              </a:rPr>
              <a:t> с </a:t>
            </a:r>
            <a:r>
              <a:rPr lang="en-US" dirty="0" err="1">
                <a:latin typeface="Times New Roman"/>
                <a:ea typeface="Calibri"/>
              </a:rPr>
              <a:t>цяло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гърло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лисицата</a:t>
            </a:r>
            <a:r>
              <a:rPr lang="en-US" dirty="0">
                <a:latin typeface="Times New Roman"/>
                <a:ea typeface="Calibri"/>
              </a:rPr>
              <a:t> й </a:t>
            </a:r>
            <a:r>
              <a:rPr lang="en-US" dirty="0" err="1">
                <a:latin typeface="Times New Roman"/>
                <a:ea typeface="Calibri"/>
              </a:rPr>
              <a:t>омръзнало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слуша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пък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била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гладна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затова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след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малко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му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подвикнала</a:t>
            </a:r>
            <a:r>
              <a:rPr lang="en-US" dirty="0">
                <a:latin typeface="Times New Roman"/>
                <a:ea typeface="Calibri"/>
              </a:rPr>
              <a:t>: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Като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седиш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високо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виждаш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идват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вече</a:t>
            </a:r>
            <a:r>
              <a:rPr lang="en-US" dirty="0">
                <a:latin typeface="Times New Roman"/>
                <a:ea typeface="Calibri"/>
              </a:rPr>
              <a:t>?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Виждам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ги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Лисано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Много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са</a:t>
            </a:r>
            <a:r>
              <a:rPr lang="en-US" dirty="0">
                <a:latin typeface="Times New Roman"/>
                <a:ea typeface="Calibri"/>
              </a:rPr>
              <a:t>?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Много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са</a:t>
            </a:r>
            <a:r>
              <a:rPr lang="en-US" dirty="0">
                <a:latin typeface="Times New Roman"/>
                <a:ea typeface="Calibri"/>
              </a:rPr>
              <a:t>. И </a:t>
            </a:r>
            <a:r>
              <a:rPr lang="en-US" dirty="0" err="1">
                <a:latin typeface="Times New Roman"/>
                <a:ea typeface="Calibri"/>
              </a:rPr>
              <a:t>кучетата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идват</a:t>
            </a:r>
            <a:r>
              <a:rPr lang="en-US" dirty="0">
                <a:latin typeface="Times New Roman"/>
                <a:ea typeface="Calibri"/>
              </a:rPr>
              <a:t> с </a:t>
            </a:r>
            <a:r>
              <a:rPr lang="en-US" dirty="0" err="1">
                <a:latin typeface="Times New Roman"/>
                <a:ea typeface="Calibri"/>
              </a:rPr>
              <a:t>тях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защото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слънцето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най-обича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тяхната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молба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винаги</a:t>
            </a:r>
            <a:r>
              <a:rPr lang="en-US" dirty="0">
                <a:latin typeface="Times New Roman"/>
                <a:ea typeface="Calibri"/>
              </a:rPr>
              <a:t> я </a:t>
            </a:r>
            <a:r>
              <a:rPr lang="en-US" dirty="0" err="1">
                <a:latin typeface="Times New Roman"/>
                <a:ea typeface="Calibri"/>
              </a:rPr>
              <a:t>изпълнява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И </a:t>
            </a:r>
            <a:r>
              <a:rPr lang="en-US" dirty="0" err="1">
                <a:latin typeface="Times New Roman"/>
                <a:ea typeface="Calibri"/>
              </a:rPr>
              <a:t>кучетата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</a:t>
            </a:r>
            <a:r>
              <a:rPr lang="en-US" dirty="0">
                <a:latin typeface="Times New Roman"/>
                <a:ea typeface="Calibri"/>
              </a:rPr>
              <a:t>? – </a:t>
            </a:r>
            <a:r>
              <a:rPr lang="en-US" dirty="0" err="1">
                <a:latin typeface="Times New Roman"/>
                <a:ea typeface="Calibri"/>
              </a:rPr>
              <a:t>скочила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лисицата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И </a:t>
            </a:r>
            <a:r>
              <a:rPr lang="en-US" dirty="0" err="1">
                <a:latin typeface="Times New Roman"/>
                <a:ea typeface="Calibri"/>
              </a:rPr>
              <a:t>кучетата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кумице</a:t>
            </a:r>
            <a:r>
              <a:rPr lang="en-US" dirty="0">
                <a:latin typeface="Times New Roman"/>
                <a:ea typeface="Calibri"/>
              </a:rPr>
              <a:t>. Я </a:t>
            </a:r>
            <a:r>
              <a:rPr lang="en-US" dirty="0" err="1">
                <a:latin typeface="Times New Roman"/>
                <a:ea typeface="Calibri"/>
              </a:rPr>
              <a:t>виж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колко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бързат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помолим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заедно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слънцето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/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 err="1">
                <a:latin typeface="Times New Roman"/>
                <a:ea typeface="Calibri"/>
              </a:rPr>
              <a:t>Лисицата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подскочила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два-три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пъти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но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могла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види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кой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идва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пътя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откъм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селото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Съгледала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само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облак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прах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Тя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бързо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мушнала</a:t>
            </a:r>
            <a:r>
              <a:rPr lang="en-US" dirty="0">
                <a:latin typeface="Times New Roman"/>
                <a:ea typeface="Calibri"/>
              </a:rPr>
              <a:t> в </a:t>
            </a:r>
            <a:r>
              <a:rPr lang="en-US" dirty="0" err="1">
                <a:latin typeface="Times New Roman"/>
                <a:ea typeface="Calibri"/>
              </a:rPr>
              <a:t>храстите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извикала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петела</a:t>
            </a:r>
            <a:r>
              <a:rPr lang="en-US" dirty="0">
                <a:latin typeface="Times New Roman"/>
                <a:ea typeface="Calibri"/>
              </a:rPr>
              <a:t>: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Петленце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със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златно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гребенче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вие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почнете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молите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без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мен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Аз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бързо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свърша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една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работа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върна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Свикнала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съм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измия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преди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помоля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слънцето</a:t>
            </a:r>
            <a:r>
              <a:rPr lang="en-US" dirty="0">
                <a:latin typeface="Times New Roman"/>
                <a:ea typeface="Calibri"/>
              </a:rPr>
              <a:t>, а </a:t>
            </a:r>
            <a:r>
              <a:rPr lang="en-US" dirty="0" err="1">
                <a:latin typeface="Times New Roman"/>
                <a:ea typeface="Calibri"/>
              </a:rPr>
              <a:t>сега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от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бързане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съм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забравила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Тъкмо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връщане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измия</a:t>
            </a:r>
            <a:r>
              <a:rPr lang="en-US" dirty="0">
                <a:latin typeface="Times New Roman"/>
                <a:ea typeface="Calibri"/>
              </a:rPr>
              <a:t> в </a:t>
            </a:r>
            <a:r>
              <a:rPr lang="en-US" dirty="0" err="1">
                <a:latin typeface="Times New Roman"/>
                <a:ea typeface="Calibri"/>
              </a:rPr>
              <a:t>потока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/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 err="1">
                <a:latin typeface="Times New Roman"/>
                <a:ea typeface="Calibri"/>
              </a:rPr>
              <a:t>Като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рекла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това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лисицата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мушнала</a:t>
            </a:r>
            <a:r>
              <a:rPr lang="en-US" dirty="0">
                <a:latin typeface="Times New Roman"/>
                <a:ea typeface="Calibri"/>
              </a:rPr>
              <a:t> в </a:t>
            </a:r>
            <a:r>
              <a:rPr lang="en-US" dirty="0" err="1">
                <a:latin typeface="Times New Roman"/>
                <a:ea typeface="Calibri"/>
              </a:rPr>
              <a:t>гората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ни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чула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ни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видяла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повече</a:t>
            </a:r>
            <a:r>
              <a:rPr lang="en-US" dirty="0">
                <a:latin typeface="Times New Roman"/>
                <a:ea typeface="Calibri"/>
              </a:rPr>
              <a:t>. А </a:t>
            </a:r>
            <a:r>
              <a:rPr lang="en-US" dirty="0" err="1">
                <a:latin typeface="Times New Roman"/>
                <a:ea typeface="Calibri"/>
              </a:rPr>
              <a:t>Петльо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запял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радостно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Той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бил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много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горд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че</a:t>
            </a:r>
            <a:r>
              <a:rPr lang="en-US" dirty="0">
                <a:latin typeface="Times New Roman"/>
                <a:ea typeface="Calibri"/>
              </a:rPr>
              <a:t> с </a:t>
            </a:r>
            <a:r>
              <a:rPr lang="en-US" dirty="0" err="1">
                <a:latin typeface="Times New Roman"/>
                <a:ea typeface="Calibri"/>
              </a:rPr>
              <a:t>ума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победил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хитрата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лисица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/>
            </a:r>
            <a:br>
              <a:rPr lang="en-US" dirty="0">
                <a:latin typeface="Times New Roman"/>
                <a:ea typeface="Calibri"/>
              </a:rPr>
            </a:b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037" y="3508652"/>
            <a:ext cx="2818208" cy="3339109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8366" y="-47997"/>
            <a:ext cx="3698544" cy="522620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40520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8292" y="122832"/>
            <a:ext cx="1869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 КОСЕ – БОСЕ</a:t>
            </a:r>
          </a:p>
          <a:p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РАН  БОСИЛЕК</a:t>
            </a:r>
            <a:endParaRPr lang="bg-BG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rikazki-liubimi-v-rimi-knizhka-1-kose-bose-stranici-ot-tazi-knig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63" y="905639"/>
            <a:ext cx="6765309" cy="5816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491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6664" y="828581"/>
            <a:ext cx="9730852" cy="557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Направило си Косенцето Босенцето гнезденце. Снесло си яйчица.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Дошла Кума Лиса под гнездото и рекла: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Косе Босе, дай ми едно яйчице! Дойдоха ми тате и мама на гости. Ще им сваря чорбица.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Косенцето й дало едно яйчице.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На другия ден пак дошла Кума Лиса и рекла: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Косе Босе, дай ми яйчице. Дойдоха ми кака и бате на гости.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Косенцето пак й дало.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Днес тъй, утре тъй — останало на Косенцето само едно яйчице. Дошла пак Кума Лиса и рекла: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Косенце Босенце, дай ми яйчице!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Нямам, Лиске — отговорило Косенцето.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Като нямаш, тебе ще изям!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Заплакало Косенцето. Дало си и последното яйчице.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На сутринта минало куче през гората. То видяло Косенцето, че плаче, и попитало: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Защо плачеш, Косе Босе?</a:t>
            </a:r>
            <a:endParaRPr lang="bg-BG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1357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866" y="45679"/>
            <a:ext cx="8884693" cy="6053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Как да не плача, кученце. Всяка сутрин идва Кума Лиса и ми взема по едно яйчице. Взе ми ги всичките. Не можах да си отвъдя пиленца. Тази сутрин пак ще дойде. Нямам какво да й дам. Сега мене ще изяде.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Не плачи, Косе Босе! Аз ще се скрия ей тука в шумата. Като дойде Кума Лиса да ти иска яйчице, ти й речи: „Нямам, Лиске, яйчице. Ей там в шумата има кокошчица. Нея вземи!“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Кучето се скрило в шумата. Дошла Кума Лиса и рекла: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Косе Босе, дай ми яйчице!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Нямам, Лиске, яйчице. Имам една кокошчица ей там в шумата. Ако искаш, вземи нея.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Кума Лиса се зарадвала и взела да рови из шумата. Кучето изскочило и я подгонило.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Тя бяга, то я гони, тя бяга, то я гони — най-после стигнала до дупката </a:t>
            </a:r>
            <a:r>
              <a:rPr lang="bg-BG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bg-BG" dirty="0" smtClean="0">
                <a:latin typeface="Times New Roman"/>
                <a:ea typeface="Calibri"/>
                <a:cs typeface="Times New Roman"/>
              </a:rPr>
            </a:br>
            <a:r>
              <a:rPr lang="bg-BG" dirty="0" smtClean="0">
                <a:latin typeface="Times New Roman"/>
                <a:ea typeface="Calibri"/>
                <a:cs typeface="Times New Roman"/>
              </a:rPr>
              <a:t>си </a:t>
            </a:r>
            <a:r>
              <a:rPr lang="bg-BG" dirty="0">
                <a:latin typeface="Times New Roman"/>
                <a:ea typeface="Calibri"/>
                <a:cs typeface="Times New Roman"/>
              </a:rPr>
              <a:t>и се скрила.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Кучето клекнало пред дупката. Чакало да се иодаде Кума Лиса, </a:t>
            </a:r>
            <a:r>
              <a:rPr lang="bg-BG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bg-BG" dirty="0" smtClean="0">
                <a:latin typeface="Times New Roman"/>
                <a:ea typeface="Calibri"/>
                <a:cs typeface="Times New Roman"/>
              </a:rPr>
            </a:br>
            <a:r>
              <a:rPr lang="bg-BG" dirty="0" smtClean="0">
                <a:latin typeface="Times New Roman"/>
                <a:ea typeface="Calibri"/>
                <a:cs typeface="Times New Roman"/>
              </a:rPr>
              <a:t>да </a:t>
            </a:r>
            <a:r>
              <a:rPr lang="bg-BG" dirty="0">
                <a:latin typeface="Times New Roman"/>
                <a:ea typeface="Calibri"/>
                <a:cs typeface="Times New Roman"/>
              </a:rPr>
              <a:t>я хване за шията. Кума Лиса не знаела, че кучето я варди </a:t>
            </a:r>
            <a:r>
              <a:rPr lang="bg-BG" dirty="0" smtClean="0">
                <a:latin typeface="Times New Roman"/>
                <a:ea typeface="Calibri"/>
                <a:cs typeface="Times New Roman"/>
              </a:rPr>
              <a:t>отвън</a:t>
            </a:r>
            <a:br>
              <a:rPr lang="bg-BG" dirty="0" smtClean="0">
                <a:latin typeface="Times New Roman"/>
                <a:ea typeface="Calibri"/>
                <a:cs typeface="Times New Roman"/>
              </a:rPr>
            </a:br>
            <a:r>
              <a:rPr lang="bg-BG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bg-BG" dirty="0">
                <a:latin typeface="Times New Roman"/>
                <a:ea typeface="Calibri"/>
                <a:cs typeface="Times New Roman"/>
              </a:rPr>
              <a:t>и взела да пита краката си: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Я кажете, краченца, как викахте, когато ви гонеше кучето?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Беж, Лиске, да бягаме, беж, Лиске, да бягаме!</a:t>
            </a:r>
            <a:endParaRPr lang="bg-BG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95" y="3561101"/>
            <a:ext cx="3470706" cy="314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83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0131" y="190776"/>
            <a:ext cx="6096000" cy="5848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Мили какини краченца, кака ще им купи чехлички! Ами вие, очички, как викахте?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И ние тъй викахме: „Беж, Лиске, да бягаме, беж, Лиске, да бягаме!“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Мили какини очички, кака ще им купи очилца. Ами вие, ушички, как викахте?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И ние тъй викахме: „Беж, Лиске, да бягаме!“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Мили какини ушички, кака ще им купи обички! А ти, опашчице, как викаше?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Дръж, куче, Лиса за опашката, дръж, куче, Лиса за опашката.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— Тъй ли! Чакай да те дам на кучето! — и Кума Лиса си подала опашката навън.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Кучето я хванало за опашката и почнало да я тегли. Лиса се дърпа навътре, кучето тегли навън. Тя навътре, то навън. Най-после я издърпало и — скок върху нея — разкъсало и кожухчето.</a:t>
            </a:r>
            <a:endParaRPr lang="bg-BG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4" y="1421263"/>
            <a:ext cx="5081421" cy="40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02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981456" y="134635"/>
            <a:ext cx="5455920" cy="6625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ЛЯСТОВИЦАТА И ВРАБЧЕТО</a:t>
            </a:r>
            <a:endParaRPr lang="en-US" sz="11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БЪЛГАРСКА НАРОДНА ПРИКАЗКА</a:t>
            </a:r>
            <a:endParaRPr lang="en-US" sz="11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Лястовицата 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 направила гнездо на една греда под стряхата и си излюпила лястовички.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Направило си гнездо под една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керемидка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врабчето и си излюпило врабчета.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години наред врабчето все го сполитало нещастие - котката издебвала малките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врабченца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ги изяждала, или пък счупвала яйцата.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Натъжено гледал врабецът как на близката слива лястовичката учи лястовичетата да хвърчат, да правят гнезда и да си помагат.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Завидял врабецът на лястовичката. Веднъж той й казал: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Блазе ти, сестро лястовичке, че всяка година си отглеждаш пиленцата, пък моята домакинка само мъти, цвърка, вика, а не може да ги изгледа. Кой знае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откого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сме прокълнати.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 бе, врабчо,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отникого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сте прокълнати, ами гнездото ви не е добре направено. Затова и котката ви яде яйцата. Затова, съседе, не можете и да изгледате челяд като мене.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 чул това, врабецът помолил лястовичката да го научи да си направи гнездо.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Ела с мене, ще те науча - казала лястовичката.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 отвела врабеца край реката, в една тиня.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Хайде сега, направи като мене, вземи с човката си кал за гнездото.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95" y="3364993"/>
            <a:ext cx="4950757" cy="3163824"/>
          </a:xfrm>
          <a:prstGeom prst="rect">
            <a:avLst/>
          </a:prstGeom>
        </p:spPr>
      </p:pic>
      <p:pic>
        <p:nvPicPr>
          <p:cNvPr id="5" name="Picture 9" descr="vorob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5658">
            <a:off x="6713826" y="310046"/>
            <a:ext cx="2748422" cy="27827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8338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93" y="1453896"/>
            <a:ext cx="4110018" cy="5404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3" name="Правоъгълник 2"/>
          <p:cNvSpPr/>
          <p:nvPr/>
        </p:nvSpPr>
        <p:spPr>
          <a:xfrm>
            <a:off x="1152144" y="966228"/>
            <a:ext cx="6364224" cy="4062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А, виждам, сега знам, знам, дребна работа било това - рекло врабчето и литнало заедно с лястовичката, без да вземе в човката си малко кал. Като дошли до гнездото на лястовичката, тя лепнала калта на гредата.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така ще я залепиш - казала тя.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Видях, видях, лесно било да се лепи кал на гредата - казало врабчето.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пъти ходила лястовичката на реката, много пъти носила кал и лепила по гредата. Ходило с нея и врабчето, но нищо не вземало, а само викало: "Знам, знам".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Когато лястовичката налепила ред кал, почнала да лепи и ред сламки. После пак - ред кал, пак - ред сламки. При всяко лепене на кал или сламка, лястовичката все учела врабчето как да лепи, за да го научи, как да си прави гнездото, но врабчето все казвало: "Знам де, знам".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съседе, само с казване "знам" ти никога не ще си направиш здраво гнездо като моето, защото не ти се ще да потопиш човката си в калта. Без мъка няма наука, побратиме! Ето затова не можеш да изгледаш челяд като мене!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80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853221" y="814274"/>
            <a:ext cx="3800856" cy="516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ЛОЗАРЯТ И КОСЕТО</a:t>
            </a:r>
            <a:endParaRPr lang="en-US" sz="11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Напекло 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топлото мартенско слънце. Закапали весело капчуците.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Стопанинът грабнал ножицата и се провикнал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кьм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Хайде,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тръгвай с мене да подрежем лозите!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Не мога - отвърнало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- защото си имам работа: гнездо вия.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И отлетяло за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сламчици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Зашумял развигорът над хълмовете. Избуяли новите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ластари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на лозите. Бръмнали пчелите по градините. Стопанинът нарамил мотиката и погледнал към гнездото на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Тръгвай,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с мене - да прекопаем лозето.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Дума да не става! - отвърнало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- Аз тъкмо сега съм захванало да снасям яйца!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И се накокошинило в гнездото.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Затрещели юнските гръмотевици. Проливни дъждове окъпали земята. Стопанинът нагърбил пръскачката и пак викнал на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! Хайде да пръскаме, че маната може да изгори гроздето.</a:t>
            </a:r>
            <a:endParaRPr lang="en-US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8567928" y="810873"/>
            <a:ext cx="31821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Върви сам! Не виждаш ли, че аз тука пиленца мътя! - отвърнало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и притихнало в гнездото.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Гъсти буренаци заглушили лозите. Грижовният стопанин наточил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косера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си и попитал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Нямали,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косенце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да дойдеш с мене - да оплевим лозето?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Няма! - отвърнало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- Сега пък ще уча пиленцата си да хвърчат.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Настъпила есента. Кехлибарени гроздове натегнали под лозите. Стопанинът подкарал колата към лозето.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Къде си,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? - провикнал се той.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Тук! - изчуруликало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Хайде да берем грозде!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Ида! -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пръпнало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косето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- Почакай само да повикам пиленцата си. Всички ще берем!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Но лозарят му казал: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Почакай,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косе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почакай ти сега. Който не е работил, не трябва и да яде.</a:t>
            </a:r>
            <a:endParaRPr lang="en-US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77" y="770480"/>
            <a:ext cx="3758052" cy="53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15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  </a:t>
            </a:r>
            <a:r>
              <a:rPr lang="bg-BG" dirty="0" smtClean="0"/>
              <a:t>     </a:t>
            </a:r>
            <a:r>
              <a:rPr lang="en-US" dirty="0" smtClean="0"/>
              <a:t>FABLES</a:t>
            </a: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        БАСНИ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bg-BG" dirty="0" smtClean="0"/>
              <a:t>     </a:t>
            </a:r>
            <a:endParaRPr lang="en-US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834" flipH="1">
            <a:off x="2045270" y="186645"/>
            <a:ext cx="3432521" cy="4374127"/>
          </a:xfrm>
          <a:prstGeom prst="rect">
            <a:avLst/>
          </a:prstGeom>
          <a:scene3d>
            <a:camera prst="orthographicFront">
              <a:rot lat="300000" lon="0" rev="212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78523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217" y="204716"/>
            <a:ext cx="11204812" cy="6662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 smtClean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ЛИСИЦА </a:t>
            </a:r>
            <a:r>
              <a:rPr lang="bg-BG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bg-BG" sz="1400" dirty="0" smtClean="0">
                <a:latin typeface="Times New Roman"/>
                <a:ea typeface="Calibri"/>
                <a:cs typeface="Times New Roman"/>
              </a:rPr>
              <a:t>ЩЪРКЕЛ</a:t>
            </a:r>
            <a:br>
              <a:rPr lang="bg-BG" sz="1400" dirty="0" smtClean="0">
                <a:latin typeface="Times New Roman"/>
                <a:ea typeface="Calibri"/>
                <a:cs typeface="Times New Roman"/>
              </a:rPr>
            </a:br>
            <a:r>
              <a:rPr lang="bg-BG" sz="1400" dirty="0" smtClean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БАСНИ – ЛАФОНТЕН</a:t>
            </a:r>
            <a:br>
              <a:rPr lang="bg-BG" sz="1400" dirty="0" smtClean="0">
                <a:latin typeface="Times New Roman"/>
                <a:ea typeface="Calibri"/>
                <a:cs typeface="Times New Roman"/>
              </a:rPr>
            </a:br>
            <a:r>
              <a:rPr lang="en-US" sz="14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Отишла</a:t>
            </a: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ea typeface="Calibri"/>
                <a:cs typeface="Times New Roman" pitchFamily="18" charset="0"/>
              </a:rPr>
              <a:t>Кума</a:t>
            </a:r>
            <a:r>
              <a:rPr lang="en-US" sz="1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ea typeface="Calibri"/>
                <a:cs typeface="Times New Roman" pitchFamily="18" charset="0"/>
              </a:rPr>
              <a:t>Лиса</a:t>
            </a:r>
            <a:r>
              <a:rPr lang="en-US" sz="1400" dirty="0">
                <a:latin typeface="Times New Roman" pitchFamily="18" charset="0"/>
                <a:ea typeface="Calibri"/>
                <a:cs typeface="Times New Roman" pitchFamily="18" charset="0"/>
              </a:rPr>
              <a:t> у </a:t>
            </a:r>
            <a:r>
              <a:rPr lang="en-US" sz="1400" dirty="0" err="1">
                <a:latin typeface="Times New Roman" pitchFamily="18" charset="0"/>
                <a:ea typeface="Calibri"/>
                <a:cs typeface="Times New Roman" pitchFamily="18" charset="0"/>
              </a:rPr>
              <a:t>Щъркела</a:t>
            </a:r>
            <a:r>
              <a:rPr lang="en-US" sz="1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ea typeface="Calibri"/>
                <a:cs typeface="Times New Roman" pitchFamily="18" charset="0"/>
              </a:rPr>
              <a:t>на</a:t>
            </a:r>
            <a:r>
              <a:rPr lang="en-US" sz="1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ea typeface="Calibri"/>
                <a:cs typeface="Times New Roman" pitchFamily="18" charset="0"/>
              </a:rPr>
              <a:t>гости</a:t>
            </a:r>
            <a:r>
              <a:rPr lang="en-US" sz="14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bg-BG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Добър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ден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Щъркелчо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Добре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дошла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Лисанке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?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Добре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съм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А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?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аз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съм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добре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Поизморих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поизгладнях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из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пътя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Седни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гостя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с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млечице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сипал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Щъркелчо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млечице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в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едно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тясно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гърненце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Обикаляла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отсам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обикаляла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оттатък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опитва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тъй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опитва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инак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муцунката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влиза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А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Щъркелчо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подсмива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Гостена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бъди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Лисанке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връща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Щъркелчо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отговаря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гладна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отива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другия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ден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Щъркелчо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отишъл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у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Лисини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гости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? 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попитала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Добре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съм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Поизморих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поизгладнях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из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пътя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Седни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почиваш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сложа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хапнеш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сипала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му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Кума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рядка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кашица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в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широка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тепсия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Тракал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тракал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с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клюн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Щъркелчо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нищо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можал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глътне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Станал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трапезата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Тръгнал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Гостен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бъди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Щъркелчо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рекла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Кума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r>
              <a:rPr lang="en-US" sz="1400" dirty="0">
                <a:latin typeface="Times New Roman"/>
                <a:ea typeface="Calibri"/>
              </a:rPr>
              <a:t>— </a:t>
            </a:r>
            <a:r>
              <a:rPr lang="en-US" sz="1400" dirty="0" err="1">
                <a:latin typeface="Times New Roman"/>
                <a:ea typeface="Calibri"/>
              </a:rPr>
              <a:t>Така-така-така</a:t>
            </a:r>
            <a:r>
              <a:rPr lang="en-US" sz="1400" dirty="0">
                <a:latin typeface="Times New Roman"/>
                <a:ea typeface="Calibri"/>
              </a:rPr>
              <a:t>! — </a:t>
            </a:r>
            <a:r>
              <a:rPr lang="en-US" sz="1400" dirty="0" err="1">
                <a:latin typeface="Times New Roman"/>
                <a:ea typeface="Calibri"/>
              </a:rPr>
              <a:t>отвърнал</a:t>
            </a:r>
            <a:r>
              <a:rPr lang="en-US" sz="1400" dirty="0">
                <a:latin typeface="Times New Roman"/>
                <a:ea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</a:rPr>
              <a:t>Щъркелчо</a:t>
            </a:r>
            <a:r>
              <a:rPr lang="en-US" sz="1400" dirty="0">
                <a:latin typeface="Times New Roman"/>
                <a:ea typeface="Calibri"/>
              </a:rPr>
              <a:t>. — </a:t>
            </a:r>
            <a:r>
              <a:rPr lang="en-US" sz="1400" dirty="0" err="1">
                <a:latin typeface="Times New Roman"/>
                <a:ea typeface="Calibri"/>
              </a:rPr>
              <a:t>Както</a:t>
            </a:r>
            <a:r>
              <a:rPr lang="en-US" sz="1400" dirty="0">
                <a:latin typeface="Times New Roman"/>
                <a:ea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</a:rPr>
              <a:t>гостих</a:t>
            </a:r>
            <a:r>
              <a:rPr lang="en-US" sz="1400" dirty="0">
                <a:latin typeface="Times New Roman"/>
                <a:ea typeface="Calibri"/>
              </a:rPr>
              <a:t>, </a:t>
            </a:r>
            <a:r>
              <a:rPr lang="en-US" sz="1400" dirty="0" err="1">
                <a:latin typeface="Times New Roman"/>
                <a:ea typeface="Calibri"/>
              </a:rPr>
              <a:t>тъй</a:t>
            </a:r>
            <a:r>
              <a:rPr lang="en-US" sz="1400" dirty="0">
                <a:latin typeface="Times New Roman"/>
                <a:ea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</a:rPr>
              <a:t>ме</a:t>
            </a:r>
            <a:r>
              <a:rPr lang="en-US" sz="1400" dirty="0">
                <a:latin typeface="Times New Roman"/>
                <a:ea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</a:rPr>
              <a:t>гостиха</a:t>
            </a:r>
            <a:r>
              <a:rPr lang="en-US" sz="1400" dirty="0">
                <a:latin typeface="Times New Roman"/>
                <a:ea typeface="Calibri"/>
              </a:rPr>
              <a:t>.</a:t>
            </a:r>
            <a:endParaRPr lang="bg-BG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150125"/>
            <a:ext cx="2881667" cy="28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46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90" y="0"/>
            <a:ext cx="7143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38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173480" y="131795"/>
            <a:ext cx="6096000" cy="39781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600" b="1" i="1" kern="18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ПАУН И ЛЯСТОВИЦА</a:t>
            </a:r>
            <a: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bg-BG" sz="1600" b="1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ТОЯН МИХАЙЛОВСКИ</a:t>
            </a:r>
            <a:r>
              <a:rPr lang="en-US" sz="1600" b="1" i="1" kern="18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i="1" kern="1800" cap="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1" i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g-BG" sz="135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Паун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лястовичка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marR="381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приказват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зарад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мене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marR="38100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небесното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крилато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населенье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marR="381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тебе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възразила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мъничката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птичка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marR="38100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откак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щурам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сините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простори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marR="38100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едно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също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нещо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!...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marR="381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най-драголюбен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хубавец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" marR="38100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  <a:r>
              <a:rPr lang="bg-B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богато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пременен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глупец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8168" y="131795"/>
            <a:ext cx="4035552" cy="30266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2" y="2668036"/>
            <a:ext cx="6943872" cy="41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3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100328" y="0"/>
            <a:ext cx="6909816" cy="7033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БУХАЛ И СВЕТУЛКА</a:t>
            </a:r>
            <a:endParaRPr lang="en-US" sz="11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Измежду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полските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треви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блестеше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нощните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тъми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светулка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лъчезарна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злощастна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другите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светлини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земица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Внезапно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бухалът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врагът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всички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светлини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най-грозната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най-злостната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най-коварната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светлата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мушица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най-подир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улови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сторих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?... 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пречиш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Умри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преча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-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Светиш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таз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присъда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кратичка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ясна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светулката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угасна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във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вечност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пресели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по-други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търбуха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бухля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!...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02" y="124244"/>
            <a:ext cx="4959297" cy="329812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75" y="3546614"/>
            <a:ext cx="5256275" cy="30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4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   </a:t>
            </a:r>
            <a:r>
              <a:rPr lang="bg-BG" dirty="0" smtClean="0"/>
              <a:t>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</a:t>
            </a:r>
            <a:r>
              <a:rPr lang="bg-BG" dirty="0" smtClean="0"/>
              <a:t> </a:t>
            </a:r>
            <a:r>
              <a:rPr lang="en-US" dirty="0" smtClean="0"/>
              <a:t>POEMS</a:t>
            </a: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        СТИХОТВОРЕНИЯ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bg-BG" dirty="0" smtClean="0"/>
              <a:t>     </a:t>
            </a:r>
            <a:endParaRPr lang="en-US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834" flipH="1">
            <a:off x="333892" y="2674016"/>
            <a:ext cx="3187545" cy="4061950"/>
          </a:xfrm>
          <a:prstGeom prst="rect">
            <a:avLst/>
          </a:prstGeom>
          <a:scene3d>
            <a:camera prst="orthographicFront">
              <a:rot lat="300000" lon="0" rev="212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07637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9054708" y="3265715"/>
            <a:ext cx="24126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Врани неразбрани</a:t>
            </a:r>
            <a:b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Дора Габе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Врани, врани , неразбрани,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що ми врякате,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що ми крякате,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що ми </a:t>
            </a:r>
            <a:r>
              <a:rPr lang="bg-BG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плашите 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дечицата,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що ми вадите душицата!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Вече легнаха в креватчета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Всичките сестри и братчета!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Ни едно не е забравено,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вън само не е оставено.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Тежки са за сън клепачите,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а пък вие още грачите!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Няма ли за вас заспиване,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няма ли за вас почиване?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990297" y="242597"/>
            <a:ext cx="4555951" cy="2911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Важен петльо</a:t>
            </a:r>
            <a:b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Богомил Бояджиев</a:t>
            </a:r>
            <a:br>
              <a:rPr lang="bg-BG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Слушай, Петльо, много се кокориш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и по двора важно- важно ходиш! 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Важно вирнал си главата,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гледаш само в небесата.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Сутрин, вечер – всеки ден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златните зрънца кълвеш,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а не можеш като мен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чудни книжки да четеш!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8241792" y="336629"/>
            <a:ext cx="2469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58" y="-293550"/>
            <a:ext cx="9242329" cy="39834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7" y="2217548"/>
            <a:ext cx="3357768" cy="42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41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017088" y="1293693"/>
            <a:ext cx="6096000" cy="534473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1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СЛАВЕЙ</a:t>
            </a:r>
            <a:r>
              <a:rPr lang="bg-BG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 </a:t>
            </a:r>
            <a:r>
              <a:rPr lang="bg-BG" sz="1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ВАЗОВ </a:t>
            </a:r>
            <a:br>
              <a:rPr lang="bg-BG" sz="1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Пей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славейо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чудесни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пей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Любя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твойте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сладки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любя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звънкия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глас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Колко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пъти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гушил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китните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гласът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слушал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извиваш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Пей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напей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воля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певците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плаши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моля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птички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другар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7479571" y="2008434"/>
            <a:ext cx="40059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СЛАВЕЙ </a:t>
            </a:r>
            <a:br>
              <a:rPr lang="bg-BG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ВАСИЛ ПОПОВИЧ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Пееш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пееш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мила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птичко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ден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нощ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веселиш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ей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сърцето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клетничко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знае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колко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тешиш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Пей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напей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воля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дор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тук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аз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щом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захвърнеш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неволя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след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теб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замълча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5063412" y="328969"/>
            <a:ext cx="6096000" cy="65290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ПТИЧКИ</a:t>
            </a:r>
            <a:r>
              <a:rPr lang="bg-BG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ДОРА ГАБЕ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Колко са неверни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гостенките птички,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да се обадят,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отлетели всички.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 цяло лято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тука са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живяли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 наш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жито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хляба ни яли!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Жеравите само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Викнаха отгоре,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Никой тъй далеко 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им отговори.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Нека си отидат!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Тука ни остана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сивото </a:t>
            </a:r>
            <a:r>
              <a:rPr lang="bg-BG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врабченце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черната врана.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Нека ми са сиви,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нека ми са черни,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 нали са наши</a:t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нали са верни!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5945" y="1444081"/>
            <a:ext cx="1747467" cy="203407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1" y="0"/>
            <a:ext cx="1406827" cy="1338202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40" y="2267888"/>
            <a:ext cx="2240676" cy="1698171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30" y="384987"/>
            <a:ext cx="2979902" cy="15674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23" y="4879909"/>
            <a:ext cx="2418409" cy="1912367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64" y="4775674"/>
            <a:ext cx="2051848" cy="19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70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  </a:t>
            </a:r>
            <a:r>
              <a:rPr lang="bg-BG" dirty="0" smtClean="0"/>
              <a:t>     </a:t>
            </a:r>
            <a:r>
              <a:rPr lang="en-US" dirty="0" smtClean="0"/>
              <a:t>RIDDLES</a:t>
            </a: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       ГАТАНКИ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bg-BG" dirty="0" smtClean="0"/>
              <a:t>     </a:t>
            </a:r>
            <a:endParaRPr lang="en-US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834" flipH="1">
            <a:off x="2045270" y="186645"/>
            <a:ext cx="3432521" cy="4374127"/>
          </a:xfrm>
          <a:prstGeom prst="rect">
            <a:avLst/>
          </a:prstGeom>
          <a:scene3d>
            <a:camera prst="orthographicFront">
              <a:rot lat="300000" lon="0" rev="212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78523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30" y="4061608"/>
            <a:ext cx="2982003" cy="27674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714297">
            <a:off x="957832" y="464255"/>
            <a:ext cx="6096000" cy="1201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/>
                <a:ea typeface="Calibri"/>
                <a:cs typeface="Times New Roman"/>
              </a:rPr>
              <a:t>Денем миже като сляп,</a:t>
            </a:r>
            <a:br>
              <a:rPr lang="bg-BG" dirty="0">
                <a:latin typeface="Times New Roman"/>
                <a:ea typeface="Calibri"/>
                <a:cs typeface="Times New Roman"/>
              </a:rPr>
            </a:br>
            <a:r>
              <a:rPr lang="bg-BG" dirty="0">
                <a:latin typeface="Times New Roman"/>
                <a:ea typeface="Calibri"/>
                <a:cs typeface="Times New Roman"/>
              </a:rPr>
              <a:t>а нощем си дири хляб.        </a:t>
            </a:r>
            <a:r>
              <a:rPr lang="bg-BG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bg-BG" dirty="0" smtClean="0">
                <a:latin typeface="Times New Roman"/>
                <a:ea typeface="Calibri"/>
                <a:cs typeface="Times New Roman"/>
              </a:rPr>
            </a:br>
            <a:r>
              <a:rPr lang="bg-BG" dirty="0" smtClean="0">
                <a:latin typeface="Times New Roman"/>
                <a:ea typeface="Calibri"/>
                <a:cs typeface="Times New Roman"/>
              </a:rPr>
              <a:t>           </a:t>
            </a:r>
            <a:r>
              <a:rPr lang="bg-BG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Бухал</a:t>
            </a:r>
            <a:r>
              <a:rPr lang="bg-BG" dirty="0">
                <a:latin typeface="Times New Roman"/>
                <a:ea typeface="Calibri"/>
                <a:cs typeface="Times New Roman"/>
              </a:rPr>
              <a:t/>
            </a:r>
            <a:br>
              <a:rPr lang="bg-BG" dirty="0">
                <a:latin typeface="Times New Roman"/>
                <a:ea typeface="Calibri"/>
                <a:cs typeface="Times New Roman"/>
              </a:rPr>
            </a:br>
            <a:endParaRPr lang="bg-BG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авоъгълник 3"/>
          <p:cNvSpPr/>
          <p:nvPr/>
        </p:nvSpPr>
        <p:spPr>
          <a:xfrm rot="921833">
            <a:off x="975804" y="3753201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Литват птиците на юг</a:t>
            </a:r>
            <a:b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само той остава тук,</a:t>
            </a:r>
            <a:b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цяла зима без балтон</a:t>
            </a:r>
            <a:b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гуши се от клон на клон.      </a:t>
            </a:r>
            <a:r>
              <a:rPr lang="bg-BG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bg-BG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</a:t>
            </a:r>
            <a:r>
              <a:rPr lang="bg-BG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Врабец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6" name="Правоъгълник 5"/>
          <p:cNvSpPr/>
          <p:nvPr/>
        </p:nvSpPr>
        <p:spPr>
          <a:xfrm rot="20593054">
            <a:off x="4665659" y="27848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Помагачът дългокос 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се нарича………….  </a:t>
            </a:r>
            <a: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</a:t>
            </a: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Кос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 rot="1001187">
            <a:off x="7251878" y="2751873"/>
            <a:ext cx="6096000" cy="18573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Странен доктор има на света,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той дърветата лекува.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Къде боли? Тук- тук?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А, намерих! Тук е , тук!          </a:t>
            </a:r>
            <a: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bg-BG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Кълвач</a:t>
            </a: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 rot="21138799">
            <a:off x="4058331" y="1123252"/>
            <a:ext cx="6096000" cy="5039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5472258" y="14943"/>
            <a:ext cx="298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Зимуващи птици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70" y="777110"/>
            <a:ext cx="4412957" cy="29347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53" y="120588"/>
            <a:ext cx="2575385" cy="2997778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0" y="4258943"/>
            <a:ext cx="4304569" cy="28644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660">
            <a:off x="5293271" y="4188186"/>
            <a:ext cx="3712491" cy="247499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07913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 rot="20386578">
            <a:off x="8531589" y="-9877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  <a:t>Всяка пролет тя е тук,</a:t>
            </a:r>
            <a:b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  <a:t>идва от далечен юг.</a:t>
            </a:r>
            <a:b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  <a:t>Бързо своята квартира</a:t>
            </a:r>
            <a:b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  <a:t>под стрехата ни намира.                    </a:t>
            </a:r>
            <a:b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bg-BG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</a:p>
          <a:p>
            <a:pPr lvl="0"/>
            <a:r>
              <a:rPr lang="bg-BG" b="1" i="1" dirty="0">
                <a:solidFill>
                  <a:srgbClr val="002060"/>
                </a:solidFill>
                <a:latin typeface="Times New Roman"/>
                <a:ea typeface="Calibri"/>
              </a:rPr>
              <a:t>                           Лястовичка</a:t>
            </a:r>
          </a:p>
        </p:txBody>
      </p:sp>
      <p:sp>
        <p:nvSpPr>
          <p:cNvPr id="3" name="Правоъгълник 2"/>
          <p:cNvSpPr/>
          <p:nvPr/>
        </p:nvSpPr>
        <p:spPr>
          <a:xfrm rot="947820">
            <a:off x="721463" y="95371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чужбина чак дойде ни гост,</a:t>
            </a:r>
            <a:b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бяла риза, с дълъг ален нос.</a:t>
            </a:r>
            <a:b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 не влезе вкъщи. Поогледа двора</a:t>
            </a:r>
            <a:b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за да почине, стъпи на стобора.                          </a:t>
            </a:r>
            <a:b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</a:t>
            </a: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Щъркел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4680384" y="366181"/>
            <a:ext cx="2979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Прелетни птици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 rot="20666680">
            <a:off x="3824673" y="4046314"/>
            <a:ext cx="6561727" cy="2061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А коя е тази птица,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тази оперна певица,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дето вие кръшен глас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и я слушаме в захлас?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Чучулига ли? Прощавай,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птицата се казва?.....    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</a:t>
            </a: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Славей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77" y="3232902"/>
            <a:ext cx="5171964" cy="38789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5" y="2439653"/>
            <a:ext cx="2413666" cy="4022777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80" y="1425564"/>
            <a:ext cx="5369469" cy="282434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53785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 rot="20713345">
            <a:off x="6791620" y="3188050"/>
            <a:ext cx="67623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 съм хубавец и пръв певец</a:t>
            </a:r>
            <a:b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шпори имам – не съм ездач.</a:t>
            </a:r>
            <a:b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Лягам си да спя по здрач,</a:t>
            </a:r>
            <a:b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 будилник от стобора</a:t>
            </a:r>
            <a:b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будя всички хора!                           </a:t>
            </a:r>
            <a:br>
              <a:rPr lang="bg-BG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Петел</a:t>
            </a:r>
            <a:endParaRPr lang="en-US" sz="2000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4828032" y="192024"/>
            <a:ext cx="2889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 птици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 rot="590890">
            <a:off x="1437694" y="849284"/>
            <a:ext cx="6096000" cy="2166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Цял ден тези важни </a:t>
            </a:r>
            <a: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дами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обсъждат разни драми-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се сбили за зрънцата,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колко стрували яйцата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дома омлета чакат,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пък те си кудкудякат……..</a:t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Кокошки</a:t>
            </a:r>
            <a:endParaRPr lang="en-US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11" y="44632"/>
            <a:ext cx="3540765" cy="450963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5" y="2765739"/>
            <a:ext cx="4769511" cy="31756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73" y="5187534"/>
            <a:ext cx="3508310" cy="14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47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      </a:t>
            </a:r>
            <a:r>
              <a:rPr lang="en-GB" dirty="0" smtClean="0"/>
              <a:t>Songs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       песни</a:t>
            </a:r>
            <a:r>
              <a:rPr lang="en-GB" dirty="0" smtClean="0"/>
              <a:t/>
            </a:r>
            <a:br>
              <a:rPr lang="en-GB" dirty="0" smtClean="0"/>
            </a:b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834" flipH="1">
            <a:off x="1936413" y="230188"/>
            <a:ext cx="3432521" cy="4374127"/>
          </a:xfrm>
          <a:prstGeom prst="rect">
            <a:avLst/>
          </a:prstGeom>
          <a:scene3d>
            <a:camera prst="orthographicFront">
              <a:rot lat="300000" lon="0" rev="212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19750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Fairy tales</a:t>
            </a:r>
            <a:br>
              <a:rPr lang="en-GB" dirty="0" smtClean="0"/>
            </a:br>
            <a:r>
              <a:rPr lang="bg-BG" dirty="0" smtClean="0"/>
              <a:t>    Приказки </a:t>
            </a:r>
            <a:endParaRPr lang="en-US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834" flipH="1">
            <a:off x="2152398" y="123189"/>
            <a:ext cx="2842213" cy="3621886"/>
          </a:xfrm>
          <a:prstGeom prst="rect">
            <a:avLst/>
          </a:prstGeom>
          <a:scene3d>
            <a:camera prst="orthographicFront">
              <a:rot lat="300000" lon="0" rev="212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69289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274064" y="1063201"/>
            <a:ext cx="6096000" cy="474623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СЛАДКОПОЙНА ЧУЧУЛИГА ПЕСЕН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Сладкопойна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чучулига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полето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издига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разперени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разперени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разперени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разперени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градини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снишава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къщята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приближава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орачи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миличка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тогаз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орачи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миличка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тогаз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орачи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миличка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тогаз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орачи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миличка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тогаз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Хей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орачи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работливи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погледнете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наш’те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ниви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навел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стъбълца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пълен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хубави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зрънца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навел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стъбълца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пълен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хубави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зрънца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навел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стъбълца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пълен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хубави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зрънца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навел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стъбълца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пълен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хубави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зрънца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5920240" y="6146328"/>
            <a:ext cx="5404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https://www.youtube.com/watch?v=1qfQPdx5Uzk</a:t>
            </a:r>
            <a:endParaRPr lang="en-US" sz="2000" b="1" i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259840"/>
            <a:ext cx="6541008" cy="38155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17904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255776" y="144808"/>
            <a:ext cx="6096000" cy="61678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ЛЯСТОВИЧКА 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u="sng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u="sng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наш'та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стряха лястовичка във гнездо живей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всяка сутрин слушам аз как чурулика пей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всяка сутрин слушам аз как чурулика пей: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Чурулик, чурулик, чурулик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свойте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мили мънички деца разказва тя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въздух, за лъчи пустинни, там накрай света,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въздух, за лъчи пустинни, там накрай света: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Чурулик, чурулик, чурулик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Разказва им, че там, на юг, тече реката Нил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нея тя веднъж видяла страшен крокодил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нея тя веднъж видяла страшен крокодил: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Чурулик, чурулик, чурулик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чурулик</a:t>
            </a: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90" y="740663"/>
            <a:ext cx="6795010" cy="382219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Правоъгълник 3"/>
          <p:cNvSpPr/>
          <p:nvPr/>
        </p:nvSpPr>
        <p:spPr>
          <a:xfrm>
            <a:off x="6126249" y="5716560"/>
            <a:ext cx="5641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https://www.youtube.com/watch?v=XHdZvAyrwOM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07634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182624" y="806385"/>
            <a:ext cx="6096000" cy="5739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ПЕСЕНТА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ЗА ВРАБЧЕТО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bg-BG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Чик-чик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чики-чики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чик-чирик. / 2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 съм малкия </a:t>
            </a: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врaбец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веселяк съм и певец.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Цяла зима тук стоя и децата веселя. / 2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Чик-чик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чики-чики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чик-чирик. / 2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 прозорчета надничам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от клон на клонче тичам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Скачам смело по снега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от студ не се боя. / 2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Чик-чик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чики-чики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чик-чирик. / 2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Малки и добри дечица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дават ми зрънца, </a:t>
            </a: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трошици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Затова оставам аз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цяла зима тук при вас. / 2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5623693" y="6114248"/>
            <a:ext cx="5653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https://www.youtube.com/watch?v=0gnOUgWGG18</a:t>
            </a:r>
            <a:endParaRPr lang="en-US" sz="2000" b="1" i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6672" y="989265"/>
            <a:ext cx="7005328" cy="46617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05430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361440" y="417025"/>
            <a:ext cx="6096000" cy="56653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ЖЪЛТОКЛЮНО ПАТЕНЦЕ</a:t>
            </a: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Михаил </a:t>
            </a: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Лъкатник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Жълтоклюно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патенце,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ела насам,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царевичка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златничка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шепи да ти дам.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мъниста шарени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нижа ти гердан.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Виж, уши ти какичка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новичък сукман.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Ето ти и панделка,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синя, от тафта.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 най-красивото </a:t>
            </a:r>
            <a:b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пате на света.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4917440" y="5910048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b="1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https://www.youtube.com/watch?v=ghifiDWiq-o</a:t>
            </a:r>
            <a:r>
              <a:rPr lang="bg-BG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0" y="740266"/>
            <a:ext cx="8026400" cy="516978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51983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18" y="0"/>
            <a:ext cx="7483668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6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944880" y="275"/>
            <a:ext cx="7559040" cy="728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ЮНАЧНОТО ПЕТЛЕ</a:t>
            </a:r>
            <a:r>
              <a:rPr lang="en-US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БЪЛГАРСКА НАРОДНА ПРИКАЗКА</a:t>
            </a:r>
            <a:endParaRPr lang="en-US" sz="16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Яхнал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дребното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връщал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пазар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Клатучкал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нещо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тананикал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стигнал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дървения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крайселската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смахмузил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по-бързо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подканил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Засилило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дядовото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Пешово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претопурка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заден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крак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закачила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чеп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откъртила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Залъщяла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върху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сребърен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полумесец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Тъкмо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откъм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летния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позлатена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колесница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теглена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червени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звезди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опашки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земята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колесница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минава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рекъл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старецът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отбил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Конете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профучали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Искри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изскачали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изпод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копитата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Старецът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извърнал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загледал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конниците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които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препускали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подир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колесницата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позлатената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колесница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изведнъж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вратичка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отворила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отвътре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нещо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заповядала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най-близкия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конник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Конникът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скочил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земята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взел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нещо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протегнатата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ръка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Подир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малко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колесницата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конниците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кривнали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изчезнали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стареца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намериха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проговорил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озадачен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подкарал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залюляло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закуцукало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слязъл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прегледал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разбрал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няма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поклатил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натъжил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къщи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стигнал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тясното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дворче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къщурката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извадил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вързопче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дребни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преброил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видял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няма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стигнат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магарешка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тежко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въздъхнал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1677693"/>
            <a:ext cx="3615365" cy="51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4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1411224" y="840"/>
            <a:ext cx="8839200" cy="639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Къде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този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окуцял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юначно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жълти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ботушки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оскубана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опашка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изправило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стопанин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въздишаш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видях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отнесе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Петльо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Пешев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донеса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напереното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тръгнало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Вървяло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вървяло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стигнало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брега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замислило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отвъд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най-сетне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навело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оскубаната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опашка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проточило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шията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отворило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гърло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захванало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Цялата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пресушило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бряг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Продължило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по-нататък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Навлязло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зашумена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Изведнъж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напреде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изскочил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лъв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озъбил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ходиш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влизаш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Връщай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изям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изядеш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опашката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отвърнало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Я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махай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пътя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Лъвът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разтворил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кипнало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няма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махаш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проточило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клъвнало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глътнало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Късно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оскубаната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опашка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стигнало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прехвръкнало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градината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кацнало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върху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клон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тъкмо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отворения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прозорец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където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спял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стъклената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масичка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лъщяла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дядовото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Петково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3569146"/>
            <a:ext cx="3998976" cy="328885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340"/>
            <a:ext cx="1644098" cy="20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91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191768" y="0"/>
            <a:ext cx="10796016" cy="680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Кукуригууу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–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изкукуригало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запляскало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криле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стреснал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облещил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очи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Кой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смее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нарушава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царския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сън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грозно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изревал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той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отвърнало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късмет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отвърнал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грабнал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масичката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я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мушнал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Тогава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още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по-силно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изкукуригало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Докога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смяташ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кукуригаш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попитал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нощ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няма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дадеш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заканил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плеснал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пъти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ръце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Мигом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нахълтали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деветима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царедворци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паднали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заповядаш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господарю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Първо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заповядвам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напалите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голямата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пещ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хлебовете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цялата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войска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заповядвам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хванете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хвърлите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пещта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заповядал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царедворците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Напалили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голямата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пещ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когато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жаравата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станала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хвърлили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дядовото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Пешово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вътре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уплашило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стъпило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върху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въглените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зяпнало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bg-BG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Водолей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водолей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всичката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излей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въглените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угаси</a:t>
            </a:r>
            <a:endParaRPr lang="bg-BG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петленцето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66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225296" y="225833"/>
            <a:ext cx="10378440" cy="425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сутринта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изскочило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цял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разхождало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градината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прозореца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разлютения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владетелят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заспал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закукуригало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Пак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скокнал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заповядал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царедворците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хвърлят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зверилницата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където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пълно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гладни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вълци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пустали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лисици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намерило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зверилницата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наместо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глътне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езика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страх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отворило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клъвката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викнало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Лъвчо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лъвчо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драг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покажи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юнак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Лъвът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изскочил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навън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бърза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ръка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издушил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всичките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вълци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лисици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изхвръкнало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зверилницата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нощ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пак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закукуригало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отворения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прозорец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царят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защото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излезе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юначно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Извадил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надянал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върху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шията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креснал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подковата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махай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Петлето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тръгнало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към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зарадва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натъжения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дядо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Пешо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лъвът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прибрал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en-US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гората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9116" y="3050294"/>
            <a:ext cx="2657419" cy="38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03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960" y="83068"/>
            <a:ext cx="11573302" cy="7301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 smtClean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          </a:t>
            </a:r>
            <a:r>
              <a:rPr lang="bg-BG" sz="1600" b="1" i="1" dirty="0" smtClean="0">
                <a:latin typeface="Times New Roman"/>
                <a:ea typeface="Calibri"/>
                <a:cs typeface="Times New Roman"/>
              </a:rPr>
              <a:t>ВРАНА </a:t>
            </a:r>
            <a:r>
              <a:rPr lang="bg-BG" sz="1600" b="1" i="1" dirty="0">
                <a:latin typeface="Times New Roman"/>
                <a:ea typeface="Calibri"/>
                <a:cs typeface="Times New Roman"/>
              </a:rPr>
              <a:t>И ЛИСИЦА </a:t>
            </a:r>
            <a:br>
              <a:rPr lang="bg-BG" sz="1600" b="1" i="1" dirty="0">
                <a:latin typeface="Times New Roman"/>
                <a:ea typeface="Calibri"/>
                <a:cs typeface="Times New Roman"/>
              </a:rPr>
            </a:br>
            <a:r>
              <a:rPr lang="bg-BG" sz="1600" b="1" i="1" dirty="0" smtClean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ЕЛИН </a:t>
            </a:r>
            <a:r>
              <a:rPr lang="bg-BG" sz="1600" b="1" i="1" dirty="0">
                <a:latin typeface="Times New Roman"/>
                <a:ea typeface="Calibri"/>
                <a:cs typeface="Times New Roman"/>
              </a:rPr>
              <a:t>ПЕЛИН</a:t>
            </a:r>
            <a:endParaRPr lang="bg-BG" sz="1600" b="1" i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/>
                <a:ea typeface="Calibri"/>
                <a:cs typeface="Times New Roman"/>
              </a:rPr>
              <a:t>Намерила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някъде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бучка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сиренце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кацнала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едно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дърво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закуси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Видяла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я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лисицата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дошла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под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дървото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започнала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умилква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вранчице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сестрице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колко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хубава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Какви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лъскави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черни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крила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горделива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стойка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какъв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мил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поглед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О,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какъв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сладък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е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гласът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Запей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миличка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насладя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!…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/>
                <a:ea typeface="Calibri"/>
                <a:cs typeface="Times New Roman"/>
              </a:rPr>
              <a:t>Полъгала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мазните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думи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лисицата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отворила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човка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запяла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!…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сиренцето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паднало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човката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лисицата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изяла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/>
                <a:ea typeface="Calibri"/>
                <a:cs typeface="Times New Roman"/>
              </a:rPr>
              <a:t>Една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друга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чула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това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нещо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казала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Чакай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кумичке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лисичке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аз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ще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науча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!…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взела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тая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в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човката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един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голям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бял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камък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приличен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буца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сирене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кацнала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едно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дърво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/>
                <a:ea typeface="Calibri"/>
                <a:cs typeface="Times New Roman"/>
              </a:rPr>
              <a:t>Дошла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кума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Оттук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мазни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оттам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мазни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пак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почнала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хитрува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комплименти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прави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хубава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миличка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Вранке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Какви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Пера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Какви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очи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О,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гласът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Колко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сладък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трябва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е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той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Запей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миличка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запей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ea typeface="Calibri"/>
                <a:cs typeface="Times New Roman"/>
              </a:rPr>
              <a:t>сърцето</a:t>
            </a:r>
            <a:r>
              <a:rPr lang="bg-BG" sz="14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bg-BG" sz="1400" dirty="0" smtClean="0">
                <a:latin typeface="Times New Roman"/>
                <a:ea typeface="Calibri"/>
                <a:cs typeface="Times New Roman"/>
              </a:rPr>
            </a:br>
            <a:r>
              <a:rPr lang="en-US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ea typeface="Calibri"/>
                <a:cs typeface="Times New Roman"/>
              </a:rPr>
              <a:t>ми</a:t>
            </a:r>
            <a:r>
              <a:rPr lang="bg-BG" sz="14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bg-BG" sz="1400" dirty="0" smtClean="0">
                <a:latin typeface="Times New Roman"/>
                <a:ea typeface="Calibri"/>
                <a:cs typeface="Times New Roman"/>
              </a:rPr>
            </a:br>
            <a:r>
              <a:rPr lang="en-US" sz="1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да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зарадваш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враната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„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възхитена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“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похвалите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лисицата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отворила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човка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запяла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: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—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!…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/>
                <a:ea typeface="Calibri"/>
                <a:cs typeface="Times New Roman"/>
              </a:rPr>
              <a:t>Протегнала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кума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Лиса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сиренцето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било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сирене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а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тежък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камък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Times New Roman"/>
                <a:ea typeface="Calibri"/>
                <a:cs typeface="Times New Roman"/>
              </a:rPr>
              <a:t>Тежко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паднал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той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счупил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муцунката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кумицата-лисицата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Заболяло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я </a:t>
            </a:r>
            <a:r>
              <a:rPr lang="bg-BG" sz="14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bg-BG" sz="1400" dirty="0" smtClean="0">
                <a:latin typeface="Times New Roman"/>
                <a:ea typeface="Calibri"/>
                <a:cs typeface="Times New Roman"/>
              </a:rPr>
            </a:br>
            <a:r>
              <a:rPr lang="en-US" sz="1400" dirty="0" smtClean="0">
                <a:latin typeface="Times New Roman"/>
                <a:ea typeface="Calibri"/>
                <a:cs typeface="Times New Roman"/>
              </a:rPr>
              <a:t>и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тя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горчиво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заплакала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Чули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кокошките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навирили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си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опашките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от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Times New Roman"/>
              </a:rPr>
              <a:t>радост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.</a:t>
            </a:r>
            <a:endParaRPr lang="bg-BG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/>
                <a:ea typeface="Calibri"/>
                <a:cs typeface="Times New Roman"/>
              </a:rPr>
              <a:t/>
            </a:r>
            <a:br>
              <a:rPr lang="bg-BG" sz="1400" dirty="0">
                <a:latin typeface="Times New Roman"/>
                <a:ea typeface="Calibri"/>
                <a:cs typeface="Times New Roman"/>
              </a:rPr>
            </a:br>
            <a:endParaRPr lang="bg-BG" sz="1400" dirty="0">
              <a:latin typeface="Calibri"/>
              <a:ea typeface="Calibri"/>
              <a:cs typeface="Times New Roman"/>
            </a:endParaRPr>
          </a:p>
          <a:p>
            <a:r>
              <a:rPr lang="bg-BG" sz="1400" dirty="0">
                <a:latin typeface="Times New Roman"/>
                <a:ea typeface="Calibri"/>
              </a:rPr>
              <a:t/>
            </a:r>
            <a:br>
              <a:rPr lang="bg-BG" sz="1400" dirty="0">
                <a:latin typeface="Times New Roman"/>
                <a:ea typeface="Calibri"/>
              </a:rPr>
            </a:br>
            <a:endParaRPr lang="bg-BG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987" y="1392765"/>
            <a:ext cx="2924033" cy="2193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11" y="4202372"/>
            <a:ext cx="2546446" cy="25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0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823" y="52653"/>
            <a:ext cx="893473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i="1" dirty="0" smtClean="0">
                <a:latin typeface="Times New Roman"/>
                <a:ea typeface="Calibri"/>
              </a:rPr>
              <a:t>ХИТРИЯТ ПЕТЕЛ</a:t>
            </a:r>
            <a:r>
              <a:rPr lang="en-US" b="1" i="1" dirty="0">
                <a:latin typeface="Times New Roman"/>
                <a:ea typeface="Calibri"/>
              </a:rPr>
              <a:t/>
            </a:r>
            <a:br>
              <a:rPr lang="en-US" b="1" i="1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/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 err="1" smtClean="0">
                <a:latin typeface="Times New Roman"/>
                <a:ea typeface="Calibri"/>
              </a:rPr>
              <a:t>Веднъж</a:t>
            </a:r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лисицата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видяла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един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петел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кацнал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високия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плет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кукурига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колкото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му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глас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държи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Лисицата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приближила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тихичко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но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петелът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бил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високо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тя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могла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достигне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/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 err="1">
                <a:latin typeface="Times New Roman"/>
                <a:ea typeface="Calibri"/>
              </a:rPr>
              <a:t>Повъртяла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насам-натам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решила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опита</a:t>
            </a:r>
            <a:r>
              <a:rPr lang="en-US" dirty="0">
                <a:latin typeface="Times New Roman"/>
                <a:ea typeface="Calibri"/>
              </a:rPr>
              <a:t> с </a:t>
            </a:r>
            <a:r>
              <a:rPr lang="en-US" dirty="0" err="1">
                <a:latin typeface="Times New Roman"/>
                <a:ea typeface="Calibri"/>
              </a:rPr>
              <a:t>хитрост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Седнала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опашката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си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престорила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уморена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рекла</a:t>
            </a:r>
            <a:r>
              <a:rPr lang="en-US" dirty="0">
                <a:latin typeface="Times New Roman"/>
                <a:ea typeface="Calibri"/>
              </a:rPr>
              <a:t>: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Петленце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със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златно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гребенче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какво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правиш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горе</a:t>
            </a:r>
            <a:r>
              <a:rPr lang="en-US" dirty="0">
                <a:latin typeface="Times New Roman"/>
                <a:ea typeface="Calibri"/>
              </a:rPr>
              <a:t>?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Пея</a:t>
            </a:r>
            <a:r>
              <a:rPr lang="en-US" dirty="0">
                <a:latin typeface="Times New Roman"/>
                <a:ea typeface="Calibri"/>
              </a:rPr>
              <a:t>! – </a:t>
            </a:r>
            <a:r>
              <a:rPr lang="en-US" dirty="0" err="1">
                <a:latin typeface="Times New Roman"/>
                <a:ea typeface="Calibri"/>
              </a:rPr>
              <a:t>отвърнал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гордо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Петльо</a:t>
            </a:r>
            <a:r>
              <a:rPr lang="en-US" dirty="0">
                <a:latin typeface="Times New Roman"/>
                <a:ea typeface="Calibri"/>
              </a:rPr>
              <a:t>. – </a:t>
            </a:r>
            <a:r>
              <a:rPr lang="en-US" dirty="0" err="1">
                <a:latin typeface="Times New Roman"/>
                <a:ea typeface="Calibri"/>
              </a:rPr>
              <a:t>Веселя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всичко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наоколо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 err="1">
                <a:latin typeface="Times New Roman"/>
                <a:ea typeface="Calibri"/>
              </a:rPr>
              <a:t>После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озърнал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видял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че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наоколо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жива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душа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няма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уплашил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Ами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сега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bg-BG" dirty="0" smtClean="0">
                <a:latin typeface="Times New Roman"/>
                <a:ea typeface="Calibri"/>
              </a:rPr>
              <a:t/>
            </a:r>
            <a:br>
              <a:rPr lang="bg-BG" dirty="0" smtClean="0">
                <a:latin typeface="Times New Roman"/>
                <a:ea typeface="Calibri"/>
              </a:rPr>
            </a:br>
            <a:r>
              <a:rPr lang="en-US" dirty="0" err="1" smtClean="0">
                <a:latin typeface="Times New Roman"/>
                <a:ea typeface="Calibri"/>
              </a:rPr>
              <a:t>как</a:t>
            </a:r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избяга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от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лисицата</a:t>
            </a:r>
            <a:r>
              <a:rPr lang="en-US" dirty="0">
                <a:latin typeface="Times New Roman"/>
                <a:ea typeface="Calibri"/>
              </a:rPr>
              <a:t>? А </a:t>
            </a:r>
            <a:r>
              <a:rPr lang="en-US" dirty="0" err="1">
                <a:latin typeface="Times New Roman"/>
                <a:ea typeface="Calibri"/>
              </a:rPr>
              <a:t>тя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продължила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подпитва</a:t>
            </a:r>
            <a:r>
              <a:rPr lang="en-US" dirty="0">
                <a:latin typeface="Times New Roman"/>
                <a:ea typeface="Calibri"/>
              </a:rPr>
              <a:t> с </a:t>
            </a:r>
            <a:r>
              <a:rPr lang="en-US" dirty="0" err="1">
                <a:latin typeface="Times New Roman"/>
                <a:ea typeface="Calibri"/>
              </a:rPr>
              <a:t>медено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гласче</a:t>
            </a:r>
            <a:r>
              <a:rPr lang="en-US" dirty="0">
                <a:latin typeface="Times New Roman"/>
                <a:ea typeface="Calibri"/>
              </a:rPr>
              <a:t>: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Далече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</a:t>
            </a:r>
            <a:r>
              <a:rPr lang="en-US" dirty="0">
                <a:latin typeface="Times New Roman"/>
                <a:ea typeface="Calibri"/>
              </a:rPr>
              <a:t> е </a:t>
            </a:r>
            <a:r>
              <a:rPr lang="en-US" dirty="0" err="1">
                <a:latin typeface="Times New Roman"/>
                <a:ea typeface="Calibri"/>
              </a:rPr>
              <a:t>до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селото</a:t>
            </a:r>
            <a:r>
              <a:rPr lang="en-US" dirty="0">
                <a:latin typeface="Times New Roman"/>
                <a:ea typeface="Calibri"/>
              </a:rPr>
              <a:t>?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Далече</a:t>
            </a:r>
            <a:r>
              <a:rPr lang="en-US" dirty="0">
                <a:latin typeface="Times New Roman"/>
                <a:ea typeface="Calibri"/>
              </a:rPr>
              <a:t> е! – </a:t>
            </a:r>
            <a:r>
              <a:rPr lang="en-US" dirty="0" err="1">
                <a:latin typeface="Times New Roman"/>
                <a:ea typeface="Calibri"/>
              </a:rPr>
              <a:t>отвърнал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петелът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разтреперан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Е, </a:t>
            </a:r>
            <a:r>
              <a:rPr lang="en-US" dirty="0" err="1">
                <a:latin typeface="Times New Roman"/>
                <a:ea typeface="Calibri"/>
              </a:rPr>
              <a:t>стига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пял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вече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де</a:t>
            </a:r>
            <a:r>
              <a:rPr lang="en-US" dirty="0">
                <a:latin typeface="Times New Roman"/>
                <a:ea typeface="Calibri"/>
              </a:rPr>
              <a:t>! – </a:t>
            </a:r>
            <a:r>
              <a:rPr lang="en-US" dirty="0" err="1">
                <a:latin typeface="Times New Roman"/>
                <a:ea typeface="Calibri"/>
              </a:rPr>
              <a:t>рекла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хитрушата</a:t>
            </a:r>
            <a:r>
              <a:rPr lang="en-US" dirty="0">
                <a:latin typeface="Times New Roman"/>
                <a:ea typeface="Calibri"/>
              </a:rPr>
              <a:t>. – Я </a:t>
            </a:r>
            <a:r>
              <a:rPr lang="en-US" dirty="0" err="1">
                <a:latin typeface="Times New Roman"/>
                <a:ea typeface="Calibri"/>
              </a:rPr>
              <a:t>слез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мене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помолим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слънцето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по-бързо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залязва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че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изгоряхме</a:t>
            </a:r>
            <a:r>
              <a:rPr lang="en-US" dirty="0">
                <a:latin typeface="Times New Roman"/>
                <a:ea typeface="Calibri"/>
              </a:rPr>
              <a:t> в </a:t>
            </a:r>
            <a:r>
              <a:rPr lang="en-US" dirty="0" err="1">
                <a:latin typeface="Times New Roman"/>
                <a:ea typeface="Calibri"/>
              </a:rPr>
              <a:t>този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пек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сляза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защо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сляза</a:t>
            </a:r>
            <a:r>
              <a:rPr lang="en-US" dirty="0">
                <a:latin typeface="Times New Roman"/>
                <a:ea typeface="Calibri"/>
              </a:rPr>
              <a:t> – </a:t>
            </a:r>
            <a:r>
              <a:rPr lang="en-US" dirty="0" err="1">
                <a:latin typeface="Times New Roman"/>
                <a:ea typeface="Calibri"/>
              </a:rPr>
              <a:t>едва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продумал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Петльо</a:t>
            </a:r>
            <a:r>
              <a:rPr lang="en-US" dirty="0">
                <a:latin typeface="Times New Roman"/>
                <a:ea typeface="Calibri"/>
              </a:rPr>
              <a:t>. – </a:t>
            </a:r>
            <a:r>
              <a:rPr lang="en-US" dirty="0" err="1">
                <a:latin typeface="Times New Roman"/>
                <a:ea typeface="Calibri"/>
              </a:rPr>
              <a:t>Нека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попея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още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малко</a:t>
            </a:r>
            <a:r>
              <a:rPr lang="en-US" dirty="0" smtClean="0">
                <a:latin typeface="Times New Roman"/>
                <a:ea typeface="Calibri"/>
              </a:rPr>
              <a:t>,</a:t>
            </a:r>
            <a:r>
              <a:rPr lang="bg-BG" dirty="0" smtClean="0">
                <a:latin typeface="Times New Roman"/>
                <a:ea typeface="Calibri"/>
              </a:rPr>
              <a:t/>
            </a:r>
            <a:br>
              <a:rPr lang="bg-BG" dirty="0" smtClean="0">
                <a:latin typeface="Times New Roman"/>
                <a:ea typeface="Calibri"/>
              </a:rPr>
            </a:br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послушат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После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повикам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моите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кокошки</a:t>
            </a:r>
            <a:r>
              <a:rPr lang="en-US" dirty="0">
                <a:latin typeface="Times New Roman"/>
                <a:ea typeface="Calibri"/>
              </a:rPr>
              <a:t> с </a:t>
            </a:r>
            <a:r>
              <a:rPr lang="en-US" dirty="0" err="1">
                <a:latin typeface="Times New Roman"/>
                <a:ea typeface="Calibri"/>
              </a:rPr>
              <a:t>малките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пиленца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bg-BG" dirty="0" smtClean="0">
                <a:latin typeface="Times New Roman"/>
                <a:ea typeface="Calibri"/>
              </a:rPr>
              <a:t/>
            </a:r>
            <a:br>
              <a:rPr lang="bg-BG" dirty="0" smtClean="0">
                <a:latin typeface="Times New Roman"/>
                <a:ea typeface="Calibri"/>
              </a:rPr>
            </a:br>
            <a:r>
              <a:rPr lang="en-US" dirty="0" err="1" smtClean="0">
                <a:latin typeface="Times New Roman"/>
                <a:ea typeface="Calibri"/>
              </a:rPr>
              <a:t>да</a:t>
            </a:r>
            <a:r>
              <a:rPr lang="en-US" dirty="0" smtClean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помолим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заедно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слънцето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r>
              <a:rPr lang="en-US" dirty="0">
                <a:latin typeface="Times New Roman"/>
                <a:ea typeface="Calibri"/>
              </a:rPr>
              <a:t>– </a:t>
            </a:r>
            <a:r>
              <a:rPr lang="en-US" dirty="0" err="1">
                <a:latin typeface="Times New Roman"/>
                <a:ea typeface="Calibri"/>
              </a:rPr>
              <a:t>Повикай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ги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петленце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защо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да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ги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повикаш</a:t>
            </a:r>
            <a:r>
              <a:rPr lang="en-US" dirty="0">
                <a:latin typeface="Times New Roman"/>
                <a:ea typeface="Calibri"/>
              </a:rPr>
              <a:t>! – </a:t>
            </a:r>
            <a:r>
              <a:rPr lang="en-US" dirty="0" err="1">
                <a:latin typeface="Times New Roman"/>
                <a:ea typeface="Calibri"/>
              </a:rPr>
              <a:t>облизала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Лисана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като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представила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как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ще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си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напълни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торбата</a:t>
            </a:r>
            <a:r>
              <a:rPr lang="en-US" dirty="0">
                <a:latin typeface="Times New Roman"/>
                <a:ea typeface="Calibri"/>
              </a:rPr>
              <a:t> с </a:t>
            </a:r>
            <a:r>
              <a:rPr lang="en-US" dirty="0" err="1">
                <a:latin typeface="Times New Roman"/>
                <a:ea typeface="Calibri"/>
              </a:rPr>
              <a:t>тлъсти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кокошки</a:t>
            </a:r>
            <a:r>
              <a:rPr lang="en-US" dirty="0">
                <a:latin typeface="Times New Roman"/>
                <a:ea typeface="Calibri"/>
              </a:rPr>
              <a:t> и </a:t>
            </a:r>
            <a:r>
              <a:rPr lang="en-US" dirty="0" err="1">
                <a:latin typeface="Times New Roman"/>
                <a:ea typeface="Calibri"/>
              </a:rPr>
              <a:t>крехки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пиленца</a:t>
            </a:r>
            <a:r>
              <a:rPr lang="en-US" dirty="0">
                <a:latin typeface="Times New Roman"/>
                <a:ea typeface="Calibri"/>
              </a:rPr>
              <a:t>.</a:t>
            </a:r>
            <a:br>
              <a:rPr lang="en-US" dirty="0">
                <a:latin typeface="Times New Roman"/>
                <a:ea typeface="Calibri"/>
              </a:rPr>
            </a:b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16" y="914399"/>
            <a:ext cx="3158302" cy="446281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31604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adge">
  <a:themeElements>
    <a:clrScheme name="Оранжев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1788</Words>
  <Application>Microsoft Office PowerPoint</Application>
  <PresentationFormat>Широк екран</PresentationFormat>
  <Paragraphs>252</Paragraphs>
  <Slides>34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34</vt:i4>
      </vt:variant>
    </vt:vector>
  </HeadingPairs>
  <TitlesOfParts>
    <vt:vector size="42" baseType="lpstr">
      <vt:lpstr>Arial</vt:lpstr>
      <vt:lpstr>Calibri</vt:lpstr>
      <vt:lpstr>Chiller</vt:lpstr>
      <vt:lpstr>Corbel</vt:lpstr>
      <vt:lpstr>Gill Sans MT</vt:lpstr>
      <vt:lpstr>Impact</vt:lpstr>
      <vt:lpstr>Times New Roman</vt:lpstr>
      <vt:lpstr>1_Badge</vt:lpstr>
      <vt:lpstr>      COMPILATION</vt:lpstr>
      <vt:lpstr>Презентация на PowerPoint</vt:lpstr>
      <vt:lpstr>   Fairy tales     Приказки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      FABLES         БАСНИ      </vt:lpstr>
      <vt:lpstr>Презентация на PowerPoint</vt:lpstr>
      <vt:lpstr>Презентация на PowerPoint</vt:lpstr>
      <vt:lpstr>Презентация на PowerPoint</vt:lpstr>
      <vt:lpstr>                   POEMS         СТИХОТВОРЕНИЯ      </vt:lpstr>
      <vt:lpstr>Презентация на PowerPoint</vt:lpstr>
      <vt:lpstr>Презентация на PowerPoint</vt:lpstr>
      <vt:lpstr>        RIDDLES        ГАТАНКИ      </vt:lpstr>
      <vt:lpstr>Презентация на PowerPoint</vt:lpstr>
      <vt:lpstr>Презентация на PowerPoint</vt:lpstr>
      <vt:lpstr>Презентация на PowerPoint</vt:lpstr>
      <vt:lpstr>       Songs        песни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COMPILATION</dc:title>
  <dc:creator>Admin</dc:creator>
  <cp:lastModifiedBy>Admin</cp:lastModifiedBy>
  <cp:revision>39</cp:revision>
  <dcterms:created xsi:type="dcterms:W3CDTF">2021-09-28T17:10:05Z</dcterms:created>
  <dcterms:modified xsi:type="dcterms:W3CDTF">2021-10-07T18:06:04Z</dcterms:modified>
</cp:coreProperties>
</file>