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5" r:id="rId6"/>
    <p:sldId id="264" r:id="rId7"/>
    <p:sldId id="259" r:id="rId8"/>
    <p:sldId id="261" r:id="rId9"/>
    <p:sldId id="266" r:id="rId10"/>
    <p:sldId id="262" r:id="rId11"/>
    <p:sldId id="263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3829-89DE-44E8-BEAB-17672DFE5855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B2BB-6F48-45A0-A964-B1A483942862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84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3829-89DE-44E8-BEAB-17672DFE5855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B2BB-6F48-45A0-A964-B1A483942862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83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3829-89DE-44E8-BEAB-17672DFE5855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B2BB-6F48-45A0-A964-B1A483942862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52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3829-89DE-44E8-BEAB-17672DFE5855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B2BB-6F48-45A0-A964-B1A483942862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44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3829-89DE-44E8-BEAB-17672DFE5855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B2BB-6F48-45A0-A964-B1A483942862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70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3829-89DE-44E8-BEAB-17672DFE5855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B2BB-6F48-45A0-A964-B1A483942862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9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3829-89DE-44E8-BEAB-17672DFE5855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B2BB-6F48-45A0-A964-B1A483942862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70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3829-89DE-44E8-BEAB-17672DFE5855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B2BB-6F48-45A0-A964-B1A483942862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13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3829-89DE-44E8-BEAB-17672DFE5855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B2BB-6F48-45A0-A964-B1A483942862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07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3829-89DE-44E8-BEAB-17672DFE5855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B2BB-6F48-45A0-A964-B1A483942862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26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3829-89DE-44E8-BEAB-17672DFE5855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B2BB-6F48-45A0-A964-B1A483942862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12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23829-89DE-44E8-BEAB-17672DFE5855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3B2BB-6F48-45A0-A964-B1A483942862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82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LA NATURE QUI NOUS ENTOURE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DANS NOTRE QUARTIER, À PRAGUE, EN RÉPUBLIQUE TCHÈQUE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82590" y="6078682"/>
            <a:ext cx="649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LA NATURA INTORNO A NOI</a:t>
            </a:r>
          </a:p>
          <a:p>
            <a:r>
              <a:rPr lang="it-IT" dirty="0" smtClean="0"/>
              <a:t>NEL NOSTRO QUARTIERE, A PRAGA, NELLA REPUBBLICA CECA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0674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r="2247"/>
          <a:stretch/>
        </p:blipFill>
        <p:spPr>
          <a:xfrm>
            <a:off x="20" y="10"/>
            <a:ext cx="4461440" cy="685799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3" r="-1" b="-1"/>
          <a:stretch/>
        </p:blipFill>
        <p:spPr>
          <a:xfrm>
            <a:off x="4622327" y="4102341"/>
            <a:ext cx="2925901" cy="275565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0421"/>
          <a:stretch/>
        </p:blipFill>
        <p:spPr>
          <a:xfrm>
            <a:off x="4622327" y="10"/>
            <a:ext cx="2925901" cy="3941463"/>
          </a:xfrm>
          <a:prstGeom prst="rect">
            <a:avLst/>
          </a:prstGeom>
        </p:spPr>
      </p:pic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968853" y="4003046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66078" y="657226"/>
            <a:ext cx="3685841" cy="78171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Květiny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našem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okolí</a:t>
            </a:r>
            <a:r>
              <a:rPr lang="cs-CZ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cs-CZ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cs-CZ" sz="24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Plantes</a:t>
            </a:r>
            <a:r>
              <a:rPr lang="cs-CZ" sz="2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qui </a:t>
            </a:r>
            <a:r>
              <a:rPr lang="cs-CZ" sz="24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nous</a:t>
            </a:r>
            <a:r>
              <a:rPr lang="cs-CZ" sz="2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4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entourent</a:t>
            </a:r>
            <a:endParaRPr lang="en-US" sz="24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50920" y="0"/>
            <a:ext cx="26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4779310" y="5096"/>
            <a:ext cx="26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4744101" y="4158882"/>
            <a:ext cx="26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7968853" y="1701209"/>
            <a:ext cx="3583066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1</a:t>
            </a:r>
          </a:p>
          <a:p>
            <a:r>
              <a:rPr lang="cs-CZ" b="1" dirty="0"/>
              <a:t>Jetel</a:t>
            </a:r>
          </a:p>
          <a:p>
            <a:r>
              <a:rPr lang="cs-CZ" dirty="0"/>
              <a:t>Tr</a:t>
            </a:r>
            <a:r>
              <a:rPr lang="es-ES" dirty="0" err="1"/>
              <a:t>èfle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2</a:t>
            </a:r>
            <a:endParaRPr lang="es-ES" dirty="0"/>
          </a:p>
          <a:p>
            <a:r>
              <a:rPr lang="es-ES" b="1" dirty="0" err="1"/>
              <a:t>Kosatec</a:t>
            </a:r>
            <a:endParaRPr lang="es-ES" b="1" dirty="0"/>
          </a:p>
          <a:p>
            <a:r>
              <a:rPr lang="es-ES" dirty="0"/>
              <a:t>Iris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3</a:t>
            </a:r>
            <a:endParaRPr lang="es-ES" dirty="0"/>
          </a:p>
          <a:p>
            <a:r>
              <a:rPr lang="es-ES" b="1" dirty="0" err="1"/>
              <a:t>Koniklec</a:t>
            </a:r>
            <a:endParaRPr lang="es-ES" b="1" dirty="0"/>
          </a:p>
          <a:p>
            <a:r>
              <a:rPr lang="es-ES" dirty="0" err="1"/>
              <a:t>Pulsatille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614773" y="4326008"/>
            <a:ext cx="25388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PIANTE INTORNO A NOI</a:t>
            </a:r>
          </a:p>
          <a:p>
            <a:endParaRPr lang="it-IT" dirty="0"/>
          </a:p>
          <a:p>
            <a:endParaRPr lang="it-IT" dirty="0" smtClean="0"/>
          </a:p>
          <a:p>
            <a:pPr marL="342900" indent="-342900">
              <a:buAutoNum type="arabicPeriod"/>
            </a:pPr>
            <a:r>
              <a:rPr lang="it-IT" dirty="0" smtClean="0"/>
              <a:t>TRIFOGLIO</a:t>
            </a: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r>
              <a:rPr lang="it-IT" dirty="0" smtClean="0"/>
              <a:t>IRIS</a:t>
            </a: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r>
              <a:rPr lang="it-IT" dirty="0" smtClean="0"/>
              <a:t>CROCUS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1576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968853" y="4003046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66078" y="657226"/>
            <a:ext cx="3685841" cy="78171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Květiny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našem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okolí</a:t>
            </a:r>
            <a:r>
              <a:rPr lang="cs-CZ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cs-CZ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cs-CZ" sz="24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Plantes</a:t>
            </a:r>
            <a:r>
              <a:rPr lang="cs-CZ" sz="2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qui </a:t>
            </a:r>
            <a:r>
              <a:rPr lang="cs-CZ" sz="24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nous</a:t>
            </a:r>
            <a:r>
              <a:rPr lang="cs-CZ" sz="2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4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entourent</a:t>
            </a:r>
            <a:endParaRPr lang="en-US" sz="24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50920" y="0"/>
            <a:ext cx="26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4779310" y="5096"/>
            <a:ext cx="26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4744101" y="4158882"/>
            <a:ext cx="26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7886089" y="1637414"/>
            <a:ext cx="3583066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1</a:t>
            </a:r>
          </a:p>
          <a:p>
            <a:r>
              <a:rPr lang="cs-CZ" b="1" dirty="0"/>
              <a:t>Fialka</a:t>
            </a:r>
          </a:p>
          <a:p>
            <a:r>
              <a:rPr lang="cs-CZ" dirty="0" err="1"/>
              <a:t>Giroflée</a:t>
            </a:r>
            <a:r>
              <a:rPr lang="cs-CZ" dirty="0"/>
              <a:t> (</a:t>
            </a:r>
            <a:r>
              <a:rPr lang="cs-CZ" dirty="0" err="1"/>
              <a:t>Mathiolla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2</a:t>
            </a:r>
          </a:p>
          <a:p>
            <a:r>
              <a:rPr lang="cs-CZ" b="1" dirty="0"/>
              <a:t>Řepka olejná</a:t>
            </a:r>
          </a:p>
          <a:p>
            <a:r>
              <a:rPr lang="cs-CZ" dirty="0" err="1"/>
              <a:t>Colza</a:t>
            </a:r>
            <a:endParaRPr lang="es-ES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3</a:t>
            </a:r>
          </a:p>
          <a:p>
            <a:r>
              <a:rPr lang="cs-CZ" b="1" dirty="0"/>
              <a:t>Sedmikráska</a:t>
            </a:r>
          </a:p>
          <a:p>
            <a:r>
              <a:rPr lang="cs-CZ" dirty="0"/>
              <a:t>P</a:t>
            </a:r>
            <a:r>
              <a:rPr lang="es-ES" dirty="0" err="1"/>
              <a:t>âquerette</a:t>
            </a:r>
            <a:endParaRPr lang="es-ES" dirty="0"/>
          </a:p>
          <a:p>
            <a:endParaRPr lang="es-ES" dirty="0"/>
          </a:p>
          <a:p>
            <a:r>
              <a:rPr lang="es-ES" dirty="0"/>
              <a:t>4</a:t>
            </a:r>
          </a:p>
          <a:p>
            <a:r>
              <a:rPr lang="es-ES" b="1" dirty="0" err="1"/>
              <a:t>Kop</a:t>
            </a:r>
            <a:r>
              <a:rPr lang="cs-CZ" b="1" dirty="0" err="1"/>
              <a:t>řiva</a:t>
            </a:r>
            <a:endParaRPr lang="es-ES" b="1" dirty="0"/>
          </a:p>
          <a:p>
            <a:r>
              <a:rPr lang="es-ES" dirty="0" err="1"/>
              <a:t>Ortie</a:t>
            </a:r>
            <a:endParaRPr lang="es-ES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66437" cy="32748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961" y="3531075"/>
            <a:ext cx="4301004" cy="332692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92" y="1"/>
            <a:ext cx="3588073" cy="327482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3" y="3527350"/>
            <a:ext cx="3929495" cy="333065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05563" y="49619"/>
            <a:ext cx="64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1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027725" y="49619"/>
            <a:ext cx="64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2</a:t>
            </a:r>
            <a:endParaRPr lang="cs-CZ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015366" y="3579835"/>
            <a:ext cx="64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4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94730" y="3579835"/>
            <a:ext cx="64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3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521395" y="4094845"/>
            <a:ext cx="252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PIANTE INTORNO A NOI</a:t>
            </a:r>
          </a:p>
          <a:p>
            <a:endParaRPr lang="it-IT" dirty="0"/>
          </a:p>
          <a:p>
            <a:pPr marL="342900" indent="-342900">
              <a:buAutoNum type="arabicPeriod"/>
            </a:pPr>
            <a:r>
              <a:rPr lang="it-IT" dirty="0" smtClean="0"/>
              <a:t>VIOLETTA</a:t>
            </a: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r>
              <a:rPr lang="it-IT" dirty="0" smtClean="0"/>
              <a:t>COLZA</a:t>
            </a: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r>
              <a:rPr lang="it-IT" dirty="0" smtClean="0"/>
              <a:t>PRATOLINE</a:t>
            </a: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r>
              <a:rPr lang="it-IT" dirty="0" smtClean="0"/>
              <a:t>ORTICA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6552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08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Výsledek obrázku pro mochomur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2907" y="307731"/>
            <a:ext cx="533018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ýsledek obrázku pro hrib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6043" y="321960"/>
            <a:ext cx="5455917" cy="396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6073" y="4696791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Houby</a:t>
            </a:r>
            <a:r>
              <a:rPr lang="en-US" sz="5400" dirty="0">
                <a:solidFill>
                  <a:schemeClr val="bg1"/>
                </a:solidFill>
              </a:rPr>
              <a:t> - Champignons - 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526073" y="5352114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solidFill>
                  <a:schemeClr val="bg1"/>
                </a:solidFill>
              </a:rPr>
              <a:t>Mochomůrka/</a:t>
            </a:r>
            <a:r>
              <a:rPr lang="cs-CZ" sz="2800" dirty="0" err="1">
                <a:solidFill>
                  <a:schemeClr val="bg1"/>
                </a:solidFill>
              </a:rPr>
              <a:t>amanite</a:t>
            </a:r>
            <a:r>
              <a:rPr lang="cs-CZ" sz="2800" dirty="0">
                <a:solidFill>
                  <a:schemeClr val="bg1"/>
                </a:solidFill>
              </a:rPr>
              <a:t>                                                Hřib / </a:t>
            </a:r>
            <a:r>
              <a:rPr lang="cs-CZ" sz="2800" dirty="0" err="1">
                <a:solidFill>
                  <a:schemeClr val="bg1"/>
                </a:solidFill>
              </a:rPr>
              <a:t>Boletus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9033164" y="4712162"/>
            <a:ext cx="315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FUNGHI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</a:rPr>
              <a:t>AMANITA E PORCINI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</a:rPr>
              <a:t>Centrální park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594229" y="190501"/>
            <a:ext cx="9303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chemeClr val="bg1"/>
                </a:solidFill>
              </a:rPr>
              <a:t>Parc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central</a:t>
            </a:r>
            <a:r>
              <a:rPr lang="cs-CZ" sz="2400" dirty="0">
                <a:solidFill>
                  <a:schemeClr val="bg1"/>
                </a:solidFill>
              </a:rPr>
              <a:t> au </a:t>
            </a:r>
            <a:r>
              <a:rPr lang="cs-CZ" sz="2400" dirty="0" err="1">
                <a:solidFill>
                  <a:schemeClr val="bg1"/>
                </a:solidFill>
              </a:rPr>
              <a:t>coeur</a:t>
            </a:r>
            <a:r>
              <a:rPr lang="cs-CZ" sz="2400" dirty="0">
                <a:solidFill>
                  <a:schemeClr val="bg1"/>
                </a:solidFill>
              </a:rPr>
              <a:t> de </a:t>
            </a:r>
            <a:r>
              <a:rPr lang="cs-CZ" sz="2400" dirty="0" err="1">
                <a:solidFill>
                  <a:schemeClr val="bg1"/>
                </a:solidFill>
              </a:rPr>
              <a:t>notre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quartier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378995" y="1018163"/>
            <a:ext cx="512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PARCO CENTRALE NEL CUORE DEL NOSTRO QUARTIERE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4215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</a:rPr>
              <a:t>Prokopské údolí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594229" y="190501"/>
            <a:ext cx="9303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La </a:t>
            </a:r>
            <a:r>
              <a:rPr lang="cs-CZ" sz="2400" dirty="0" err="1">
                <a:solidFill>
                  <a:schemeClr val="bg1"/>
                </a:solidFill>
              </a:rPr>
              <a:t>vallé</a:t>
            </a:r>
            <a:r>
              <a:rPr lang="cs-CZ" sz="2400" dirty="0">
                <a:solidFill>
                  <a:schemeClr val="bg1"/>
                </a:solidFill>
              </a:rPr>
              <a:t> de Prokop, </a:t>
            </a:r>
            <a:r>
              <a:rPr lang="es-ES" sz="2400" dirty="0">
                <a:solidFill>
                  <a:schemeClr val="bg1"/>
                </a:solidFill>
              </a:rPr>
              <a:t>à p</a:t>
            </a:r>
            <a:r>
              <a:rPr lang="cs-CZ" sz="2400" dirty="0">
                <a:solidFill>
                  <a:schemeClr val="bg1"/>
                </a:solidFill>
              </a:rPr>
              <a:t>r</a:t>
            </a:r>
            <a:r>
              <a:rPr lang="es-ES" sz="2400" dirty="0" err="1">
                <a:solidFill>
                  <a:schemeClr val="bg1"/>
                </a:solidFill>
              </a:rPr>
              <a:t>oximité</a:t>
            </a:r>
            <a:r>
              <a:rPr lang="es-ES" sz="2400" dirty="0">
                <a:solidFill>
                  <a:schemeClr val="bg1"/>
                </a:solidFill>
              </a:rPr>
              <a:t> de </a:t>
            </a:r>
            <a:r>
              <a:rPr lang="es-ES" sz="2400" dirty="0" err="1">
                <a:solidFill>
                  <a:schemeClr val="bg1"/>
                </a:solidFill>
              </a:rPr>
              <a:t>notre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quartier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Sto</a:t>
            </a:r>
            <a:r>
              <a:rPr lang="cs-CZ" sz="2400" dirty="0">
                <a:solidFill>
                  <a:schemeClr val="bg1"/>
                </a:solidFill>
              </a:rPr>
              <a:t>důlky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858539" y="2573079"/>
            <a:ext cx="5188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LA VALLE DI PROKOP, IN PROSSIMITA’ DEL NOSTRO QUARTIERE STODULKY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9179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</a:rPr>
              <a:t>Prokopské údolí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594229" y="190501"/>
            <a:ext cx="9303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La </a:t>
            </a:r>
            <a:r>
              <a:rPr lang="cs-CZ" sz="2400" dirty="0" err="1">
                <a:solidFill>
                  <a:schemeClr val="bg1"/>
                </a:solidFill>
              </a:rPr>
              <a:t>vallé</a:t>
            </a:r>
            <a:r>
              <a:rPr lang="cs-CZ" sz="2400" dirty="0">
                <a:solidFill>
                  <a:schemeClr val="bg1"/>
                </a:solidFill>
              </a:rPr>
              <a:t> de Prokop, </a:t>
            </a:r>
            <a:r>
              <a:rPr lang="es-ES" sz="2400" dirty="0">
                <a:solidFill>
                  <a:schemeClr val="bg1"/>
                </a:solidFill>
              </a:rPr>
              <a:t>à p</a:t>
            </a:r>
            <a:r>
              <a:rPr lang="cs-CZ" sz="2400" dirty="0">
                <a:solidFill>
                  <a:schemeClr val="bg1"/>
                </a:solidFill>
              </a:rPr>
              <a:t>r</a:t>
            </a:r>
            <a:r>
              <a:rPr lang="es-ES" sz="2400" dirty="0" err="1">
                <a:solidFill>
                  <a:schemeClr val="bg1"/>
                </a:solidFill>
              </a:rPr>
              <a:t>oximité</a:t>
            </a:r>
            <a:r>
              <a:rPr lang="es-ES" sz="2400" dirty="0">
                <a:solidFill>
                  <a:schemeClr val="bg1"/>
                </a:solidFill>
              </a:rPr>
              <a:t> de </a:t>
            </a:r>
            <a:r>
              <a:rPr lang="es-ES" sz="2400" dirty="0" err="1">
                <a:solidFill>
                  <a:schemeClr val="bg1"/>
                </a:solidFill>
              </a:rPr>
              <a:t>notre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quartier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Sto</a:t>
            </a:r>
            <a:r>
              <a:rPr lang="cs-CZ" sz="2400" dirty="0">
                <a:solidFill>
                  <a:schemeClr val="bg1"/>
                </a:solidFill>
              </a:rPr>
              <a:t>důlky</a:t>
            </a:r>
          </a:p>
        </p:txBody>
      </p:sp>
      <p:sp>
        <p:nvSpPr>
          <p:cNvPr id="3" name="Rettangolo 2"/>
          <p:cNvSpPr/>
          <p:nvPr/>
        </p:nvSpPr>
        <p:spPr>
          <a:xfrm>
            <a:off x="517452" y="57903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LA VALLE DI PROKOP, IN PROSSIMITA’ DEL NOSTRO QUARTIERE STODULKY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68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r="1" b="1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cs-CZ" dirty="0"/>
              <a:t>Dalejský potok </a:t>
            </a:r>
            <a:r>
              <a:rPr lang="cs-CZ" sz="3100" dirty="0"/>
              <a:t>v Prokopském údolí</a:t>
            </a:r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648929" y="2305869"/>
            <a:ext cx="3667039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Ruisseau</a:t>
            </a:r>
            <a:r>
              <a:rPr lang="cs-CZ" dirty="0"/>
              <a:t> de </a:t>
            </a:r>
            <a:r>
              <a:rPr lang="cs-CZ" dirty="0" err="1"/>
              <a:t>Dalej</a:t>
            </a:r>
            <a:r>
              <a:rPr lang="cs-CZ" dirty="0"/>
              <a:t> </a:t>
            </a:r>
            <a:r>
              <a:rPr lang="cs-CZ" sz="3100" dirty="0" err="1"/>
              <a:t>dans</a:t>
            </a:r>
            <a:r>
              <a:rPr lang="cs-CZ" sz="3100" dirty="0"/>
              <a:t> la </a:t>
            </a:r>
            <a:r>
              <a:rPr lang="cs-CZ" sz="3100" dirty="0" err="1"/>
              <a:t>vallée</a:t>
            </a:r>
            <a:r>
              <a:rPr lang="cs-CZ" sz="3100" dirty="0"/>
              <a:t> de Prokop</a:t>
            </a:r>
            <a:endParaRPr lang="cs-CZ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48929" y="5563951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RUSCELLO DEL DALEJ NELLA VALLE DI PROKOP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0252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2" r="15843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666" y="2273769"/>
            <a:ext cx="3651467" cy="1676603"/>
          </a:xfrm>
        </p:spPr>
        <p:txBody>
          <a:bodyPr>
            <a:noAutofit/>
          </a:bodyPr>
          <a:lstStyle/>
          <a:p>
            <a:r>
              <a:rPr lang="cs-CZ" sz="3200" b="1" dirty="0" err="1"/>
              <a:t>Jardin</a:t>
            </a:r>
            <a:r>
              <a:rPr lang="cs-CZ" sz="3200" b="1" dirty="0"/>
              <a:t> „Panská“ </a:t>
            </a:r>
            <a:r>
              <a:rPr lang="cs-CZ" sz="3200" dirty="0"/>
              <a:t>(„</a:t>
            </a:r>
            <a:r>
              <a:rPr lang="cs-CZ" sz="3200" dirty="0" err="1"/>
              <a:t>ségnorial</a:t>
            </a:r>
            <a:r>
              <a:rPr lang="cs-CZ" sz="3200" dirty="0"/>
              <a:t>“) </a:t>
            </a:r>
            <a:r>
              <a:rPr lang="es-ES" sz="3200" dirty="0"/>
              <a:t>à 5 minutes de </a:t>
            </a:r>
            <a:r>
              <a:rPr lang="es-ES" sz="3200" dirty="0" err="1"/>
              <a:t>notre</a:t>
            </a:r>
            <a:r>
              <a:rPr lang="es-ES" sz="3200" dirty="0"/>
              <a:t> </a:t>
            </a:r>
            <a:r>
              <a:rPr lang="es-ES" sz="3200" dirty="0" err="1"/>
              <a:t>école</a:t>
            </a:r>
            <a:endParaRPr lang="cs-CZ" sz="32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627665" y="381174"/>
            <a:ext cx="3651467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err="1"/>
              <a:t>Pansk</a:t>
            </a:r>
            <a:r>
              <a:rPr lang="cs-CZ" sz="3200" b="1" dirty="0"/>
              <a:t>á zahrada, </a:t>
            </a:r>
            <a:r>
              <a:rPr lang="cs-CZ" sz="3200" dirty="0"/>
              <a:t>5 minut od naší školy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58536" y="4634345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GIARDINI «PANSKA’» («SIGNORILE») A 5 MINUTI DALLA NOSTRA SCUOLA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927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" b="149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dirty="0">
                <a:solidFill>
                  <a:schemeClr val="bg1"/>
                </a:solidFill>
              </a:rPr>
              <a:t>Obora Hvězda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94804" y="5783433"/>
            <a:ext cx="11279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chemeClr val="bg1"/>
                </a:solidFill>
              </a:rPr>
              <a:t>Ancienne</a:t>
            </a:r>
            <a:r>
              <a:rPr lang="cs-CZ" sz="2400" dirty="0">
                <a:solidFill>
                  <a:schemeClr val="bg1"/>
                </a:solidFill>
              </a:rPr>
              <a:t> r</a:t>
            </a:r>
            <a:r>
              <a:rPr lang="es-ES" sz="2400" dirty="0" err="1">
                <a:solidFill>
                  <a:schemeClr val="bg1"/>
                </a:solidFill>
              </a:rPr>
              <a:t>éserve</a:t>
            </a:r>
            <a:r>
              <a:rPr lang="es-ES" sz="2400" dirty="0">
                <a:solidFill>
                  <a:schemeClr val="bg1"/>
                </a:solidFill>
              </a:rPr>
              <a:t> de </a:t>
            </a:r>
            <a:r>
              <a:rPr lang="es-ES" sz="2400" dirty="0" err="1">
                <a:solidFill>
                  <a:schemeClr val="bg1"/>
                </a:solidFill>
              </a:rPr>
              <a:t>chasse</a:t>
            </a:r>
            <a:r>
              <a:rPr lang="es-ES" sz="2400" dirty="0">
                <a:solidFill>
                  <a:schemeClr val="bg1"/>
                </a:solidFill>
              </a:rPr>
              <a:t> et </a:t>
            </a:r>
            <a:r>
              <a:rPr lang="es-ES" sz="2400" dirty="0" err="1">
                <a:solidFill>
                  <a:schemeClr val="bg1"/>
                </a:solidFill>
              </a:rPr>
              <a:t>actuellement</a:t>
            </a:r>
            <a:r>
              <a:rPr lang="es-ES" sz="2400" dirty="0">
                <a:solidFill>
                  <a:schemeClr val="bg1"/>
                </a:solidFill>
              </a:rPr>
              <a:t> un </a:t>
            </a:r>
            <a:r>
              <a:rPr lang="es-ES" sz="2400" dirty="0" err="1">
                <a:solidFill>
                  <a:schemeClr val="bg1"/>
                </a:solidFill>
              </a:rPr>
              <a:t>grand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parc</a:t>
            </a:r>
            <a:r>
              <a:rPr lang="es-ES" sz="2400" dirty="0">
                <a:solidFill>
                  <a:schemeClr val="bg1"/>
                </a:solidFill>
              </a:rPr>
              <a:t> à </a:t>
            </a:r>
            <a:r>
              <a:rPr lang="es-ES" sz="2400" dirty="0" err="1">
                <a:solidFill>
                  <a:schemeClr val="bg1"/>
                </a:solidFill>
              </a:rPr>
              <a:t>proximité</a:t>
            </a:r>
            <a:r>
              <a:rPr lang="es-ES" sz="2400" dirty="0">
                <a:solidFill>
                  <a:schemeClr val="bg1"/>
                </a:solidFill>
              </a:rPr>
              <a:t> de </a:t>
            </a:r>
            <a:r>
              <a:rPr lang="es-ES" sz="2400" dirty="0" err="1">
                <a:solidFill>
                  <a:schemeClr val="bg1"/>
                </a:solidFill>
              </a:rPr>
              <a:t>notre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quartier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94954" y="3635262"/>
            <a:ext cx="4665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ANTICA RISERVA DI CACCIA E ATTUALMENTE UN GRANDE PARCO IN PROSSIMITA’ DEL NOSTRO QUARTIERE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5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3858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564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4749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88" y="640080"/>
            <a:ext cx="4389120" cy="329184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145" y="640080"/>
            <a:ext cx="4394776" cy="329184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4691765"/>
            <a:ext cx="9144000" cy="19576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 err="1"/>
              <a:t>Lípa</a:t>
            </a:r>
            <a:r>
              <a:rPr lang="en-US" dirty="0"/>
              <a:t>, </a:t>
            </a:r>
            <a:r>
              <a:rPr lang="en-US" dirty="0" err="1"/>
              <a:t>český</a:t>
            </a:r>
            <a:r>
              <a:rPr lang="en-US" dirty="0"/>
              <a:t> </a:t>
            </a:r>
            <a:r>
              <a:rPr lang="en-US" dirty="0" err="1"/>
              <a:t>národní</a:t>
            </a:r>
            <a:r>
              <a:rPr lang="en-US" dirty="0"/>
              <a:t> </a:t>
            </a:r>
            <a:r>
              <a:rPr lang="en-US" dirty="0" err="1"/>
              <a:t>strom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Til</a:t>
            </a:r>
            <a:r>
              <a:rPr lang="es-ES" dirty="0"/>
              <a:t>l</a:t>
            </a:r>
            <a:r>
              <a:rPr lang="cs-CZ" dirty="0" smtClean="0"/>
              <a:t>eul</a:t>
            </a:r>
            <a:r>
              <a:rPr lang="cs-CZ" dirty="0"/>
              <a:t>, arbre national tch</a:t>
            </a:r>
            <a:r>
              <a:rPr lang="es-ES" dirty="0" err="1"/>
              <a:t>èque</a:t>
            </a:r>
            <a:r>
              <a:rPr lang="cs-CZ" dirty="0"/>
              <a:t/>
            </a:r>
            <a:br>
              <a:rPr lang="cs-CZ" dirty="0"/>
            </a:b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682649" y="6048123"/>
            <a:ext cx="314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TIGLIO, ALBERO NAZIONALE CECO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2861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briz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5" b="3099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cs-CZ" sz="4000" dirty="0"/>
              <a:t>Bříza</a:t>
            </a:r>
            <a:br>
              <a:rPr lang="cs-CZ" sz="4000" dirty="0"/>
            </a:br>
            <a:r>
              <a:rPr lang="cs-CZ" sz="4000" dirty="0" err="1"/>
              <a:t>Bouleau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r>
              <a:rPr lang="es-ES" sz="1800" dirty="0" err="1"/>
              <a:t>Strom</a:t>
            </a:r>
            <a:r>
              <a:rPr lang="es-ES" sz="1800" dirty="0"/>
              <a:t> </a:t>
            </a:r>
            <a:r>
              <a:rPr lang="es-ES" sz="1800" dirty="0" err="1"/>
              <a:t>park</a:t>
            </a:r>
            <a:r>
              <a:rPr lang="cs-CZ" sz="1800" dirty="0"/>
              <a:t>ů a lesů</a:t>
            </a:r>
            <a:endParaRPr lang="es-ES" sz="1800" dirty="0"/>
          </a:p>
          <a:p>
            <a:r>
              <a:rPr lang="cs-CZ" sz="1800" dirty="0" err="1"/>
              <a:t>Arbre</a:t>
            </a:r>
            <a:r>
              <a:rPr lang="cs-CZ" sz="1800" dirty="0"/>
              <a:t> des </a:t>
            </a:r>
            <a:r>
              <a:rPr lang="cs-CZ" sz="1800" dirty="0" err="1"/>
              <a:t>parcs</a:t>
            </a:r>
            <a:r>
              <a:rPr lang="cs-CZ" sz="1800" dirty="0"/>
              <a:t> et </a:t>
            </a:r>
            <a:r>
              <a:rPr lang="es-ES" sz="1800" dirty="0"/>
              <a:t>des </a:t>
            </a:r>
            <a:r>
              <a:rPr lang="cs-CZ" sz="1800" dirty="0" err="1"/>
              <a:t>for</a:t>
            </a:r>
            <a:r>
              <a:rPr lang="es-ES" sz="1800" dirty="0" err="1"/>
              <a:t>êts</a:t>
            </a:r>
            <a:endParaRPr lang="cs-CZ" sz="1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10991" y="3429005"/>
            <a:ext cx="2535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BETULLA</a:t>
            </a:r>
          </a:p>
          <a:p>
            <a:pPr algn="ctr"/>
            <a:r>
              <a:rPr lang="it-IT" dirty="0" smtClean="0"/>
              <a:t>ALBERI DI PARCHI E DI FORESTE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0638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292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LA NATURE QUI NOUS ENTOURE</vt:lpstr>
      <vt:lpstr>Centrální park</vt:lpstr>
      <vt:lpstr>Prokopské údolí</vt:lpstr>
      <vt:lpstr>Prokopské údolí</vt:lpstr>
      <vt:lpstr>Dalejský potok v Prokopském údolí</vt:lpstr>
      <vt:lpstr>Jardin „Panská“ („ségnorial“) à 5 minutes de notre école</vt:lpstr>
      <vt:lpstr>Obora Hvězda</vt:lpstr>
      <vt:lpstr>Lípa, český národní strom Tilleul, arbre national tchèque </vt:lpstr>
      <vt:lpstr>Bříza Bouleau</vt:lpstr>
      <vt:lpstr>Květiny v našem okolí Plantes qui nous entourent</vt:lpstr>
      <vt:lpstr>Květiny v našem okolí Plantes qui nous entourent</vt:lpstr>
      <vt:lpstr>Houby - Champignons -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NATURE QUI NOUS ENTOURE</dc:title>
  <dc:creator>Tomas Klinka</dc:creator>
  <cp:lastModifiedBy>2A</cp:lastModifiedBy>
  <cp:revision>6</cp:revision>
  <dcterms:created xsi:type="dcterms:W3CDTF">2017-04-28T16:28:02Z</dcterms:created>
  <dcterms:modified xsi:type="dcterms:W3CDTF">2017-05-06T09:05:53Z</dcterms:modified>
</cp:coreProperties>
</file>