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46D3-E138-4FD0-A3B7-35AAE3F9EE72}" type="datetimeFigureOut">
              <a:rPr lang="cs-CZ" smtClean="0"/>
              <a:pPr/>
              <a:t>13.05.2017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F4BE-A0D4-41B8-8CDF-E5968DBC0FFC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12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46D3-E138-4FD0-A3B7-35AAE3F9EE72}" type="datetimeFigureOut">
              <a:rPr lang="cs-CZ" smtClean="0"/>
              <a:pPr/>
              <a:t>13.05.2017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F4BE-A0D4-41B8-8CDF-E5968DBC0FFC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76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46D3-E138-4FD0-A3B7-35AAE3F9EE72}" type="datetimeFigureOut">
              <a:rPr lang="cs-CZ" smtClean="0"/>
              <a:pPr/>
              <a:t>13.05.2017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F4BE-A0D4-41B8-8CDF-E5968DBC0FFC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93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46D3-E138-4FD0-A3B7-35AAE3F9EE72}" type="datetimeFigureOut">
              <a:rPr lang="cs-CZ" smtClean="0"/>
              <a:pPr/>
              <a:t>13.05.2017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F4BE-A0D4-41B8-8CDF-E5968DBC0FFC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8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46D3-E138-4FD0-A3B7-35AAE3F9EE72}" type="datetimeFigureOut">
              <a:rPr lang="cs-CZ" smtClean="0"/>
              <a:pPr/>
              <a:t>13.05.2017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F4BE-A0D4-41B8-8CDF-E5968DBC0FFC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05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46D3-E138-4FD0-A3B7-35AAE3F9EE72}" type="datetimeFigureOut">
              <a:rPr lang="cs-CZ" smtClean="0"/>
              <a:pPr/>
              <a:t>13.05.2017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F4BE-A0D4-41B8-8CDF-E5968DBC0FFC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17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46D3-E138-4FD0-A3B7-35AAE3F9EE72}" type="datetimeFigureOut">
              <a:rPr lang="cs-CZ" smtClean="0"/>
              <a:pPr/>
              <a:t>13.05.2017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F4BE-A0D4-41B8-8CDF-E5968DBC0FFC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89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46D3-E138-4FD0-A3B7-35AAE3F9EE72}" type="datetimeFigureOut">
              <a:rPr lang="cs-CZ" smtClean="0"/>
              <a:pPr/>
              <a:t>13.05.2017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F4BE-A0D4-41B8-8CDF-E5968DBC0FFC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92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46D3-E138-4FD0-A3B7-35AAE3F9EE72}" type="datetimeFigureOut">
              <a:rPr lang="cs-CZ" smtClean="0"/>
              <a:pPr/>
              <a:t>13.05.2017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F4BE-A0D4-41B8-8CDF-E5968DBC0FFC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66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46D3-E138-4FD0-A3B7-35AAE3F9EE72}" type="datetimeFigureOut">
              <a:rPr lang="cs-CZ" smtClean="0"/>
              <a:pPr/>
              <a:t>13.05.2017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F4BE-A0D4-41B8-8CDF-E5968DBC0FFC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9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46D3-E138-4FD0-A3B7-35AAE3F9EE72}" type="datetimeFigureOut">
              <a:rPr lang="cs-CZ" smtClean="0"/>
              <a:pPr/>
              <a:t>13.05.2017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F4BE-A0D4-41B8-8CDF-E5968DBC0FFC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68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D46D3-E138-4FD0-A3B7-35AAE3F9EE72}" type="datetimeFigureOut">
              <a:rPr lang="cs-CZ" smtClean="0"/>
              <a:pPr/>
              <a:t>13.05.2017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FF4BE-A0D4-41B8-8CDF-E5968DBC0FFC}" type="slidenum">
              <a:rPr lang="cs-CZ" smtClean="0"/>
              <a:pPr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88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166265"/>
            <a:ext cx="1219198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38928" y="988741"/>
            <a:ext cx="6248416" cy="4880518"/>
          </a:xfrm>
          <a:noFill/>
          <a:ln>
            <a:noFill/>
          </a:ln>
        </p:spPr>
        <p:txBody>
          <a:bodyPr wrap="square" anchor="ctr">
            <a:normAutofit/>
          </a:bodyPr>
          <a:lstStyle/>
          <a:p>
            <a:pPr algn="l"/>
            <a:r>
              <a:rPr lang="es-ES" sz="4800" dirty="0"/>
              <a:t>PATRIMOINE CULTUREL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67700" y="988741"/>
            <a:ext cx="2357553" cy="4880518"/>
          </a:xfrm>
        </p:spPr>
        <p:txBody>
          <a:bodyPr anchor="ctr">
            <a:normAutofit/>
          </a:bodyPr>
          <a:lstStyle/>
          <a:p>
            <a:pPr algn="r"/>
            <a:r>
              <a:rPr lang="es-ES" sz="2000" dirty="0">
                <a:solidFill>
                  <a:srgbClr val="FFFFFF"/>
                </a:solidFill>
              </a:rPr>
              <a:t>LES MONUMENTS</a:t>
            </a:r>
            <a:r>
              <a:rPr lang="cs-CZ" sz="2000" dirty="0">
                <a:solidFill>
                  <a:srgbClr val="FFFFFF"/>
                </a:solidFill>
              </a:rPr>
              <a:t> LES PLUS IMPORTANTS</a:t>
            </a:r>
            <a:r>
              <a:rPr lang="es-ES" sz="2000" dirty="0">
                <a:solidFill>
                  <a:srgbClr val="FFFFFF"/>
                </a:solidFill>
              </a:rPr>
              <a:t> </a:t>
            </a:r>
            <a:br>
              <a:rPr lang="es-ES" sz="2000" dirty="0">
                <a:solidFill>
                  <a:srgbClr val="FFFFFF"/>
                </a:solidFill>
              </a:rPr>
            </a:br>
            <a:r>
              <a:rPr lang="es-ES" sz="2000" dirty="0">
                <a:solidFill>
                  <a:srgbClr val="FFFFFF"/>
                </a:solidFill>
              </a:rPr>
              <a:t>DU QUARTIER</a:t>
            </a:r>
            <a:r>
              <a:rPr lang="cs-CZ" sz="2000" dirty="0">
                <a:solidFill>
                  <a:srgbClr val="FFFFFF"/>
                </a:solidFill>
              </a:rPr>
              <a:t> STODŮLKY, </a:t>
            </a:r>
            <a:r>
              <a:rPr lang="es-ES" sz="2000" dirty="0">
                <a:solidFill>
                  <a:srgbClr val="FFFFFF"/>
                </a:solidFill>
              </a:rPr>
              <a:t>DU CENTRE-VILLE DE PRAGUE</a:t>
            </a:r>
            <a:r>
              <a:rPr lang="cs-CZ" sz="2000" dirty="0">
                <a:solidFill>
                  <a:srgbClr val="FFFFFF"/>
                </a:solidFill>
              </a:rPr>
              <a:t> ET DES ALENTOURS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288973" y="426027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FFC000"/>
                </a:solidFill>
              </a:rPr>
              <a:t>Patrimonio culturale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60073" y="4741388"/>
            <a:ext cx="1565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I monumenti più importanti </a:t>
            </a:r>
            <a:r>
              <a:rPr lang="it-IT" smtClean="0">
                <a:solidFill>
                  <a:srgbClr val="FFC000"/>
                </a:solidFill>
              </a:rPr>
              <a:t>del </a:t>
            </a:r>
            <a:r>
              <a:rPr lang="it-IT" smtClean="0">
                <a:solidFill>
                  <a:srgbClr val="FFC000"/>
                </a:solidFill>
              </a:rPr>
              <a:t>quartiere,  del </a:t>
            </a:r>
            <a:r>
              <a:rPr lang="it-IT" dirty="0" smtClean="0">
                <a:solidFill>
                  <a:srgbClr val="FFC000"/>
                </a:solidFill>
              </a:rPr>
              <a:t>centro città di Praga e dei dintorni.</a:t>
            </a:r>
          </a:p>
          <a:p>
            <a:endParaRPr lang="it-IT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45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9" name="Picture 2" descr="Výsledek obrázku pro petr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r="8445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3399" y="365125"/>
            <a:ext cx="3430605" cy="5530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/>
              <a:t>Petřínská rozhledna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la tour de Petřín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229600" y="4803648"/>
            <a:ext cx="2426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La torre di </a:t>
            </a:r>
            <a:r>
              <a:rPr lang="it-IT" sz="3600" dirty="0" err="1" smtClean="0">
                <a:solidFill>
                  <a:srgbClr val="FFFF00"/>
                </a:solidFill>
              </a:rPr>
              <a:t>Petrin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0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tančici d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r="16219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dirty="0"/>
              <a:t>Tančící dům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1800" dirty="0"/>
              <a:t>La </a:t>
            </a:r>
            <a:r>
              <a:rPr lang="cs-CZ" sz="1800"/>
              <a:t>maison</a:t>
            </a:r>
            <a:r>
              <a:rPr lang="cs-CZ" sz="1800" dirty="0"/>
              <a:t> </a:t>
            </a:r>
            <a:r>
              <a:rPr lang="cs-CZ" sz="1800" dirty="0" err="1"/>
              <a:t>dansante</a:t>
            </a:r>
            <a:endParaRPr lang="cs-CZ" sz="1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18805" y="3606084"/>
            <a:ext cx="1917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Casa danzante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6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NARODNI DIVADL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1" r="2327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dirty="0"/>
              <a:t>NÁRODNÍ DIVADLO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1800" dirty="0" err="1"/>
              <a:t>Th</a:t>
            </a:r>
            <a:r>
              <a:rPr lang="es-ES" sz="1800" dirty="0" err="1"/>
              <a:t>éâtre</a:t>
            </a:r>
            <a:r>
              <a:rPr lang="es-ES" sz="1800" dirty="0"/>
              <a:t> </a:t>
            </a:r>
            <a:r>
              <a:rPr lang="es-ES" sz="1800" dirty="0" err="1"/>
              <a:t>national</a:t>
            </a:r>
            <a:endParaRPr lang="cs-CZ" sz="1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04672" y="3681984"/>
            <a:ext cx="2109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Teatro nazionale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1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/>
          <a:stretch/>
        </p:blipFill>
        <p:spPr>
          <a:xfrm>
            <a:off x="0" y="-365750"/>
            <a:ext cx="12191980" cy="6857990"/>
          </a:xfrm>
          <a:prstGeom prst="rect">
            <a:avLst/>
          </a:prstGeom>
        </p:spPr>
      </p:pic>
      <p:sp>
        <p:nvSpPr>
          <p:cNvPr id="12" name="Flowchart: Document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4128" y="365125"/>
            <a:ext cx="2657272" cy="22321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Karl</a:t>
            </a:r>
            <a:r>
              <a:rPr lang="cs-CZ" sz="4000" dirty="0" err="1">
                <a:solidFill>
                  <a:srgbClr val="FFFFFF"/>
                </a:solidFill>
              </a:rPr>
              <a:t>štejn</a:t>
            </a:r>
            <a:r>
              <a:rPr lang="es-ES" sz="4000" dirty="0">
                <a:solidFill>
                  <a:srgbClr val="FFFFFF"/>
                </a:solidFill>
              </a:rPr>
              <a:t/>
            </a:r>
            <a:br>
              <a:rPr lang="es-ES" sz="4000" dirty="0">
                <a:solidFill>
                  <a:srgbClr val="FFFFFF"/>
                </a:solidFill>
              </a:rPr>
            </a:br>
            <a:r>
              <a:rPr lang="es-ES" sz="1600" dirty="0">
                <a:solidFill>
                  <a:srgbClr val="FFFFFF"/>
                </a:solidFill>
              </a:rPr>
              <a:t>30 km </a:t>
            </a:r>
            <a:r>
              <a:rPr lang="cs-CZ" sz="1600" dirty="0">
                <a:solidFill>
                  <a:srgbClr val="FFFFFF"/>
                </a:solidFill>
              </a:rPr>
              <a:t>od</a:t>
            </a:r>
            <a:r>
              <a:rPr lang="es-ES" sz="1600" dirty="0">
                <a:solidFill>
                  <a:srgbClr val="FFFFFF"/>
                </a:solidFill>
              </a:rPr>
              <a:t> </a:t>
            </a:r>
            <a:r>
              <a:rPr lang="es-ES" sz="1600" dirty="0" err="1">
                <a:solidFill>
                  <a:srgbClr val="FFFFFF"/>
                </a:solidFill>
              </a:rPr>
              <a:t>Pra</a:t>
            </a:r>
            <a:r>
              <a:rPr lang="cs-CZ" sz="1600" dirty="0" err="1">
                <a:solidFill>
                  <a:srgbClr val="FFFFFF"/>
                </a:solidFill>
              </a:rPr>
              <a:t>hy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9465616" y="4526000"/>
            <a:ext cx="2657272" cy="223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 err="1">
                <a:solidFill>
                  <a:srgbClr val="FFFFFF"/>
                </a:solidFill>
              </a:rPr>
              <a:t>Château</a:t>
            </a:r>
            <a:r>
              <a:rPr lang="es-ES" sz="4000" dirty="0">
                <a:solidFill>
                  <a:srgbClr val="FFFFFF"/>
                </a:solidFill>
              </a:rPr>
              <a:t> Karl</a:t>
            </a:r>
            <a:r>
              <a:rPr lang="cs-CZ" sz="4000" dirty="0" err="1">
                <a:solidFill>
                  <a:srgbClr val="FFFFFF"/>
                </a:solidFill>
              </a:rPr>
              <a:t>štejn</a:t>
            </a:r>
            <a:r>
              <a:rPr lang="es-ES" sz="4000" dirty="0">
                <a:solidFill>
                  <a:srgbClr val="FFFFFF"/>
                </a:solidFill>
              </a:rPr>
              <a:t/>
            </a:r>
            <a:br>
              <a:rPr lang="es-ES" sz="4000" dirty="0">
                <a:solidFill>
                  <a:srgbClr val="FFFFFF"/>
                </a:solidFill>
              </a:rPr>
            </a:br>
            <a:r>
              <a:rPr lang="es-ES" sz="1600" dirty="0">
                <a:solidFill>
                  <a:srgbClr val="FFFFFF"/>
                </a:solidFill>
              </a:rPr>
              <a:t>à 30 km de </a:t>
            </a:r>
            <a:r>
              <a:rPr lang="es-ES" sz="1600" dirty="0" err="1">
                <a:solidFill>
                  <a:srgbClr val="FFFFFF"/>
                </a:solidFill>
              </a:rPr>
              <a:t>Prague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986016" y="4230624"/>
            <a:ext cx="2340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Castello di </a:t>
            </a:r>
            <a:r>
              <a:rPr lang="it-IT" sz="3600" dirty="0" err="1" smtClean="0">
                <a:solidFill>
                  <a:srgbClr val="FFFF00"/>
                </a:solidFill>
              </a:rPr>
              <a:t>Karlstejn</a:t>
            </a:r>
            <a:r>
              <a:rPr lang="it-IT" sz="3600" dirty="0" smtClean="0">
                <a:solidFill>
                  <a:srgbClr val="FFFF00"/>
                </a:solidFill>
              </a:rPr>
              <a:t> a 30 km da Praga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5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776091" y="481264"/>
            <a:ext cx="2212848" cy="1857871"/>
          </a:xfrm>
          <a:prstGeom prst="rect">
            <a:avLst/>
          </a:prstGeom>
          <a:solidFill>
            <a:srgbClr val="77B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398651" y="3497931"/>
            <a:ext cx="2212848" cy="2889154"/>
          </a:xfrm>
          <a:prstGeom prst="rect">
            <a:avLst/>
          </a:prstGeom>
          <a:solidFill>
            <a:srgbClr val="4F3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>
            <a:solidFill>
              <a:srgbClr val="4F3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" r="1" b="1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" r="33423" b="-3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anchor="b">
            <a:normAutofit/>
          </a:bodyPr>
          <a:lstStyle/>
          <a:p>
            <a:r>
              <a:rPr lang="es-ES" sz="4000" dirty="0" err="1"/>
              <a:t>Kostel</a:t>
            </a:r>
            <a:r>
              <a:rPr lang="es-ES" sz="4000" dirty="0"/>
              <a:t> </a:t>
            </a:r>
            <a:r>
              <a:rPr lang="es-ES" sz="4000" dirty="0" err="1"/>
              <a:t>sv</a:t>
            </a:r>
            <a:r>
              <a:rPr lang="es-ES" sz="4000" dirty="0"/>
              <a:t>. </a:t>
            </a:r>
            <a:r>
              <a:rPr lang="es-ES" sz="4000" dirty="0" err="1"/>
              <a:t>Jakuba</a:t>
            </a:r>
            <a:r>
              <a:rPr lang="es-ES" sz="4000" dirty="0"/>
              <a:t> </a:t>
            </a:r>
            <a:r>
              <a:rPr lang="es-ES" sz="4000" dirty="0" err="1"/>
              <a:t>Star</a:t>
            </a:r>
            <a:r>
              <a:rPr lang="cs-CZ" sz="4000" dirty="0" err="1"/>
              <a:t>šího</a:t>
            </a:r>
            <a:r>
              <a:rPr lang="es-ES" sz="4000" dirty="0"/>
              <a:t> </a:t>
            </a:r>
            <a:r>
              <a:rPr lang="es-ES" sz="2400" dirty="0"/>
              <a:t>ve </a:t>
            </a:r>
            <a:r>
              <a:rPr lang="es-ES" sz="2400" dirty="0" err="1"/>
              <a:t>Stod</a:t>
            </a:r>
            <a:r>
              <a:rPr lang="cs-CZ" sz="2400" dirty="0" err="1"/>
              <a:t>ůlkách</a:t>
            </a:r>
            <a:endParaRPr lang="cs-CZ" sz="4000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838200" y="1732977"/>
            <a:ext cx="4981734" cy="12123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err="1"/>
              <a:t>Église</a:t>
            </a:r>
            <a:r>
              <a:rPr lang="es-ES" sz="4000" dirty="0"/>
              <a:t> S</a:t>
            </a:r>
            <a:r>
              <a:rPr lang="cs-CZ" sz="4000" dirty="0" err="1"/>
              <a:t>ain</a:t>
            </a:r>
            <a:r>
              <a:rPr lang="es-ES" sz="4000" dirty="0"/>
              <a:t>t</a:t>
            </a:r>
            <a:r>
              <a:rPr lang="cs-CZ" sz="4000" dirty="0"/>
              <a:t>-</a:t>
            </a:r>
            <a:r>
              <a:rPr lang="es-ES" sz="4000" dirty="0"/>
              <a:t>Jacques le </a:t>
            </a:r>
            <a:r>
              <a:rPr lang="es-ES" sz="4000" dirty="0" err="1"/>
              <a:t>Vieux</a:t>
            </a:r>
            <a:r>
              <a:rPr lang="es-ES" sz="4000" dirty="0"/>
              <a:t> </a:t>
            </a:r>
            <a:r>
              <a:rPr lang="es-ES" sz="2400" dirty="0"/>
              <a:t>à </a:t>
            </a:r>
            <a:r>
              <a:rPr lang="es-ES" sz="2400" dirty="0" err="1"/>
              <a:t>Stod</a:t>
            </a:r>
            <a:r>
              <a:rPr lang="cs-CZ" sz="2400" dirty="0" err="1"/>
              <a:t>ůlky</a:t>
            </a:r>
            <a:endParaRPr lang="cs-CZ" sz="4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74307" y="3929344"/>
            <a:ext cx="4845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C000"/>
                </a:solidFill>
              </a:rPr>
              <a:t>Chiesa di San Giacomo il Vecchio à </a:t>
            </a:r>
            <a:r>
              <a:rPr lang="it-IT" sz="3600" dirty="0" err="1" smtClean="0">
                <a:solidFill>
                  <a:srgbClr val="FFC000"/>
                </a:solidFill>
              </a:rPr>
              <a:t>Stodulky</a:t>
            </a:r>
            <a:endParaRPr lang="it-IT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2" r="7213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1507" y="629266"/>
            <a:ext cx="3938889" cy="1676603"/>
          </a:xfrm>
        </p:spPr>
        <p:txBody>
          <a:bodyPr>
            <a:normAutofit fontScale="90000"/>
          </a:bodyPr>
          <a:lstStyle/>
          <a:p>
            <a:r>
              <a:rPr lang="cs-CZ" dirty="0"/>
              <a:t>Kostel sv. Prokopa</a:t>
            </a:r>
            <a:r>
              <a:rPr lang="es-ES" dirty="0"/>
              <a:t> </a:t>
            </a:r>
            <a:r>
              <a:rPr lang="es-ES" sz="3100" dirty="0"/>
              <a:t>ve </a:t>
            </a:r>
            <a:r>
              <a:rPr lang="es-ES" sz="3100" dirty="0" err="1"/>
              <a:t>Stod</a:t>
            </a:r>
            <a:r>
              <a:rPr lang="cs-CZ" sz="3100" dirty="0" err="1"/>
              <a:t>ůlkách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61507" y="2173981"/>
            <a:ext cx="3938889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/>
              <a:t>É</a:t>
            </a:r>
            <a:r>
              <a:rPr lang="cs-CZ" sz="4000" dirty="0" err="1"/>
              <a:t>glise</a:t>
            </a:r>
            <a:r>
              <a:rPr lang="cs-CZ" sz="4000" dirty="0"/>
              <a:t> Saint-Prokop</a:t>
            </a:r>
            <a:r>
              <a:rPr lang="es-ES" sz="4000" dirty="0"/>
              <a:t> </a:t>
            </a:r>
            <a:r>
              <a:rPr lang="es-ES" sz="2800" dirty="0"/>
              <a:t>à </a:t>
            </a:r>
            <a:r>
              <a:rPr lang="es-ES" sz="2800" dirty="0" err="1"/>
              <a:t>Stod</a:t>
            </a:r>
            <a:r>
              <a:rPr lang="cs-CZ" sz="2800" dirty="0" err="1"/>
              <a:t>ůlky</a:t>
            </a:r>
            <a:endParaRPr lang="cs-CZ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1507" y="4040262"/>
            <a:ext cx="3938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C000"/>
                </a:solidFill>
              </a:rPr>
              <a:t>Chiesa San </a:t>
            </a:r>
            <a:r>
              <a:rPr lang="it-IT" sz="3600" dirty="0" err="1" smtClean="0">
                <a:solidFill>
                  <a:srgbClr val="FFC000"/>
                </a:solidFill>
              </a:rPr>
              <a:t>Prokop</a:t>
            </a:r>
            <a:r>
              <a:rPr lang="it-IT" sz="3600" dirty="0" smtClean="0">
                <a:solidFill>
                  <a:srgbClr val="FFC000"/>
                </a:solidFill>
              </a:rPr>
              <a:t> a </a:t>
            </a:r>
            <a:r>
              <a:rPr lang="it-IT" sz="3600" dirty="0" err="1" smtClean="0">
                <a:solidFill>
                  <a:srgbClr val="FFC000"/>
                </a:solidFill>
              </a:rPr>
              <a:t>Stodulkàch</a:t>
            </a:r>
            <a:r>
              <a:rPr lang="it-IT" sz="3600" dirty="0" smtClean="0">
                <a:solidFill>
                  <a:srgbClr val="FFC000"/>
                </a:solidFill>
              </a:rPr>
              <a:t> </a:t>
            </a:r>
            <a:endParaRPr lang="it-IT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6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r="18355" b="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388138" y="2527810"/>
            <a:ext cx="3938889" cy="1676603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Mairie</a:t>
            </a:r>
            <a:r>
              <a:rPr lang="es-ES" dirty="0"/>
              <a:t> de </a:t>
            </a:r>
            <a:r>
              <a:rPr lang="es-ES" dirty="0" err="1"/>
              <a:t>Stod</a:t>
            </a:r>
            <a:r>
              <a:rPr lang="cs-CZ" dirty="0" err="1"/>
              <a:t>ůlky</a:t>
            </a:r>
            <a:r>
              <a:rPr lang="cs-CZ" dirty="0"/>
              <a:t> </a:t>
            </a:r>
            <a:r>
              <a:rPr lang="cs-CZ" sz="3100" dirty="0"/>
              <a:t>(Prague 13)</a:t>
            </a:r>
            <a:endParaRPr lang="cs-CZ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88139" y="851207"/>
            <a:ext cx="3938889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Radnice Stodůlek </a:t>
            </a:r>
            <a:r>
              <a:rPr lang="cs-CZ" sz="2900" dirty="0"/>
              <a:t>(Praha 13)</a:t>
            </a:r>
            <a:endParaRPr lang="cs-CZ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8912" y="4425696"/>
            <a:ext cx="2974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Municipio di </a:t>
            </a:r>
            <a:r>
              <a:rPr lang="it-IT" sz="3600" dirty="0" err="1" smtClean="0">
                <a:solidFill>
                  <a:srgbClr val="FFFF00"/>
                </a:solidFill>
              </a:rPr>
              <a:t>Stodulky</a:t>
            </a:r>
            <a:r>
              <a:rPr lang="it-IT" sz="3600" dirty="0" smtClean="0">
                <a:solidFill>
                  <a:srgbClr val="FFFF00"/>
                </a:solidFill>
              </a:rPr>
              <a:t> (Praga 13)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0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metro centralni pa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12855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Tubus</a:t>
            </a:r>
            <a:r>
              <a:rPr lang="es-ES" dirty="0"/>
              <a:t> metra v </a:t>
            </a:r>
            <a:r>
              <a:rPr lang="cs-CZ" dirty="0"/>
              <a:t>C</a:t>
            </a:r>
            <a:r>
              <a:rPr lang="es-ES" dirty="0" err="1"/>
              <a:t>entr</a:t>
            </a:r>
            <a:r>
              <a:rPr lang="cs-CZ" dirty="0" err="1"/>
              <a:t>álním</a:t>
            </a:r>
            <a:r>
              <a:rPr lang="cs-CZ" dirty="0"/>
              <a:t> parku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1800" dirty="0"/>
              <a:t>La </a:t>
            </a:r>
            <a:r>
              <a:rPr lang="cs-CZ" sz="1800" dirty="0" err="1"/>
              <a:t>ligne</a:t>
            </a:r>
            <a:r>
              <a:rPr lang="cs-CZ" sz="1800" dirty="0"/>
              <a:t> de </a:t>
            </a:r>
            <a:r>
              <a:rPr lang="cs-CZ" sz="1800" dirty="0" err="1"/>
              <a:t>métro</a:t>
            </a:r>
            <a:r>
              <a:rPr lang="cs-CZ" sz="1800" dirty="0"/>
              <a:t> au </a:t>
            </a:r>
            <a:r>
              <a:rPr lang="cs-CZ" sz="1800" dirty="0" err="1"/>
              <a:t>Parc</a:t>
            </a:r>
            <a:r>
              <a:rPr lang="cs-CZ" sz="1800" dirty="0"/>
              <a:t> </a:t>
            </a:r>
            <a:r>
              <a:rPr lang="cs-CZ" sz="1800" dirty="0" err="1"/>
              <a:t>central</a:t>
            </a:r>
            <a:r>
              <a:rPr lang="cs-CZ" sz="1800" dirty="0"/>
              <a:t> de </a:t>
            </a:r>
            <a:r>
              <a:rPr lang="cs-CZ" sz="1800" dirty="0" err="1"/>
              <a:t>notre</a:t>
            </a:r>
            <a:r>
              <a:rPr lang="cs-CZ" sz="1800" dirty="0"/>
              <a:t> </a:t>
            </a:r>
            <a:r>
              <a:rPr lang="cs-CZ" sz="1800" dirty="0" err="1"/>
              <a:t>quartier</a:t>
            </a:r>
            <a:endParaRPr lang="cs-CZ" sz="1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68096" y="3974592"/>
            <a:ext cx="3340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La linea della metropolitana al Parco centrale del nostro quartiere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2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/>
              <a:t>Karl</a:t>
            </a:r>
            <a:r>
              <a:rPr lang="cs-CZ" dirty="0" err="1"/>
              <a:t>ův</a:t>
            </a:r>
            <a:r>
              <a:rPr lang="cs-CZ" dirty="0"/>
              <a:t> most – Pont Charles –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3069"/>
            <a:ext cx="12219241" cy="4454931"/>
          </a:xfrm>
        </p:spPr>
      </p:pic>
      <p:sp>
        <p:nvSpPr>
          <p:cNvPr id="4" name="CasellaDiTesto 3"/>
          <p:cNvSpPr txBox="1"/>
          <p:nvPr/>
        </p:nvSpPr>
        <p:spPr>
          <a:xfrm>
            <a:off x="841248" y="1609344"/>
            <a:ext cx="32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Ponte Carlo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800100" y="-93949"/>
            <a:ext cx="12526039" cy="7045898"/>
          </a:xfrm>
          <a:prstGeom prst="rect">
            <a:avLst/>
          </a:prstGeom>
        </p:spPr>
      </p:pic>
      <p:sp>
        <p:nvSpPr>
          <p:cNvPr id="1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Katedrála sv. Víta, Václava a Vojtěcha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9534525" y="190501"/>
            <a:ext cx="2886075" cy="24860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 err="1"/>
              <a:t>Cath</a:t>
            </a:r>
            <a:r>
              <a:rPr lang="es-ES" sz="3600" dirty="0" err="1"/>
              <a:t>édral</a:t>
            </a:r>
            <a:r>
              <a:rPr lang="es-ES" sz="3600" dirty="0"/>
              <a:t> S</a:t>
            </a:r>
            <a:r>
              <a:rPr lang="cs-CZ" sz="3600" dirty="0" err="1"/>
              <a:t>aint</a:t>
            </a:r>
            <a:r>
              <a:rPr lang="es-ES" sz="3600" dirty="0"/>
              <a:t> Guy, </a:t>
            </a:r>
            <a:r>
              <a:rPr lang="es-ES" sz="3600" dirty="0" err="1"/>
              <a:t>Venceslas</a:t>
            </a:r>
            <a:r>
              <a:rPr lang="es-ES" sz="3600" dirty="0"/>
              <a:t> et </a:t>
            </a:r>
            <a:r>
              <a:rPr lang="es-ES" sz="3600" dirty="0" err="1"/>
              <a:t>Adalbert</a:t>
            </a:r>
            <a:endParaRPr lang="en-US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83200" y="431800"/>
            <a:ext cx="254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Cattedrale di San Vito, Venceslao e Adalberto 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8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647911" y="481264"/>
            <a:ext cx="2212848" cy="1857871"/>
          </a:xfrm>
          <a:prstGeom prst="rect">
            <a:avLst/>
          </a:prstGeom>
          <a:solidFill>
            <a:srgbClr val="64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99147" y="4459986"/>
            <a:ext cx="3931920" cy="0"/>
          </a:xfrm>
          <a:prstGeom prst="line">
            <a:avLst/>
          </a:prstGeom>
          <a:ln>
            <a:solidFill>
              <a:srgbClr val="724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25351" y="3529187"/>
            <a:ext cx="2212848" cy="2857897"/>
          </a:xfrm>
          <a:prstGeom prst="rect">
            <a:avLst/>
          </a:prstGeom>
          <a:solidFill>
            <a:srgbClr val="724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r="683" b="-2"/>
          <a:stretch/>
        </p:blipFill>
        <p:spPr>
          <a:xfrm>
            <a:off x="394638" y="2503727"/>
            <a:ext cx="4466122" cy="3897073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" r="-5" b="6174"/>
          <a:stretch/>
        </p:blipFill>
        <p:spPr>
          <a:xfrm>
            <a:off x="5014762" y="481264"/>
            <a:ext cx="2213811" cy="28870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7332" y="481264"/>
            <a:ext cx="4013736" cy="175590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Staroměstské náměstí a Orloj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7508670" y="2061973"/>
            <a:ext cx="4449414" cy="1755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Place de la </a:t>
            </a:r>
            <a:r>
              <a:rPr lang="cs-CZ" sz="3200" dirty="0" err="1"/>
              <a:t>Vieille-Ville</a:t>
            </a:r>
            <a:r>
              <a:rPr lang="cs-CZ" sz="3200" dirty="0"/>
              <a:t> et </a:t>
            </a:r>
            <a:r>
              <a:rPr lang="cs-CZ" sz="3200" dirty="0" err="1"/>
              <a:t>horloge</a:t>
            </a:r>
            <a:r>
              <a:rPr lang="cs-CZ" sz="3200" dirty="0"/>
              <a:t> </a:t>
            </a:r>
            <a:r>
              <a:rPr lang="cs-CZ" sz="3200" dirty="0" err="1"/>
              <a:t>astronomique</a:t>
            </a:r>
            <a:endParaRPr lang="en-US" sz="3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754112" y="4998720"/>
            <a:ext cx="4059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Piazza della Città Vecchia e l’orologio astronomico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7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 b="55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6600" b="1" dirty="0">
                <a:solidFill>
                  <a:schemeClr val="bg1"/>
                </a:solidFill>
              </a:rPr>
              <a:t>Pražský hrad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044870" y="4975152"/>
            <a:ext cx="2886075" cy="24860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>
                <a:solidFill>
                  <a:schemeClr val="bg1"/>
                </a:solidFill>
              </a:rPr>
              <a:t>Ch</a:t>
            </a:r>
            <a:r>
              <a:rPr lang="es-ES" sz="3600" dirty="0" err="1">
                <a:solidFill>
                  <a:schemeClr val="bg1"/>
                </a:solidFill>
              </a:rPr>
              <a:t>âteau</a:t>
            </a:r>
            <a:r>
              <a:rPr lang="es-ES" sz="3600" dirty="0">
                <a:solidFill>
                  <a:schemeClr val="bg1"/>
                </a:solidFill>
              </a:rPr>
              <a:t> de </a:t>
            </a:r>
            <a:r>
              <a:rPr lang="es-ES" sz="3600" dirty="0" err="1">
                <a:solidFill>
                  <a:schemeClr val="bg1"/>
                </a:solidFill>
              </a:rPr>
              <a:t>Prague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35424" y="5657671"/>
            <a:ext cx="3133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Castello di Praga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976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213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PATRIMOINE CULTUREL</vt:lpstr>
      <vt:lpstr>Kostel sv. Jakuba Staršího ve Stodůlkách</vt:lpstr>
      <vt:lpstr>Kostel sv. Prokopa ve Stodůlkách</vt:lpstr>
      <vt:lpstr>Mairie de Stodůlky (Prague 13)</vt:lpstr>
      <vt:lpstr>Tubus metra v Centrálním parku</vt:lpstr>
      <vt:lpstr>Karlův most – Pont Charles – </vt:lpstr>
      <vt:lpstr>Katedrála sv. Víta, Václava a Vojtěcha  </vt:lpstr>
      <vt:lpstr>Staroměstské náměstí a Orloj</vt:lpstr>
      <vt:lpstr>Pražský hrad</vt:lpstr>
      <vt:lpstr>Petřínská rozhledna la tour de Petřín</vt:lpstr>
      <vt:lpstr>Tančící dům</vt:lpstr>
      <vt:lpstr>NÁRODNÍ DIVADLO</vt:lpstr>
      <vt:lpstr>Karlštejn 30 km od Prahy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PATRIMOINE CULTUREL</dc:title>
  <dc:creator>Tomas Klinka</dc:creator>
  <cp:lastModifiedBy>Lucia Tormen</cp:lastModifiedBy>
  <cp:revision>25</cp:revision>
  <dcterms:created xsi:type="dcterms:W3CDTF">2017-04-28T16:33:59Z</dcterms:created>
  <dcterms:modified xsi:type="dcterms:W3CDTF">2017-05-13T09:52:05Z</dcterms:modified>
</cp:coreProperties>
</file>