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61" r:id="rId5"/>
    <p:sldId id="271" r:id="rId6"/>
    <p:sldId id="268" r:id="rId7"/>
    <p:sldId id="269" r:id="rId8"/>
    <p:sldId id="257" r:id="rId9"/>
    <p:sldId id="260" r:id="rId10"/>
    <p:sldId id="259" r:id="rId11"/>
    <p:sldId id="258" r:id="rId12"/>
    <p:sldId id="263" r:id="rId13"/>
    <p:sldId id="266" r:id="rId14"/>
    <p:sldId id="267" r:id="rId15"/>
    <p:sldId id="264" r:id="rId16"/>
    <p:sldId id="26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8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3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23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14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26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0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27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63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39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23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3F38-F315-4749-B350-B8E25D7A6123}" type="datetimeFigureOut">
              <a:rPr lang="cs-CZ" smtClean="0"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DC295-18A3-4917-9819-D22BC07C761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4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r="18878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s-ES" sz="4400" b="1" dirty="0"/>
              <a:t>TRADITIONS TCHÈQUES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s-ES" sz="2000" dirty="0"/>
              <a:t>LES DATES IMPORTANTES OU FESTIVES</a:t>
            </a:r>
            <a:endParaRPr lang="cs-CZ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394370" y="5010790"/>
            <a:ext cx="179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Tradizioni ceche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12727" y="5394959"/>
            <a:ext cx="189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date importanti </a:t>
            </a:r>
            <a:r>
              <a:rPr lang="it-IT" dirty="0"/>
              <a:t> </a:t>
            </a:r>
            <a:r>
              <a:rPr lang="it-IT" dirty="0" smtClean="0"/>
              <a:t>o giorni festivi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555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62">
              <a:srgbClr val="C7D5ED"/>
            </a:gs>
            <a:gs pos="53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98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dirty="0"/>
              <a:t>„</a:t>
            </a:r>
            <a:r>
              <a:rPr lang="cs-CZ" b="1" dirty="0"/>
              <a:t>Beránek</a:t>
            </a:r>
            <a:r>
              <a:rPr lang="cs-CZ" dirty="0"/>
              <a:t>“ – velikonoční buchta</a:t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Agneau</a:t>
            </a:r>
            <a:r>
              <a:rPr lang="cs-CZ" dirty="0"/>
              <a:t>“ – </a:t>
            </a:r>
            <a:r>
              <a:rPr lang="cs-CZ" dirty="0" smtClean="0"/>
              <a:t>g</a:t>
            </a:r>
            <a:r>
              <a:rPr lang="it-IT" dirty="0" smtClean="0"/>
              <a:t>a</a:t>
            </a:r>
            <a:r>
              <a:rPr lang="cs-CZ" dirty="0" smtClean="0"/>
              <a:t>teau </a:t>
            </a:r>
            <a:r>
              <a:rPr lang="es-ES" dirty="0"/>
              <a:t>d</a:t>
            </a:r>
            <a:r>
              <a:rPr lang="cs-CZ" dirty="0"/>
              <a:t>e P</a:t>
            </a:r>
            <a:r>
              <a:rPr lang="es-ES" dirty="0"/>
              <a:t>âques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666018" y="4603173"/>
            <a:ext cx="178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«Agnello»-torta di Pasqua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26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r="12705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s-ES" sz="3600" b="1" dirty="0"/>
              <a:t>1. </a:t>
            </a:r>
            <a:r>
              <a:rPr lang="cs-CZ" sz="3600" b="1" dirty="0"/>
              <a:t>k</a:t>
            </a:r>
            <a:r>
              <a:rPr lang="es-ES" sz="3600" b="1" dirty="0"/>
              <a:t>v</a:t>
            </a:r>
            <a:r>
              <a:rPr lang="cs-CZ" sz="3600" b="1" dirty="0" err="1"/>
              <a:t>ětna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3600" i="1" dirty="0"/>
              <a:t>le 1</a:t>
            </a:r>
            <a:r>
              <a:rPr lang="es-ES" sz="3600" i="1" baseline="30000" dirty="0"/>
              <a:t>er</a:t>
            </a:r>
            <a:r>
              <a:rPr lang="es-ES" sz="3600" i="1" dirty="0"/>
              <a:t> </a:t>
            </a:r>
            <a:r>
              <a:rPr lang="es-ES" sz="3600" i="1" dirty="0" err="1"/>
              <a:t>mai</a:t>
            </a:r>
            <a:endParaRPr lang="cs-CZ" sz="3600" i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/>
              <a:t>Políbit se pod rozkvetlým stromem</a:t>
            </a:r>
          </a:p>
          <a:p>
            <a:r>
              <a:rPr lang="cs-CZ" sz="1800" dirty="0"/>
              <a:t>Embrasser son amour sous un arbre en </a:t>
            </a:r>
            <a:r>
              <a:rPr lang="cs-CZ" sz="1800" dirty="0" smtClean="0"/>
              <a:t>fleur</a:t>
            </a:r>
            <a:endParaRPr lang="it-IT" sz="1800" dirty="0" smtClean="0"/>
          </a:p>
          <a:p>
            <a:r>
              <a:rPr lang="it-IT" sz="1800" dirty="0" smtClean="0"/>
              <a:t>1°maggio  baciarsi  sotto un albero in fiore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003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8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Výsledek obrázku pro 17 listopad 198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6367" y="-2750"/>
            <a:ext cx="4471696" cy="335377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17 listopad 198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5925" y="3351498"/>
            <a:ext cx="5724123" cy="350602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17. </a:t>
            </a:r>
            <a:r>
              <a:rPr lang="cs-CZ" b="1" dirty="0"/>
              <a:t>l</a:t>
            </a:r>
            <a:r>
              <a:rPr lang="en-US" b="1" dirty="0" err="1"/>
              <a:t>istopadu</a:t>
            </a:r>
            <a:r>
              <a:rPr lang="en-US" b="1" dirty="0"/>
              <a:t> 1989 - le 17 </a:t>
            </a:r>
            <a:r>
              <a:rPr lang="en-US" b="1" dirty="0" err="1"/>
              <a:t>novembre</a:t>
            </a:r>
            <a:r>
              <a:rPr lang="en-US" b="1" dirty="0"/>
              <a:t> 1989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838200" y="2015406"/>
            <a:ext cx="5097779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začátek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konce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komunistické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totality</a:t>
            </a:r>
            <a:r>
              <a:rPr lang="cs-CZ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den boje za svobodu a demokracii</a:t>
            </a:r>
            <a:endParaRPr lang="en-US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début de la fin du régime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communiste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totalitaire</a:t>
            </a:r>
            <a:r>
              <a:rPr lang="cs-CZ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et la </a:t>
            </a:r>
            <a:r>
              <a:rPr lang="cs-CZ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journée</a:t>
            </a:r>
            <a:r>
              <a:rPr lang="cs-CZ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internationale</a:t>
            </a:r>
            <a:r>
              <a:rPr lang="es-E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s-E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lutte</a:t>
            </a:r>
            <a:r>
              <a:rPr lang="es-E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pour</a:t>
            </a:r>
            <a:r>
              <a:rPr lang="es-E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liberté et la </a:t>
            </a:r>
            <a:r>
              <a:rPr lang="es-E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démocratie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4734" y="4468091"/>
            <a:ext cx="395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17 novembre 1989 inizio della fine del regime comunista totalitario e la giornata internazionale della lotta per la libertà e la democrazia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2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ýsledek obrázku pro oslavy 28 rij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r="-3" b="-3"/>
          <a:stretch/>
        </p:blipFill>
        <p:spPr bwMode="auto"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oslavy 28 rij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r="11790" b="4"/>
          <a:stretch/>
        </p:blipFill>
        <p:spPr bwMode="auto"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28. </a:t>
            </a:r>
            <a:r>
              <a:rPr lang="cs-CZ" dirty="0"/>
              <a:t>října – </a:t>
            </a:r>
            <a:r>
              <a:rPr lang="cs-CZ" dirty="0" err="1"/>
              <a:t>le</a:t>
            </a:r>
            <a:r>
              <a:rPr lang="cs-CZ" dirty="0"/>
              <a:t> 28 </a:t>
            </a:r>
            <a:r>
              <a:rPr lang="cs-CZ" dirty="0" err="1"/>
              <a:t>octobre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cs-CZ" sz="2000" dirty="0"/>
              <a:t>Oslavy založení samostatné Československé republiky (1918)</a:t>
            </a:r>
          </a:p>
          <a:p>
            <a:r>
              <a:rPr lang="cs-CZ" sz="2000" dirty="0" err="1"/>
              <a:t>Célebration</a:t>
            </a:r>
            <a:r>
              <a:rPr lang="cs-CZ" sz="2000" dirty="0"/>
              <a:t> de la </a:t>
            </a:r>
            <a:r>
              <a:rPr lang="cs-CZ" sz="2000" dirty="0" err="1"/>
              <a:t>fondation</a:t>
            </a:r>
            <a:r>
              <a:rPr lang="cs-CZ" sz="2000" dirty="0"/>
              <a:t> de la </a:t>
            </a:r>
            <a:r>
              <a:rPr lang="cs-CZ" sz="2000" dirty="0" err="1"/>
              <a:t>Tchécoslovaquie</a:t>
            </a:r>
            <a:r>
              <a:rPr lang="cs-CZ" sz="2000" dirty="0"/>
              <a:t> </a:t>
            </a:r>
            <a:r>
              <a:rPr lang="cs-CZ" sz="2000" dirty="0" err="1"/>
              <a:t>libre</a:t>
            </a:r>
            <a:r>
              <a:rPr lang="cs-CZ" sz="2000" dirty="0"/>
              <a:t> en 1918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8200" y="3855027"/>
            <a:ext cx="502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28 ottobre celebrazione della fondazione della </a:t>
            </a:r>
            <a:r>
              <a:rPr lang="it-IT" dirty="0"/>
              <a:t>C</a:t>
            </a:r>
            <a:r>
              <a:rPr lang="it-IT" dirty="0" smtClean="0"/>
              <a:t>ecoslovacchia libera nel 1918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75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sv vacla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4B4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ES" dirty="0"/>
              <a:t>28. </a:t>
            </a:r>
            <a:r>
              <a:rPr lang="cs-CZ" dirty="0"/>
              <a:t>září – </a:t>
            </a:r>
            <a:r>
              <a:rPr lang="cs-CZ" dirty="0" err="1"/>
              <a:t>le</a:t>
            </a:r>
            <a:r>
              <a:rPr lang="cs-CZ" dirty="0"/>
              <a:t> 28 </a:t>
            </a:r>
            <a:r>
              <a:rPr lang="cs-CZ" dirty="0" err="1"/>
              <a:t>septembre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ES" sz="2000" dirty="0"/>
              <a:t>Sv</a:t>
            </a:r>
            <a:r>
              <a:rPr lang="cs-CZ" sz="2000" dirty="0" err="1"/>
              <a:t>átek</a:t>
            </a:r>
            <a:r>
              <a:rPr lang="cs-CZ" sz="2000" dirty="0"/>
              <a:t> patrona země Sv. Václava, přemyslovského knížete z 10. století</a:t>
            </a:r>
            <a:endParaRPr lang="es-ES" sz="2000" dirty="0"/>
          </a:p>
          <a:p>
            <a:r>
              <a:rPr lang="cs-CZ" sz="2000" dirty="0"/>
              <a:t>La f</a:t>
            </a:r>
            <a:r>
              <a:rPr lang="es-ES" sz="2000" dirty="0" err="1"/>
              <a:t>ête</a:t>
            </a:r>
            <a:r>
              <a:rPr lang="es-ES" sz="2000" dirty="0"/>
              <a:t> du </a:t>
            </a:r>
            <a:r>
              <a:rPr lang="es-ES" sz="2000" dirty="0" err="1"/>
              <a:t>patron</a:t>
            </a:r>
            <a:r>
              <a:rPr lang="es-ES" sz="2000" dirty="0"/>
              <a:t> de </a:t>
            </a:r>
            <a:r>
              <a:rPr lang="es-ES" sz="2000" dirty="0" err="1"/>
              <a:t>pay</a:t>
            </a:r>
            <a:r>
              <a:rPr lang="cs-CZ" sz="2000" dirty="0"/>
              <a:t>s</a:t>
            </a:r>
            <a:r>
              <a:rPr lang="es-ES" sz="2000" dirty="0"/>
              <a:t> – Saint Venceslas (conte premyslide de 10</a:t>
            </a:r>
            <a:r>
              <a:rPr lang="es-ES" sz="2000" baseline="30000" dirty="0"/>
              <a:t>e</a:t>
            </a:r>
            <a:r>
              <a:rPr lang="es-ES" sz="2000" dirty="0"/>
              <a:t> siècle</a:t>
            </a:r>
            <a:r>
              <a:rPr lang="cs-CZ" sz="2000" dirty="0" smtClean="0"/>
              <a:t>)</a:t>
            </a:r>
            <a:endParaRPr lang="it-IT" sz="2000" dirty="0" smtClean="0"/>
          </a:p>
          <a:p>
            <a:r>
              <a:rPr lang="it-IT" sz="2000" dirty="0" smtClean="0"/>
              <a:t>28 settembre la festa del patrono </a:t>
            </a:r>
            <a:r>
              <a:rPr lang="it-IT" sz="2000" smtClean="0"/>
              <a:t>del paese -                      </a:t>
            </a:r>
            <a:r>
              <a:rPr lang="it-IT" sz="2000" dirty="0" smtClean="0"/>
              <a:t>San Venceslao (conte del 10</a:t>
            </a:r>
            <a:r>
              <a:rPr lang="it-IT" sz="2000" smtClean="0"/>
              <a:t>⁰ secolo)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6975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Výsledek obrázku pro paleni carodejn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9" r="2" b="5048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paleni carodejn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" r="-2" b="25463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30. dubna – </a:t>
            </a:r>
            <a:r>
              <a:rPr lang="cs-CZ" dirty="0" err="1"/>
              <a:t>le</a:t>
            </a:r>
            <a:r>
              <a:rPr lang="cs-CZ" dirty="0"/>
              <a:t> 30 </a:t>
            </a:r>
            <a:r>
              <a:rPr lang="cs-CZ" dirty="0" err="1"/>
              <a:t>avril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Pálení čarodějnic</a:t>
            </a:r>
          </a:p>
          <a:p>
            <a:r>
              <a:rPr lang="cs-CZ" sz="2000" dirty="0">
                <a:solidFill>
                  <a:schemeClr val="bg1"/>
                </a:solidFill>
              </a:rPr>
              <a:t>On br</a:t>
            </a:r>
            <a:r>
              <a:rPr lang="es-ES" sz="2000" dirty="0">
                <a:solidFill>
                  <a:schemeClr val="bg1"/>
                </a:solidFill>
              </a:rPr>
              <a:t>ûle les </a:t>
            </a:r>
            <a:r>
              <a:rPr lang="es-ES" sz="2000" dirty="0" smtClean="0">
                <a:solidFill>
                  <a:schemeClr val="bg1"/>
                </a:solidFill>
              </a:rPr>
              <a:t>sorcières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Il 30 aprile  si bruciano le streghe              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5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Výsledek obrázku pro mikul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8" r="2" b="32416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mikul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8" r="-2" b="23522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5. </a:t>
            </a:r>
            <a:r>
              <a:rPr lang="cs-CZ" dirty="0"/>
              <a:t>p</a:t>
            </a:r>
            <a:r>
              <a:rPr lang="es-ES" dirty="0" err="1"/>
              <a:t>rosince</a:t>
            </a:r>
            <a:r>
              <a:rPr lang="es-ES" dirty="0"/>
              <a:t> – le 5 </a:t>
            </a:r>
            <a:r>
              <a:rPr lang="es-ES" dirty="0" err="1"/>
              <a:t>décembre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Svat</a:t>
            </a:r>
            <a:r>
              <a:rPr lang="cs-CZ" sz="2000" dirty="0">
                <a:solidFill>
                  <a:schemeClr val="bg1"/>
                </a:solidFill>
              </a:rPr>
              <a:t>ý Mikuláš</a:t>
            </a:r>
          </a:p>
          <a:p>
            <a:r>
              <a:rPr lang="cs-CZ" sz="2000" dirty="0">
                <a:solidFill>
                  <a:schemeClr val="bg1"/>
                </a:solidFill>
              </a:rPr>
              <a:t>Saint </a:t>
            </a:r>
            <a:r>
              <a:rPr lang="cs-CZ" sz="2000" dirty="0" smtClean="0">
                <a:solidFill>
                  <a:schemeClr val="bg1"/>
                </a:solidFill>
              </a:rPr>
              <a:t>Nicolas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5 </a:t>
            </a:r>
            <a:r>
              <a:rPr lang="it-IT" sz="2000" smtClean="0">
                <a:solidFill>
                  <a:schemeClr val="bg1"/>
                </a:solidFill>
              </a:rPr>
              <a:t>dicembre San </a:t>
            </a:r>
            <a:r>
              <a:rPr lang="it-IT" sz="2000" dirty="0" smtClean="0">
                <a:solidFill>
                  <a:schemeClr val="bg1"/>
                </a:solidFill>
              </a:rPr>
              <a:t>Nicolò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974" y="10"/>
            <a:ext cx="12191980" cy="6857990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Vánoční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jídlo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b="1" dirty="0">
                <a:solidFill>
                  <a:schemeClr val="bg1"/>
                </a:solidFill>
              </a:rPr>
              <a:t>KAPR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Repas</a:t>
            </a:r>
            <a:r>
              <a:rPr lang="en-US" sz="3600" dirty="0">
                <a:solidFill>
                  <a:schemeClr val="bg1"/>
                </a:solidFill>
              </a:rPr>
              <a:t> de Noël – la </a:t>
            </a:r>
            <a:r>
              <a:rPr lang="en-US" sz="3600" b="1" dirty="0">
                <a:solidFill>
                  <a:schemeClr val="bg1"/>
                </a:solidFill>
              </a:rPr>
              <a:t>CARPE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04037" y="3625701"/>
            <a:ext cx="1414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Pasto di Natale</a:t>
            </a:r>
          </a:p>
          <a:p>
            <a:r>
              <a:rPr lang="it-IT" dirty="0" smtClean="0"/>
              <a:t>La carpa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177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Výsledek obrázku pro jablko rozkrajet vano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8" r="2" b="2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odlevani olo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1" r="-2" b="23154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Tradice Vánoc – </a:t>
            </a:r>
            <a:r>
              <a:rPr lang="cs-CZ" sz="3600" dirty="0" err="1"/>
              <a:t>Traditions</a:t>
            </a:r>
            <a:r>
              <a:rPr lang="cs-CZ" sz="3600" dirty="0"/>
              <a:t> de No</a:t>
            </a:r>
            <a:r>
              <a:rPr lang="es-ES" sz="3600" dirty="0" err="1"/>
              <a:t>ël</a:t>
            </a:r>
            <a:r>
              <a:rPr lang="es-ES" sz="3600" dirty="0"/>
              <a:t> -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Předpovídání budoucnosti z tekutého olova a rozkrojeného jablka</a:t>
            </a:r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 err="1">
                <a:solidFill>
                  <a:schemeClr val="bg1"/>
                </a:solidFill>
              </a:rPr>
              <a:t>Deviner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l’avenir</a:t>
            </a:r>
            <a:r>
              <a:rPr lang="es-ES" sz="2000" dirty="0">
                <a:solidFill>
                  <a:schemeClr val="bg1"/>
                </a:solidFill>
              </a:rPr>
              <a:t> du </a:t>
            </a:r>
            <a:r>
              <a:rPr lang="es-ES" sz="2000" dirty="0" err="1">
                <a:solidFill>
                  <a:schemeClr val="bg1"/>
                </a:solidFill>
              </a:rPr>
              <a:t>plomb</a:t>
            </a:r>
            <a:r>
              <a:rPr lang="es-ES" sz="2000" dirty="0">
                <a:solidFill>
                  <a:schemeClr val="bg1"/>
                </a:solidFill>
              </a:rPr>
              <a:t> liquide et les </a:t>
            </a:r>
            <a:r>
              <a:rPr lang="es-ES" sz="2000" dirty="0" err="1">
                <a:solidFill>
                  <a:schemeClr val="bg1"/>
                </a:solidFill>
              </a:rPr>
              <a:t>santé</a:t>
            </a:r>
            <a:r>
              <a:rPr lang="es-ES" sz="2000" dirty="0">
                <a:solidFill>
                  <a:schemeClr val="bg1"/>
                </a:solidFill>
              </a:rPr>
              <a:t> de la </a:t>
            </a:r>
            <a:r>
              <a:rPr lang="es-ES" sz="2000" dirty="0" err="1">
                <a:solidFill>
                  <a:schemeClr val="bg1"/>
                </a:solidFill>
              </a:rPr>
              <a:t>pomme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coupée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dirty="0" err="1">
                <a:solidFill>
                  <a:schemeClr val="bg1"/>
                </a:solidFill>
              </a:rPr>
              <a:t>étoile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= santé</a:t>
            </a:r>
            <a:r>
              <a:rPr lang="es-ES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Indovinare il futuro dal piombo liquido e la salute dalla mela tagliata (stella=salute)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928264" y="365125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Tradizioni di natale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62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8" r="1" b="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595" y="365125"/>
            <a:ext cx="11084442" cy="1325563"/>
          </a:xfrm>
        </p:spPr>
        <p:txBody>
          <a:bodyPr>
            <a:normAutofit/>
          </a:bodyPr>
          <a:lstStyle/>
          <a:p>
            <a:r>
              <a:rPr lang="es-ES" sz="4000" b="1" dirty="0"/>
              <a:t>1. </a:t>
            </a:r>
            <a:r>
              <a:rPr lang="cs-CZ" sz="4000" b="1" dirty="0"/>
              <a:t>l</a:t>
            </a:r>
            <a:r>
              <a:rPr lang="es-ES" sz="4000" b="1" dirty="0" err="1"/>
              <a:t>edna</a:t>
            </a:r>
            <a:r>
              <a:rPr lang="es-ES" sz="4000" b="1" dirty="0"/>
              <a:t> 1993 – le 1</a:t>
            </a:r>
            <a:r>
              <a:rPr lang="es-ES" sz="4000" b="1" baseline="30000" dirty="0"/>
              <a:t>er</a:t>
            </a:r>
            <a:r>
              <a:rPr lang="es-ES" sz="4000" b="1" dirty="0"/>
              <a:t> </a:t>
            </a:r>
            <a:r>
              <a:rPr lang="es-ES" sz="4000" b="1" dirty="0" err="1"/>
              <a:t>janvier</a:t>
            </a:r>
            <a:r>
              <a:rPr lang="es-ES" sz="4000" b="1" dirty="0"/>
              <a:t> 1993 - 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2000" dirty="0"/>
              <a:t>Rozdělení </a:t>
            </a:r>
            <a:r>
              <a:rPr lang="cs-CZ" sz="2000" b="1" dirty="0"/>
              <a:t>Československa</a:t>
            </a:r>
            <a:r>
              <a:rPr lang="cs-CZ" sz="2000" dirty="0"/>
              <a:t> na </a:t>
            </a:r>
            <a:r>
              <a:rPr lang="cs-CZ" sz="2000" b="1" dirty="0"/>
              <a:t>Českou</a:t>
            </a:r>
            <a:r>
              <a:rPr lang="cs-CZ" sz="2000" dirty="0"/>
              <a:t> a </a:t>
            </a:r>
            <a:r>
              <a:rPr lang="cs-CZ" sz="2000" b="1" dirty="0"/>
              <a:t>Slovenskou</a:t>
            </a:r>
            <a:r>
              <a:rPr lang="cs-CZ" sz="2000" dirty="0"/>
              <a:t> republiku</a:t>
            </a:r>
          </a:p>
          <a:p>
            <a:r>
              <a:rPr lang="cs-CZ" sz="2000" dirty="0"/>
              <a:t>S</a:t>
            </a:r>
            <a:r>
              <a:rPr lang="es-ES" sz="2000" dirty="0" err="1"/>
              <a:t>éparation</a:t>
            </a:r>
            <a:r>
              <a:rPr lang="es-ES" sz="2000" dirty="0"/>
              <a:t> de la </a:t>
            </a:r>
            <a:r>
              <a:rPr lang="es-ES" sz="2000" b="1" dirty="0" err="1"/>
              <a:t>Tchécoslovaquie</a:t>
            </a:r>
            <a:r>
              <a:rPr lang="es-ES" sz="2000" dirty="0"/>
              <a:t> en </a:t>
            </a:r>
            <a:r>
              <a:rPr lang="es-ES" sz="2000" dirty="0" err="1"/>
              <a:t>Républiques</a:t>
            </a:r>
            <a:r>
              <a:rPr lang="es-ES" sz="2000" dirty="0"/>
              <a:t> </a:t>
            </a:r>
            <a:r>
              <a:rPr lang="es-ES" sz="2000" b="1" dirty="0" err="1"/>
              <a:t>tchèque</a:t>
            </a:r>
            <a:r>
              <a:rPr lang="es-ES" sz="2000" dirty="0"/>
              <a:t> et </a:t>
            </a:r>
            <a:r>
              <a:rPr lang="es-ES" sz="2000" b="1" dirty="0" err="1"/>
              <a:t>slovaque</a:t>
            </a:r>
            <a:endParaRPr lang="cs-CZ" sz="2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4052455"/>
            <a:ext cx="353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1° gennaio 1993</a:t>
            </a:r>
          </a:p>
          <a:p>
            <a:r>
              <a:rPr lang="it-IT" dirty="0" smtClean="0"/>
              <a:t>Separazione della </a:t>
            </a:r>
            <a:r>
              <a:rPr lang="it-IT" dirty="0"/>
              <a:t>C</a:t>
            </a:r>
            <a:r>
              <a:rPr lang="it-IT" dirty="0" smtClean="0"/>
              <a:t>ecoslovacchia in Repubblica </a:t>
            </a:r>
            <a:r>
              <a:rPr lang="it-IT" dirty="0"/>
              <a:t>C</a:t>
            </a:r>
            <a:r>
              <a:rPr lang="it-IT" dirty="0" smtClean="0"/>
              <a:t>eca e </a:t>
            </a:r>
            <a:r>
              <a:rPr lang="it-IT" smtClean="0"/>
              <a:t>Repubblica Slovacca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318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cockova polev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b="8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s-ES" sz="2800" b="1" dirty="0"/>
              <a:t>1. </a:t>
            </a:r>
            <a:r>
              <a:rPr lang="es-ES" sz="2800" b="1" dirty="0" err="1"/>
              <a:t>ledna</a:t>
            </a:r>
            <a:r>
              <a:rPr lang="es-ES" sz="2800" b="1" dirty="0"/>
              <a:t> – le 1</a:t>
            </a:r>
            <a:r>
              <a:rPr lang="es-ES" sz="2800" b="1" baseline="30000" dirty="0"/>
              <a:t>er</a:t>
            </a:r>
            <a:r>
              <a:rPr lang="es-ES" sz="2800" b="1" dirty="0"/>
              <a:t> </a:t>
            </a:r>
            <a:r>
              <a:rPr lang="es-ES" sz="2800" b="1" dirty="0" err="1"/>
              <a:t>janvier</a:t>
            </a:r>
            <a:r>
              <a:rPr lang="es-ES" sz="2800" b="1" dirty="0"/>
              <a:t> -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es-ES" sz="1800" b="1" dirty="0"/>
              <a:t>J</a:t>
            </a:r>
            <a:r>
              <a:rPr lang="cs-CZ" sz="1800" b="1" dirty="0"/>
              <a:t>í se čočková polévka, symbol peněz</a:t>
            </a:r>
            <a:endParaRPr lang="es-ES" sz="1800" b="1" dirty="0"/>
          </a:p>
          <a:p>
            <a:r>
              <a:rPr lang="es-ES" sz="1800" b="1" dirty="0"/>
              <a:t>On mange la soupe de lentilles, symbole de </a:t>
            </a:r>
            <a:r>
              <a:rPr lang="es-ES" sz="1800" b="1" dirty="0" smtClean="0"/>
              <a:t>l’argent</a:t>
            </a:r>
          </a:p>
          <a:p>
            <a:r>
              <a:rPr lang="es-ES" sz="1800" b="1" dirty="0" smtClean="0"/>
              <a:t>1° gennaio  si   mangia la zuppa di lenticchie,simbolo dei soldi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42997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9" name="Picture 2" descr="Výsledek obrázku pro tri kralov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b="66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028700" y="190501"/>
            <a:ext cx="2886075" cy="2486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6. Ledna – Tři králové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6 janvier – Rois Mages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0782" y="5538355"/>
            <a:ext cx="34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 gennaio Re </a:t>
            </a:r>
            <a:r>
              <a:rPr lang="it-IT" dirty="0"/>
              <a:t>M</a:t>
            </a:r>
            <a:r>
              <a:rPr lang="it-IT" dirty="0" smtClean="0"/>
              <a:t>agi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44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2" descr="Výsledek obrázku pro zabijac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Nadpis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cs-CZ" sz="4000" dirty="0"/>
              <a:t>únor</a:t>
            </a:r>
            <a:br>
              <a:rPr lang="cs-CZ" sz="4000" dirty="0"/>
            </a:br>
            <a:r>
              <a:rPr lang="cs-CZ" sz="4000" dirty="0" err="1"/>
              <a:t>février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cs-CZ" sz="1800" dirty="0"/>
              <a:t>Masopust a zabíjačky</a:t>
            </a:r>
          </a:p>
          <a:p>
            <a:r>
              <a:rPr lang="cs-CZ" sz="1800" dirty="0"/>
              <a:t>Carnaval et </a:t>
            </a:r>
            <a:r>
              <a:rPr lang="cs-CZ" sz="1800" dirty="0" smtClean="0"/>
              <a:t>tue-cochon</a:t>
            </a:r>
            <a:endParaRPr lang="it-IT" sz="1800" dirty="0" smtClean="0"/>
          </a:p>
          <a:p>
            <a:r>
              <a:rPr lang="it-IT" sz="1800" dirty="0" smtClean="0"/>
              <a:t>Febbraio carnevale e la macellazione del maiale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074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3" y="307731"/>
            <a:ext cx="5012710" cy="3997637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78817"/>
            <a:ext cx="5455917" cy="36554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Velikonoce – Pâques -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577945" y="4925291"/>
            <a:ext cx="123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asqua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9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 b="175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</a:rPr>
              <a:t>Poml</a:t>
            </a:r>
            <a:r>
              <a:rPr lang="cs-CZ" sz="4800" b="1" dirty="0" err="1">
                <a:solidFill>
                  <a:schemeClr val="bg1"/>
                </a:solidFill>
              </a:rPr>
              <a:t>ázky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 err="1">
                <a:solidFill>
                  <a:schemeClr val="bg1"/>
                </a:solidFill>
              </a:rPr>
              <a:t>Tresses</a:t>
            </a:r>
            <a:r>
              <a:rPr lang="cs-CZ" sz="2400" dirty="0">
                <a:solidFill>
                  <a:schemeClr val="bg1"/>
                </a:solidFill>
              </a:rPr>
              <a:t> de P</a:t>
            </a:r>
            <a:r>
              <a:rPr lang="es-ES" sz="2400" dirty="0" err="1">
                <a:solidFill>
                  <a:schemeClr val="bg1"/>
                </a:solidFill>
              </a:rPr>
              <a:t>âques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9787" y="2130136"/>
            <a:ext cx="277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Trecce di Pasqua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37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424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TRADITIONS TCHÈQUES</vt:lpstr>
      <vt:lpstr>Vánoční jídlo – KAPR Repas de Noël – la CARPE</vt:lpstr>
      <vt:lpstr>Tradice Vánoc – Traditions de Noël - </vt:lpstr>
      <vt:lpstr>1. ledna 1993 – le 1er janvier 1993 - </vt:lpstr>
      <vt:lpstr>1. ledna – le 1er janvier - </vt:lpstr>
      <vt:lpstr>Presentazione standard di PowerPoint</vt:lpstr>
      <vt:lpstr>únor février</vt:lpstr>
      <vt:lpstr>Velikonoce – Pâques - </vt:lpstr>
      <vt:lpstr>Pomlázky Tresses de Pâques</vt:lpstr>
      <vt:lpstr>„Beránek“ – velikonoční buchta „Agneau“ – gateau de Pâques</vt:lpstr>
      <vt:lpstr>1. května le 1er mai</vt:lpstr>
      <vt:lpstr>17. listopadu 1989 - le 17 novembre 1989</vt:lpstr>
      <vt:lpstr>28. října – le 28 octobre</vt:lpstr>
      <vt:lpstr>28. září – le 28 septembre</vt:lpstr>
      <vt:lpstr>30. dubna – le 30 avril</vt:lpstr>
      <vt:lpstr>5. prosince – le 5 décembre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TRADITIONS TCHÈQUES</dc:title>
  <dc:creator>Tomas Klinka</dc:creator>
  <cp:lastModifiedBy>Lucia Tormen</cp:lastModifiedBy>
  <cp:revision>19</cp:revision>
  <dcterms:created xsi:type="dcterms:W3CDTF">2017-04-28T16:35:40Z</dcterms:created>
  <dcterms:modified xsi:type="dcterms:W3CDTF">2017-05-13T09:54:51Z</dcterms:modified>
</cp:coreProperties>
</file>