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58" r:id="rId5"/>
    <p:sldId id="278" r:id="rId6"/>
    <p:sldId id="259" r:id="rId7"/>
    <p:sldId id="261" r:id="rId8"/>
    <p:sldId id="260" r:id="rId9"/>
    <p:sldId id="262" r:id="rId10"/>
    <p:sldId id="263" r:id="rId11"/>
    <p:sldId id="264" r:id="rId12"/>
    <p:sldId id="265" r:id="rId13"/>
    <p:sldId id="266" r:id="rId14"/>
    <p:sldId id="267" r:id="rId15"/>
    <p:sldId id="277" r:id="rId16"/>
    <p:sldId id="268" r:id="rId17"/>
    <p:sldId id="269" r:id="rId18"/>
    <p:sldId id="270" r:id="rId19"/>
    <p:sldId id="271" r:id="rId20"/>
    <p:sldId id="272" r:id="rId21"/>
    <p:sldId id="275" r:id="rId22"/>
    <p:sldId id="276" r:id="rId23"/>
    <p:sldId id="279" r:id="rId24"/>
    <p:sldId id="280" r:id="rId25"/>
    <p:sldId id="273" r:id="rId26"/>
    <p:sldId id="274"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ek Romankiewicz" initials="RR" lastIdx="2" clrIdx="0">
    <p:extLst>
      <p:ext uri="{19B8F6BF-5375-455C-9EA6-DF929625EA0E}">
        <p15:presenceInfo xmlns:p15="http://schemas.microsoft.com/office/powerpoint/2012/main" userId="1841739ffbbab6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6" autoAdjust="0"/>
    <p:restoredTop sz="94660"/>
  </p:normalViewPr>
  <p:slideViewPr>
    <p:cSldViewPr snapToGrid="0">
      <p:cViewPr varScale="1">
        <p:scale>
          <a:sx n="90" d="100"/>
          <a:sy n="90" d="100"/>
        </p:scale>
        <p:origin x="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4T18:13:03.876" idx="2">
    <p:pos x="471" y="-385"/>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33A936-C27E-4B51-A73B-FC54D5737644}" type="datetimeFigureOut">
              <a:rPr lang="pl-PL" smtClean="0"/>
              <a:t>23.04.2021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86384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33A936-C27E-4B51-A73B-FC54D5737644}" type="datetimeFigureOut">
              <a:rPr lang="pl-PL" smtClean="0"/>
              <a:t>23.04.2021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293158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33A936-C27E-4B51-A73B-FC54D5737644}" type="datetimeFigureOut">
              <a:rPr lang="pl-PL" smtClean="0"/>
              <a:t>23.04.2021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371387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33A936-C27E-4B51-A73B-FC54D5737644}" type="datetimeFigureOut">
              <a:rPr lang="pl-PL" smtClean="0"/>
              <a:t>23.04.2021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014E04A-D152-441B-83AE-66DA9993F153}" type="slidenum">
              <a:rPr lang="pl-PL" smtClean="0"/>
              <a:t>‹#›</a:t>
            </a:fld>
            <a:endParaRPr lang="pl-P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871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33A936-C27E-4B51-A73B-FC54D5737644}" type="datetimeFigureOut">
              <a:rPr lang="pl-PL" smtClean="0"/>
              <a:t>23.04.2021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408479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6633A936-C27E-4B51-A73B-FC54D5737644}" type="datetimeFigureOut">
              <a:rPr lang="pl-PL" smtClean="0"/>
              <a:t>23.04.2021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2882478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6633A936-C27E-4B51-A73B-FC54D5737644}" type="datetimeFigureOut">
              <a:rPr lang="pl-PL" smtClean="0"/>
              <a:t>23.04.2021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398513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33A936-C27E-4B51-A73B-FC54D5737644}" type="datetimeFigureOut">
              <a:rPr lang="pl-PL" smtClean="0"/>
              <a:t>23.04.2021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354617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33A936-C27E-4B51-A73B-FC54D5737644}" type="datetimeFigureOut">
              <a:rPr lang="pl-PL" smtClean="0"/>
              <a:t>23.04.2021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334146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33A936-C27E-4B51-A73B-FC54D5737644}" type="datetimeFigureOut">
              <a:rPr lang="pl-PL" smtClean="0"/>
              <a:t>23.04.2021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340588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33A936-C27E-4B51-A73B-FC54D5737644}" type="datetimeFigureOut">
              <a:rPr lang="pl-PL" smtClean="0"/>
              <a:t>23.04.2021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98377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33A936-C27E-4B51-A73B-FC54D5737644}" type="datetimeFigureOut">
              <a:rPr lang="pl-PL" smtClean="0"/>
              <a:t>23.04.2021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95797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33A936-C27E-4B51-A73B-FC54D5737644}" type="datetimeFigureOut">
              <a:rPr lang="pl-PL" smtClean="0"/>
              <a:t>23.04.2021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415932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33A936-C27E-4B51-A73B-FC54D5737644}" type="datetimeFigureOut">
              <a:rPr lang="pl-PL" smtClean="0"/>
              <a:t>23.04.2021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61835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3A936-C27E-4B51-A73B-FC54D5737644}" type="datetimeFigureOut">
              <a:rPr lang="pl-PL" smtClean="0"/>
              <a:t>23.04.2021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255926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33A936-C27E-4B51-A73B-FC54D5737644}" type="datetimeFigureOut">
              <a:rPr lang="pl-PL" smtClean="0"/>
              <a:t>23.04.2021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425871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33A936-C27E-4B51-A73B-FC54D5737644}" type="datetimeFigureOut">
              <a:rPr lang="pl-PL" smtClean="0"/>
              <a:t>23.04.2021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014E04A-D152-441B-83AE-66DA9993F153}" type="slidenum">
              <a:rPr lang="pl-PL" smtClean="0"/>
              <a:t>‹#›</a:t>
            </a:fld>
            <a:endParaRPr lang="pl-PL"/>
          </a:p>
        </p:txBody>
      </p:sp>
    </p:spTree>
    <p:extLst>
      <p:ext uri="{BB962C8B-B14F-4D97-AF65-F5344CB8AC3E}">
        <p14:creationId xmlns:p14="http://schemas.microsoft.com/office/powerpoint/2010/main" val="198451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633A936-C27E-4B51-A73B-FC54D5737644}" type="datetimeFigureOut">
              <a:rPr lang="pl-PL" smtClean="0"/>
              <a:t>23.04.2021</a:t>
            </a:fld>
            <a:endParaRPr lang="pl-P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014E04A-D152-441B-83AE-66DA9993F153}" type="slidenum">
              <a:rPr lang="pl-PL" smtClean="0"/>
              <a:t>‹#›</a:t>
            </a:fld>
            <a:endParaRPr lang="pl-PL"/>
          </a:p>
        </p:txBody>
      </p:sp>
    </p:spTree>
    <p:extLst>
      <p:ext uri="{BB962C8B-B14F-4D97-AF65-F5344CB8AC3E}">
        <p14:creationId xmlns:p14="http://schemas.microsoft.com/office/powerpoint/2010/main" val="41517228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pl.wikipedia.org/wiki/Lucjan_Rydel_(poeta)" TargetMode="External"/><Relationship Id="rId3" Type="http://schemas.openxmlformats.org/officeDocument/2006/relationships/hyperlink" Target="https://www.krakow-przewodnicy.pl/zwiedzanie/mloda-polska.html" TargetMode="External"/><Relationship Id="rId7" Type="http://schemas.openxmlformats.org/officeDocument/2006/relationships/hyperlink" Target="https://pl.wikipedia.org/wiki/Kazimierz_Przerwa-Tetmajer" TargetMode="External"/><Relationship Id="rId2" Type="http://schemas.openxmlformats.org/officeDocument/2006/relationships/hyperlink" Target="https://www.bryk.pl/wypracowania/jezyk-polski/mloda-polska/2052-krakow-w-mlodej-polsce-ogolna-charakterystyka.html" TargetMode="External"/><Relationship Id="rId1" Type="http://schemas.openxmlformats.org/officeDocument/2006/relationships/slideLayout" Target="../slideLayouts/slideLayout2.xml"/><Relationship Id="rId6" Type="http://schemas.openxmlformats.org/officeDocument/2006/relationships/hyperlink" Target="https://pl.wikipedia.org/wiki/Stanis&#322;aw_Przybyszewski" TargetMode="External"/><Relationship Id="rId5" Type="http://schemas.openxmlformats.org/officeDocument/2006/relationships/hyperlink" Target="https://pl.wikipedia.org/wiki/Tadeusz_Pawlikowski_(re&#380;yser)" TargetMode="External"/><Relationship Id="rId10" Type="http://schemas.openxmlformats.org/officeDocument/2006/relationships/hyperlink" Target="https://pl.wikipedia.org/wiki/Jama_Michalika" TargetMode="External"/><Relationship Id="rId4" Type="http://schemas.openxmlformats.org/officeDocument/2006/relationships/hyperlink" Target="https://sciaga.pl/tekst/93760-94-mlodopolscy_artysci_zwiazani_z_krakowem" TargetMode="External"/><Relationship Id="rId9" Type="http://schemas.openxmlformats.org/officeDocument/2006/relationships/hyperlink" Target="https://pl.wikipedia.org/wiki/Gabriela_Zapolsk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043669-0CE8-4060-BD59-16D5ED2739D9}"/>
              </a:ext>
            </a:extLst>
          </p:cNvPr>
          <p:cNvSpPr>
            <a:spLocks noGrp="1"/>
          </p:cNvSpPr>
          <p:nvPr>
            <p:ph type="ctrTitle"/>
          </p:nvPr>
        </p:nvSpPr>
        <p:spPr>
          <a:xfrm>
            <a:off x="1524000" y="2736762"/>
            <a:ext cx="9144000" cy="1840554"/>
          </a:xfrm>
        </p:spPr>
        <p:txBody>
          <a:bodyPr>
            <a:normAutofit fontScale="90000"/>
          </a:bodyPr>
          <a:lstStyle/>
          <a:p>
            <a:r>
              <a:rPr lang="pl-PL" b="0" i="0" dirty="0">
                <a:effectLst/>
                <a:latin typeface="Google Sans"/>
              </a:rPr>
              <a:t>Atmosfera młodopolskiego Krakowa i zjawisko cyganerii artystycznej.</a:t>
            </a:r>
            <a:br>
              <a:rPr lang="pl-PL" b="0" i="0" dirty="0">
                <a:solidFill>
                  <a:srgbClr val="137333"/>
                </a:solidFill>
                <a:effectLst/>
                <a:latin typeface="Google Sans"/>
              </a:rPr>
            </a:br>
            <a:endParaRPr lang="pl-PL" dirty="0"/>
          </a:p>
        </p:txBody>
      </p:sp>
    </p:spTree>
    <p:extLst>
      <p:ext uri="{BB962C8B-B14F-4D97-AF65-F5344CB8AC3E}">
        <p14:creationId xmlns:p14="http://schemas.microsoft.com/office/powerpoint/2010/main" val="110173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577143-83C7-4BB9-9D7D-05BE0B2A1BFC}"/>
              </a:ext>
            </a:extLst>
          </p:cNvPr>
          <p:cNvSpPr>
            <a:spLocks noGrp="1"/>
          </p:cNvSpPr>
          <p:nvPr>
            <p:ph type="title"/>
          </p:nvPr>
        </p:nvSpPr>
        <p:spPr>
          <a:xfrm>
            <a:off x="913795" y="609600"/>
            <a:ext cx="10353761" cy="1326321"/>
          </a:xfrm>
        </p:spPr>
        <p:txBody>
          <a:bodyPr>
            <a:normAutofit/>
          </a:bodyPr>
          <a:lstStyle/>
          <a:p>
            <a:r>
              <a:rPr lang="pl-PL" dirty="0"/>
              <a:t>KAWIARNIA </a:t>
            </a:r>
            <a:r>
              <a:rPr lang="pl-PL" dirty="0" err="1"/>
              <a:t>Rosenstock</a:t>
            </a:r>
            <a:endParaRPr lang="pl-PL" dirty="0"/>
          </a:p>
        </p:txBody>
      </p:sp>
      <p:sp>
        <p:nvSpPr>
          <p:cNvPr id="3" name="Symbol zastępczy zawartości 2">
            <a:extLst>
              <a:ext uri="{FF2B5EF4-FFF2-40B4-BE49-F238E27FC236}">
                <a16:creationId xmlns:a16="http://schemas.microsoft.com/office/drawing/2014/main" id="{15B5B885-46AC-4910-A0CF-4FD86067F55C}"/>
              </a:ext>
            </a:extLst>
          </p:cNvPr>
          <p:cNvSpPr>
            <a:spLocks noGrp="1"/>
          </p:cNvSpPr>
          <p:nvPr>
            <p:ph idx="1"/>
          </p:nvPr>
        </p:nvSpPr>
        <p:spPr>
          <a:xfrm>
            <a:off x="913795" y="2096064"/>
            <a:ext cx="5016860" cy="3695136"/>
          </a:xfrm>
        </p:spPr>
        <p:txBody>
          <a:bodyPr>
            <a:normAutofit/>
          </a:bodyPr>
          <a:lstStyle/>
          <a:p>
            <a:r>
              <a:rPr lang="pl-PL" dirty="0"/>
              <a:t>Umiejscowiona była na rogu Pawiej i Basztowej i była ona czynna całą dobę. Zawsze panował w niej tłok i przelano tam morze alkoholu, nie była ona kawiarnia czysto artystyczną.</a:t>
            </a:r>
          </a:p>
          <a:p>
            <a:endParaRPr lang="pl-PL" dirty="0"/>
          </a:p>
        </p:txBody>
      </p:sp>
      <p:pic>
        <p:nvPicPr>
          <p:cNvPr id="6146" name="Picture 2" descr="Kawiarnia Rosenstocka">
            <a:extLst>
              <a:ext uri="{FF2B5EF4-FFF2-40B4-BE49-F238E27FC236}">
                <a16:creationId xmlns:a16="http://schemas.microsoft.com/office/drawing/2014/main" id="{C886F47F-57E8-4553-9D89-4ADE2224F7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7257" y="2349897"/>
            <a:ext cx="4833257" cy="3215256"/>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33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A0067D-B983-49DF-A3E9-5779DBAD9B62}"/>
              </a:ext>
            </a:extLst>
          </p:cNvPr>
          <p:cNvSpPr>
            <a:spLocks noGrp="1"/>
          </p:cNvSpPr>
          <p:nvPr>
            <p:ph type="title"/>
          </p:nvPr>
        </p:nvSpPr>
        <p:spPr>
          <a:xfrm>
            <a:off x="919119" y="184297"/>
            <a:ext cx="10353761" cy="1326321"/>
          </a:xfrm>
        </p:spPr>
        <p:txBody>
          <a:bodyPr>
            <a:normAutofit/>
          </a:bodyPr>
          <a:lstStyle/>
          <a:p>
            <a:r>
              <a:rPr lang="pl-PL" dirty="0"/>
              <a:t>Kawiarnia Schmidta</a:t>
            </a:r>
          </a:p>
        </p:txBody>
      </p:sp>
      <p:sp>
        <p:nvSpPr>
          <p:cNvPr id="3" name="Symbol zastępczy zawartości 2">
            <a:extLst>
              <a:ext uri="{FF2B5EF4-FFF2-40B4-BE49-F238E27FC236}">
                <a16:creationId xmlns:a16="http://schemas.microsoft.com/office/drawing/2014/main" id="{BE9281FF-F1BD-42B5-8377-F8C876840D30}"/>
              </a:ext>
            </a:extLst>
          </p:cNvPr>
          <p:cNvSpPr>
            <a:spLocks noGrp="1"/>
          </p:cNvSpPr>
          <p:nvPr>
            <p:ph idx="1"/>
          </p:nvPr>
        </p:nvSpPr>
        <p:spPr>
          <a:xfrm>
            <a:off x="1083915" y="2369219"/>
            <a:ext cx="5182205" cy="3751844"/>
          </a:xfrm>
        </p:spPr>
        <p:txBody>
          <a:bodyPr>
            <a:normAutofit/>
          </a:bodyPr>
          <a:lstStyle/>
          <a:p>
            <a:r>
              <a:rPr lang="pl-PL" dirty="0"/>
              <a:t>Było to miejsce wspominane jako brudne i zadymione, zawsze pełne ludzi różnego pokroju. Na miejsce spotkań artyści upodobali sobie tutaj szklaną altanę. Tam gorące dysputy prowadzili Tetmajer, Wyspiański czy Rydel.</a:t>
            </a:r>
          </a:p>
          <a:p>
            <a:endParaRPr lang="pl-PL" dirty="0"/>
          </a:p>
        </p:txBody>
      </p:sp>
      <p:pic>
        <p:nvPicPr>
          <p:cNvPr id="7170" name="Picture 2" descr="Kawiarnia Schmidta">
            <a:extLst>
              <a:ext uri="{FF2B5EF4-FFF2-40B4-BE49-F238E27FC236}">
                <a16:creationId xmlns:a16="http://schemas.microsoft.com/office/drawing/2014/main" id="{71BC899D-85BC-4B54-B5A5-074DDFAE19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5953" y="2040176"/>
            <a:ext cx="3198987" cy="4248912"/>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60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barn(inVertical)">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734FD2-860C-4AAC-BC68-CF47D77B5173}"/>
              </a:ext>
            </a:extLst>
          </p:cNvPr>
          <p:cNvSpPr>
            <a:spLocks noGrp="1"/>
          </p:cNvSpPr>
          <p:nvPr>
            <p:ph type="title"/>
          </p:nvPr>
        </p:nvSpPr>
        <p:spPr>
          <a:xfrm>
            <a:off x="913795" y="609600"/>
            <a:ext cx="10353761" cy="1326321"/>
          </a:xfrm>
        </p:spPr>
        <p:txBody>
          <a:bodyPr>
            <a:normAutofit/>
          </a:bodyPr>
          <a:lstStyle/>
          <a:p>
            <a:r>
              <a:rPr lang="pl-PL" dirty="0"/>
              <a:t>KAWIARNIA Sauera</a:t>
            </a:r>
          </a:p>
        </p:txBody>
      </p:sp>
      <p:sp>
        <p:nvSpPr>
          <p:cNvPr id="3" name="Symbol zastępczy zawartości 2">
            <a:extLst>
              <a:ext uri="{FF2B5EF4-FFF2-40B4-BE49-F238E27FC236}">
                <a16:creationId xmlns:a16="http://schemas.microsoft.com/office/drawing/2014/main" id="{021535B8-8F08-452C-9931-3FF4E922BFA6}"/>
              </a:ext>
            </a:extLst>
          </p:cNvPr>
          <p:cNvSpPr>
            <a:spLocks noGrp="1"/>
          </p:cNvSpPr>
          <p:nvPr>
            <p:ph idx="1"/>
          </p:nvPr>
        </p:nvSpPr>
        <p:spPr>
          <a:xfrm>
            <a:off x="913795" y="2096064"/>
            <a:ext cx="5016860" cy="3695136"/>
          </a:xfrm>
        </p:spPr>
        <p:txBody>
          <a:bodyPr>
            <a:normAutofit/>
          </a:bodyPr>
          <a:lstStyle/>
          <a:p>
            <a:r>
              <a:rPr lang="pl-PL" dirty="0"/>
              <a:t>Była to kawiarnia na rogu Sławkowskiej i Szczepańskiej i jak wieść niesie to właśnie tutaj królowa Jadwiga spotykała się z Wilhelmem. Tradycja XIX wieczna zakazywał tutaj wstępu kobietom jednak właściciel był na tyle sprytny, że w kawiarni znajdowały się specjalne pokoje gdzie mężczyźni mogli spotykać się ze swymi kobietami.</a:t>
            </a:r>
          </a:p>
          <a:p>
            <a:endParaRPr lang="pl-PL" dirty="0"/>
          </a:p>
        </p:txBody>
      </p:sp>
      <p:pic>
        <p:nvPicPr>
          <p:cNvPr id="8194" name="Picture 2" descr="Kawiarnia Sauera i Klub &quot;Pod Gruszką&quot;">
            <a:extLst>
              <a:ext uri="{FF2B5EF4-FFF2-40B4-BE49-F238E27FC236}">
                <a16:creationId xmlns:a16="http://schemas.microsoft.com/office/drawing/2014/main" id="{E6B0006D-F0AF-4ED5-8C4C-97A8A73313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7257" y="2298880"/>
            <a:ext cx="4833257" cy="331729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14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arn(inVertical)">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977979-CDFD-4731-89CD-F854108C6106}"/>
              </a:ext>
            </a:extLst>
          </p:cNvPr>
          <p:cNvSpPr>
            <a:spLocks noGrp="1"/>
          </p:cNvSpPr>
          <p:nvPr>
            <p:ph type="title"/>
          </p:nvPr>
        </p:nvSpPr>
        <p:spPr>
          <a:xfrm>
            <a:off x="913795" y="609600"/>
            <a:ext cx="10353761" cy="1326321"/>
          </a:xfrm>
        </p:spPr>
        <p:txBody>
          <a:bodyPr>
            <a:normAutofit/>
          </a:bodyPr>
          <a:lstStyle/>
          <a:p>
            <a:r>
              <a:rPr lang="pl-PL" dirty="0"/>
              <a:t>KAWIARNIA Janikowski</a:t>
            </a:r>
          </a:p>
        </p:txBody>
      </p:sp>
      <p:sp>
        <p:nvSpPr>
          <p:cNvPr id="3" name="Symbol zastępczy zawartości 2">
            <a:extLst>
              <a:ext uri="{FF2B5EF4-FFF2-40B4-BE49-F238E27FC236}">
                <a16:creationId xmlns:a16="http://schemas.microsoft.com/office/drawing/2014/main" id="{5339ABDF-6A62-4DF0-86D5-B7D015B1BB74}"/>
              </a:ext>
            </a:extLst>
          </p:cNvPr>
          <p:cNvSpPr>
            <a:spLocks noGrp="1"/>
          </p:cNvSpPr>
          <p:nvPr>
            <p:ph idx="1"/>
          </p:nvPr>
        </p:nvSpPr>
        <p:spPr>
          <a:xfrm>
            <a:off x="913795" y="2096064"/>
            <a:ext cx="5016860" cy="3695136"/>
          </a:xfrm>
        </p:spPr>
        <p:txBody>
          <a:bodyPr>
            <a:normAutofit/>
          </a:bodyPr>
          <a:lstStyle/>
          <a:p>
            <a:r>
              <a:rPr lang="pl-PL" dirty="0"/>
              <a:t>Znajdowana się tuż za Teatrem Starym więc często widywano tutaj aktorów, którzy zaglądali po przedstawieniach. Była tutaj weranda umieszczone na plantach co przyciągało w ciepłe noce tłumy klientów jamy Michalika i Sauera. Spotkać można się było tu z Leona Bończa, Jana Stanisławskiego, Marie Przybyłko-Potocka.</a:t>
            </a:r>
          </a:p>
          <a:p>
            <a:endParaRPr lang="pl-PL" dirty="0"/>
          </a:p>
        </p:txBody>
      </p:sp>
      <p:pic>
        <p:nvPicPr>
          <p:cNvPr id="9218" name="Picture 2" descr="Krakowskie sklepy przed wojną [zdjęcia] | Kraków Nasze Miasto">
            <a:extLst>
              <a:ext uri="{FF2B5EF4-FFF2-40B4-BE49-F238E27FC236}">
                <a16:creationId xmlns:a16="http://schemas.microsoft.com/office/drawing/2014/main" id="{10AAE512-F7C4-404F-8E90-82D2E15748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7257" y="2217552"/>
            <a:ext cx="4833257" cy="3479945"/>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46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arn(inVertical)">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47390A-67E0-40EF-A9ED-4325985D977F}"/>
              </a:ext>
            </a:extLst>
          </p:cNvPr>
          <p:cNvSpPr>
            <a:spLocks noGrp="1"/>
          </p:cNvSpPr>
          <p:nvPr>
            <p:ph type="title"/>
          </p:nvPr>
        </p:nvSpPr>
        <p:spPr>
          <a:xfrm>
            <a:off x="919119" y="216195"/>
            <a:ext cx="10353761" cy="1326321"/>
          </a:xfrm>
        </p:spPr>
        <p:txBody>
          <a:bodyPr>
            <a:normAutofit/>
          </a:bodyPr>
          <a:lstStyle/>
          <a:p>
            <a:r>
              <a:rPr lang="pl-PL" dirty="0"/>
              <a:t>JAMA MICHALIKA</a:t>
            </a:r>
          </a:p>
        </p:txBody>
      </p:sp>
      <p:sp>
        <p:nvSpPr>
          <p:cNvPr id="3" name="Symbol zastępczy zawartości 2">
            <a:extLst>
              <a:ext uri="{FF2B5EF4-FFF2-40B4-BE49-F238E27FC236}">
                <a16:creationId xmlns:a16="http://schemas.microsoft.com/office/drawing/2014/main" id="{ABCE43E2-3133-4F55-8CAD-8A2824E4C5E1}"/>
              </a:ext>
            </a:extLst>
          </p:cNvPr>
          <p:cNvSpPr>
            <a:spLocks noGrp="1"/>
          </p:cNvSpPr>
          <p:nvPr>
            <p:ph idx="1"/>
          </p:nvPr>
        </p:nvSpPr>
        <p:spPr>
          <a:xfrm>
            <a:off x="913795" y="2096064"/>
            <a:ext cx="5016860" cy="3695136"/>
          </a:xfrm>
        </p:spPr>
        <p:txBody>
          <a:bodyPr>
            <a:normAutofit lnSpcReduction="10000"/>
          </a:bodyPr>
          <a:lstStyle/>
          <a:p>
            <a:r>
              <a:rPr lang="pl-PL" dirty="0"/>
              <a:t>Pierwotnie nosząca nazwę Cukiernia Lwowska, a później także Cukiernia Zielonego Balonika – kawiarnia i restauracja w Krakowie, na Starym Mieście, w kamienicy </a:t>
            </a:r>
            <a:r>
              <a:rPr lang="pl-PL" dirty="0" err="1"/>
              <a:t>Bełzińskiej</a:t>
            </a:r>
            <a:r>
              <a:rPr lang="pl-PL" dirty="0"/>
              <a:t> przy ul. Floriańskiej 45. Na początku XX w. w lokalu funkcjonował kabaret literacki Zielony Balonik, a w latach 1960–1991 kabaret literacko-artystyczny Jama Michalika.</a:t>
            </a:r>
          </a:p>
        </p:txBody>
      </p:sp>
      <p:pic>
        <p:nvPicPr>
          <p:cNvPr id="10242" name="Picture 2" descr="Jama Michalika - Magiczny Kraków">
            <a:extLst>
              <a:ext uri="{FF2B5EF4-FFF2-40B4-BE49-F238E27FC236}">
                <a16:creationId xmlns:a16="http://schemas.microsoft.com/office/drawing/2014/main" id="{5096F5F1-B4F0-4E52-89EF-9F0EEE0395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3943" y="2210935"/>
            <a:ext cx="2619885"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81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E9B962-00EA-4499-A12D-2E642958B86F}"/>
              </a:ext>
            </a:extLst>
          </p:cNvPr>
          <p:cNvSpPr>
            <a:spLocks noGrp="1"/>
          </p:cNvSpPr>
          <p:nvPr>
            <p:ph type="title"/>
          </p:nvPr>
        </p:nvSpPr>
        <p:spPr>
          <a:xfrm>
            <a:off x="913795" y="609600"/>
            <a:ext cx="10353761" cy="1326321"/>
          </a:xfrm>
        </p:spPr>
        <p:txBody>
          <a:bodyPr>
            <a:normAutofit/>
          </a:bodyPr>
          <a:lstStyle/>
          <a:p>
            <a:r>
              <a:rPr lang="pl-PL" dirty="0" err="1"/>
              <a:t>Paon</a:t>
            </a:r>
            <a:endParaRPr lang="pl-PL" dirty="0"/>
          </a:p>
        </p:txBody>
      </p:sp>
      <p:sp>
        <p:nvSpPr>
          <p:cNvPr id="3" name="Symbol zastępczy zawartości 2">
            <a:extLst>
              <a:ext uri="{FF2B5EF4-FFF2-40B4-BE49-F238E27FC236}">
                <a16:creationId xmlns:a16="http://schemas.microsoft.com/office/drawing/2014/main" id="{33A95024-E554-4AD7-89DE-D9F3AA63DAE5}"/>
              </a:ext>
            </a:extLst>
          </p:cNvPr>
          <p:cNvSpPr>
            <a:spLocks noGrp="1"/>
          </p:cNvSpPr>
          <p:nvPr>
            <p:ph idx="1"/>
          </p:nvPr>
        </p:nvSpPr>
        <p:spPr>
          <a:xfrm>
            <a:off x="913795" y="2096064"/>
            <a:ext cx="6352824" cy="3695136"/>
          </a:xfrm>
        </p:spPr>
        <p:txBody>
          <a:bodyPr>
            <a:normAutofit/>
          </a:bodyPr>
          <a:lstStyle/>
          <a:p>
            <a:r>
              <a:rPr lang="pl-PL" dirty="0"/>
              <a:t>Założony w 1897 r przez Ferdynanda </a:t>
            </a:r>
            <a:r>
              <a:rPr lang="pl-PL" dirty="0" err="1"/>
              <a:t>Turlińskiego</a:t>
            </a:r>
            <a:r>
              <a:rPr lang="pl-PL" dirty="0"/>
              <a:t>. To obok Jamy Michalika jedna z najwspanialszych i zapamiętanych z tego okresu kawiarni. Było to miejsce spotkań krakowskich artystów, prowadzili tutaj oni rozmowy, tworzyli nowe teorie twórcze. Bywali tu redaktorzy krakowskich gazet między innymi Stanisław Przybyszewski z przyjaciółmi. Chwytliwa nazwa kawiarni ściągała tutaj malarzy i twórców epoki.</a:t>
            </a:r>
          </a:p>
          <a:p>
            <a:endParaRPr lang="pl-PL" dirty="0"/>
          </a:p>
        </p:txBody>
      </p:sp>
      <p:pic>
        <p:nvPicPr>
          <p:cNvPr id="4098" name="Picture 2" descr="Śmiech na sali, czyli o &quot;Zielonym Baloniku&quot; (ścieżka dla młodzieży i  dorosłych) | Muzeum Narodowe w Krakowie - zbiory cyfrowe">
            <a:extLst>
              <a:ext uri="{FF2B5EF4-FFF2-40B4-BE49-F238E27FC236}">
                <a16:creationId xmlns:a16="http://schemas.microsoft.com/office/drawing/2014/main" id="{2D5AFF72-976B-44AB-8159-C4F4931A68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7172" y="2210935"/>
            <a:ext cx="3134905"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3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632B86-7810-461F-A22C-BAF2EBA8E6C0}"/>
              </a:ext>
            </a:extLst>
          </p:cNvPr>
          <p:cNvSpPr>
            <a:spLocks noGrp="1"/>
          </p:cNvSpPr>
          <p:nvPr>
            <p:ph type="title"/>
          </p:nvPr>
        </p:nvSpPr>
        <p:spPr>
          <a:xfrm>
            <a:off x="913795" y="609600"/>
            <a:ext cx="10353761" cy="1326321"/>
          </a:xfrm>
        </p:spPr>
        <p:txBody>
          <a:bodyPr>
            <a:normAutofit/>
          </a:bodyPr>
          <a:lstStyle/>
          <a:p>
            <a:r>
              <a:rPr lang="pl-PL" dirty="0"/>
              <a:t>KABARET ZIELONY BALONIK</a:t>
            </a:r>
          </a:p>
        </p:txBody>
      </p:sp>
      <p:sp>
        <p:nvSpPr>
          <p:cNvPr id="3" name="Symbol zastępczy zawartości 2">
            <a:extLst>
              <a:ext uri="{FF2B5EF4-FFF2-40B4-BE49-F238E27FC236}">
                <a16:creationId xmlns:a16="http://schemas.microsoft.com/office/drawing/2014/main" id="{4677CEF7-7415-4094-ACF7-48D5BC65E132}"/>
              </a:ext>
            </a:extLst>
          </p:cNvPr>
          <p:cNvSpPr>
            <a:spLocks noGrp="1"/>
          </p:cNvSpPr>
          <p:nvPr>
            <p:ph idx="1"/>
          </p:nvPr>
        </p:nvSpPr>
        <p:spPr>
          <a:xfrm>
            <a:off x="913795" y="2096064"/>
            <a:ext cx="5016860" cy="3695136"/>
          </a:xfrm>
        </p:spPr>
        <p:txBody>
          <a:bodyPr>
            <a:normAutofit/>
          </a:bodyPr>
          <a:lstStyle/>
          <a:p>
            <a:pPr>
              <a:lnSpc>
                <a:spcPct val="110000"/>
              </a:lnSpc>
            </a:pPr>
            <a:r>
              <a:rPr lang="pl-PL" sz="1400" dirty="0"/>
              <a:t>Kabaret Zielony Balonik powstał po śmierci Matejki kiedy to malarze i plastycy razem z Akademią Sztuk Pięknych zmieniła się nie do poznania. Metamorfoza polegała na tworzeniu pejzażu i stosowanie nowych barw, natomiast praca artystyczna miała być przyjemnością zespołową. Nie wszystkim jednak te zmiany odpowiadały bowiem studenci woleli oddawać się publicystyce czy też krytyce co właśnie stanowiło przyczynę powstania kabaretu "Zielony balonik". W skład kabaretu weszli ludzie z otoczenia Stanisława Przybyszewskiego, to właśnie życie artystycznego Krakowa było tematem dla nich. Jego powstanie datuje się na rok 1905 konkretnie jesień tego roku, natomiast hasło do utworzenia kabaretu artystów rzucił August Kisielewski.</a:t>
            </a:r>
          </a:p>
        </p:txBody>
      </p:sp>
      <p:pic>
        <p:nvPicPr>
          <p:cNvPr id="12290" name="Picture 2">
            <a:extLst>
              <a:ext uri="{FF2B5EF4-FFF2-40B4-BE49-F238E27FC236}">
                <a16:creationId xmlns:a16="http://schemas.microsoft.com/office/drawing/2014/main" id="{84ACCB58-2156-4149-B620-10FE22C451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820" y="1884301"/>
            <a:ext cx="4881554" cy="3819814"/>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arn(inVertical)">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1266" name="Picture 2" descr="Ilustracja">
            <a:extLst>
              <a:ext uri="{FF2B5EF4-FFF2-40B4-BE49-F238E27FC236}">
                <a16:creationId xmlns:a16="http://schemas.microsoft.com/office/drawing/2014/main" id="{B2808920-8EA7-4E90-95D0-B9DE94AADB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5" r="17748" b="-1"/>
          <a:stretch/>
        </p:blipFill>
        <p:spPr bwMode="auto">
          <a:xfrm>
            <a:off x="20" y="10"/>
            <a:ext cx="755292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BD17F603-E8DF-4513-B48F-8E537BC38397}"/>
              </a:ext>
            </a:extLst>
          </p:cNvPr>
          <p:cNvSpPr>
            <a:spLocks noGrp="1"/>
          </p:cNvSpPr>
          <p:nvPr>
            <p:ph idx="1"/>
          </p:nvPr>
        </p:nvSpPr>
        <p:spPr>
          <a:xfrm>
            <a:off x="8154444" y="2096064"/>
            <a:ext cx="3113112" cy="3695136"/>
          </a:xfrm>
        </p:spPr>
        <p:txBody>
          <a:bodyPr>
            <a:normAutofit/>
          </a:bodyPr>
          <a:lstStyle/>
          <a:p>
            <a:pPr>
              <a:lnSpc>
                <a:spcPct val="110000"/>
              </a:lnSpc>
            </a:pPr>
            <a:r>
              <a:rPr lang="pl-PL" sz="1500" dirty="0"/>
              <a:t>Nie był to kabaret w pełnym tego słowa znaczeniu a raczej swego rodzaju klub dla artystów. Jego zebrania rozpoczynały się zwykle po zakończeniu spektakli teatralnych czyli około północy, zwykle w soboty. Część kabaretowa spotkania kończyła się około trzeciej nad ranem natomiast następująca po niej część towarzyska trwała zwykle do białego rana.</a:t>
            </a:r>
          </a:p>
          <a:p>
            <a:pPr marL="0" indent="0">
              <a:lnSpc>
                <a:spcPct val="110000"/>
              </a:lnSpc>
              <a:buNone/>
            </a:pPr>
            <a:endParaRPr lang="pl-PL" sz="1500" dirty="0"/>
          </a:p>
        </p:txBody>
      </p:sp>
      <p:cxnSp>
        <p:nvCxnSpPr>
          <p:cNvPr id="71" name="Straight Connector 70">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045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A2E5C7-9664-4C61-A5D9-A8BB5A7B2D06}"/>
              </a:ext>
            </a:extLst>
          </p:cNvPr>
          <p:cNvSpPr>
            <a:spLocks noGrp="1"/>
          </p:cNvSpPr>
          <p:nvPr>
            <p:ph type="title"/>
          </p:nvPr>
        </p:nvSpPr>
        <p:spPr>
          <a:xfrm>
            <a:off x="913795" y="609600"/>
            <a:ext cx="10353761" cy="1326321"/>
          </a:xfrm>
        </p:spPr>
        <p:txBody>
          <a:bodyPr>
            <a:normAutofit/>
          </a:bodyPr>
          <a:lstStyle/>
          <a:p>
            <a:r>
              <a:rPr lang="pl-PL" dirty="0"/>
              <a:t>Krakowska Cyganeria</a:t>
            </a:r>
          </a:p>
        </p:txBody>
      </p:sp>
      <p:sp>
        <p:nvSpPr>
          <p:cNvPr id="3" name="Symbol zastępczy zawartości 2">
            <a:extLst>
              <a:ext uri="{FF2B5EF4-FFF2-40B4-BE49-F238E27FC236}">
                <a16:creationId xmlns:a16="http://schemas.microsoft.com/office/drawing/2014/main" id="{82131611-B424-4AB0-BE69-6A31AA3825F8}"/>
              </a:ext>
            </a:extLst>
          </p:cNvPr>
          <p:cNvSpPr>
            <a:spLocks noGrp="1"/>
          </p:cNvSpPr>
          <p:nvPr>
            <p:ph idx="1"/>
          </p:nvPr>
        </p:nvSpPr>
        <p:spPr>
          <a:xfrm>
            <a:off x="913795" y="2096064"/>
            <a:ext cx="5016860" cy="3695136"/>
          </a:xfrm>
        </p:spPr>
        <p:txBody>
          <a:bodyPr>
            <a:normAutofit/>
          </a:bodyPr>
          <a:lstStyle/>
          <a:p>
            <a:pPr>
              <a:lnSpc>
                <a:spcPct val="110000"/>
              </a:lnSpc>
            </a:pPr>
            <a:r>
              <a:rPr lang="pl-PL" sz="1600" dirty="0"/>
              <a:t>Była to charakterystyczna dla modernizmu grupa twórców, którzy otaczali siebie niepowtarzalną i bardzo specyficzną atmosferą. Ich tryb życia był równie dziwny jak oni sami i budził często kontrowersje wśród społeczeństwa. Swoją inność akcentowali dziwnym strojem, językiem i zachowaniem. Charakterystyczny dla cyganerii był konflikt z mieszczaństwem, które nazywali oni filistrami. Cyganeria buntowała się przeciwko zgnuśniałym dorobkiewiczom, gardziła pracą. Spotykali się oni zawsze o zmierzchu, a dysputy kończyli bladym świtem.</a:t>
            </a:r>
          </a:p>
          <a:p>
            <a:pPr>
              <a:lnSpc>
                <a:spcPct val="110000"/>
              </a:lnSpc>
            </a:pPr>
            <a:endParaRPr lang="pl-PL" sz="1600" dirty="0"/>
          </a:p>
          <a:p>
            <a:pPr marL="0" indent="0">
              <a:lnSpc>
                <a:spcPct val="110000"/>
              </a:lnSpc>
              <a:buNone/>
            </a:pPr>
            <a:endParaRPr lang="pl-PL" sz="1600" dirty="0"/>
          </a:p>
        </p:txBody>
      </p:sp>
      <p:pic>
        <p:nvPicPr>
          <p:cNvPr id="13314" name="Picture 2" descr="cyganeria | analiza i interpretacja w najlepszym wydaniu">
            <a:extLst>
              <a:ext uri="{FF2B5EF4-FFF2-40B4-BE49-F238E27FC236}">
                <a16:creationId xmlns:a16="http://schemas.microsoft.com/office/drawing/2014/main" id="{1D5DD3C3-3C2B-4043-A697-E3AE10F750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7257" y="2265885"/>
            <a:ext cx="4833257" cy="3383279"/>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394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493991-DB47-47AD-A1D4-177FC1C5B616}"/>
              </a:ext>
            </a:extLst>
          </p:cNvPr>
          <p:cNvSpPr>
            <a:spLocks noGrp="1"/>
          </p:cNvSpPr>
          <p:nvPr>
            <p:ph type="title"/>
          </p:nvPr>
        </p:nvSpPr>
        <p:spPr>
          <a:xfrm>
            <a:off x="913795" y="609600"/>
            <a:ext cx="10353761" cy="1326321"/>
          </a:xfrm>
        </p:spPr>
        <p:txBody>
          <a:bodyPr>
            <a:normAutofit/>
          </a:bodyPr>
          <a:lstStyle/>
          <a:p>
            <a:r>
              <a:rPr lang="pl-PL" dirty="0"/>
              <a:t>BOHEMA</a:t>
            </a:r>
          </a:p>
        </p:txBody>
      </p:sp>
      <p:sp>
        <p:nvSpPr>
          <p:cNvPr id="3" name="Symbol zastępczy zawartości 2">
            <a:extLst>
              <a:ext uri="{FF2B5EF4-FFF2-40B4-BE49-F238E27FC236}">
                <a16:creationId xmlns:a16="http://schemas.microsoft.com/office/drawing/2014/main" id="{B409EFCF-BC42-4D5A-AA8B-2ECC2640DD38}"/>
              </a:ext>
            </a:extLst>
          </p:cNvPr>
          <p:cNvSpPr>
            <a:spLocks noGrp="1"/>
          </p:cNvSpPr>
          <p:nvPr>
            <p:ph idx="1"/>
          </p:nvPr>
        </p:nvSpPr>
        <p:spPr>
          <a:xfrm>
            <a:off x="913795" y="2096064"/>
            <a:ext cx="5016860" cy="3695136"/>
          </a:xfrm>
        </p:spPr>
        <p:txBody>
          <a:bodyPr>
            <a:normAutofit/>
          </a:bodyPr>
          <a:lstStyle/>
          <a:p>
            <a:r>
              <a:rPr lang="pl-PL" dirty="0"/>
              <a:t>Bohema to przenośne określenie włóczęgi, kloszarda który żyje jedynie dniem dzisiejszym i nie dba o jutro, nie zatrzymuje się nigdzie na stałe.</a:t>
            </a:r>
          </a:p>
          <a:p>
            <a:pPr marL="0" indent="0">
              <a:buNone/>
            </a:pPr>
            <a:endParaRPr lang="pl-PL" dirty="0"/>
          </a:p>
        </p:txBody>
      </p:sp>
      <p:pic>
        <p:nvPicPr>
          <p:cNvPr id="14338" name="Picture 2" descr="Szalone życie towarzyskie młodopolskiego Krakowa » Niezła sztuka">
            <a:extLst>
              <a:ext uri="{FF2B5EF4-FFF2-40B4-BE49-F238E27FC236}">
                <a16:creationId xmlns:a16="http://schemas.microsoft.com/office/drawing/2014/main" id="{60649D5E-4E5C-45C4-81FA-D87A47160F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7257" y="2253802"/>
            <a:ext cx="4833257" cy="3407446"/>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30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barn(inVertical)">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0BD6E1-936E-44E6-B64C-3FEF21921C94}"/>
              </a:ext>
            </a:extLst>
          </p:cNvPr>
          <p:cNvSpPr>
            <a:spLocks noGrp="1"/>
          </p:cNvSpPr>
          <p:nvPr>
            <p:ph type="title"/>
          </p:nvPr>
        </p:nvSpPr>
        <p:spPr>
          <a:xfrm>
            <a:off x="919119" y="0"/>
            <a:ext cx="10353761" cy="1326321"/>
          </a:xfrm>
        </p:spPr>
        <p:txBody>
          <a:bodyPr>
            <a:normAutofit/>
          </a:bodyPr>
          <a:lstStyle/>
          <a:p>
            <a:r>
              <a:rPr lang="pl-PL" dirty="0"/>
              <a:t>KRAKÓW W MŁODEJ POLSCE – </a:t>
            </a:r>
            <a:br>
              <a:rPr lang="pl-PL" dirty="0"/>
            </a:br>
            <a:r>
              <a:rPr lang="pl-PL" dirty="0"/>
              <a:t>Ogólne informacje</a:t>
            </a:r>
          </a:p>
        </p:txBody>
      </p:sp>
      <p:sp>
        <p:nvSpPr>
          <p:cNvPr id="3" name="Symbol zastępczy zawartości 2">
            <a:extLst>
              <a:ext uri="{FF2B5EF4-FFF2-40B4-BE49-F238E27FC236}">
                <a16:creationId xmlns:a16="http://schemas.microsoft.com/office/drawing/2014/main" id="{1BA7E4F6-9A8E-4D51-8AB5-D85662F5E46A}"/>
              </a:ext>
            </a:extLst>
          </p:cNvPr>
          <p:cNvSpPr>
            <a:spLocks noGrp="1"/>
          </p:cNvSpPr>
          <p:nvPr>
            <p:ph idx="1"/>
          </p:nvPr>
        </p:nvSpPr>
        <p:spPr>
          <a:xfrm>
            <a:off x="297712" y="1244009"/>
            <a:ext cx="7198241" cy="4954772"/>
          </a:xfrm>
        </p:spPr>
        <p:txBody>
          <a:bodyPr>
            <a:normAutofit lnSpcReduction="10000"/>
          </a:bodyPr>
          <a:lstStyle/>
          <a:p>
            <a:pPr>
              <a:lnSpc>
                <a:spcPct val="110000"/>
              </a:lnSpc>
            </a:pPr>
            <a:r>
              <a:rPr lang="pl-PL" sz="1800" dirty="0"/>
              <a:t>Rok 1909 datuje się jako powstanie Wielkiego Miasta Krakowa - połączono wówczas siedem okolicznych gmin. Wówczas prezydentem miasta znany profesor Uniwersytetu Jagiellońskiego, trudno więc nie wspomnieć o działalności Juliusza Lea na rzecz miasta. Wybudował on wówczas osiem nowych gmachów szkolnych, zorganizował akademię handlową, muzeum techniczno-przemysłowe oraz przebudował Teatr Stary. W Krakowie w roku 1905 powstało stowarzyszenie twórców pod nazwą "Sztuka" i "Polska sztuka stosowana". Jeśli chodzi o literaturę i sztukę to Kraków uznawany był za miasto awangardowe. Tam wydawano czasopisma "Świat" i "Życie", to ostatnie w 1898 roku przeszło w ręce Stanisława Przybyszewskiego. To spowodowało, że ukazywał się tam manifesty nawołujące do bezwzględnego kultu sztuki i kapłańskiego powołania twórcy. Na jego łamach ukazały się po raz pierwszy : "Warszawianka" Wyspiańskiego, "Hymny" Kasprowicza oraz doskonałe dzieła plastyczne.</a:t>
            </a:r>
          </a:p>
          <a:p>
            <a:pPr>
              <a:lnSpc>
                <a:spcPct val="110000"/>
              </a:lnSpc>
            </a:pPr>
            <a:endParaRPr lang="pl-PL" sz="1100" dirty="0"/>
          </a:p>
          <a:p>
            <a:pPr>
              <a:lnSpc>
                <a:spcPct val="110000"/>
              </a:lnSpc>
            </a:pPr>
            <a:endParaRPr lang="pl-PL" sz="1100" dirty="0"/>
          </a:p>
        </p:txBody>
      </p:sp>
      <p:pic>
        <p:nvPicPr>
          <p:cNvPr id="1026" name="Picture 2" descr="Dom Józefa Mehoffera Krak��w | Muzeum | e-krakow.com">
            <a:extLst>
              <a:ext uri="{FF2B5EF4-FFF2-40B4-BE49-F238E27FC236}">
                <a16:creationId xmlns:a16="http://schemas.microsoft.com/office/drawing/2014/main" id="{93526438-E658-4033-903E-1491E9D144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43717" y="2040168"/>
            <a:ext cx="3708047" cy="2777664"/>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57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562B3A-838B-4E27-B089-497A1E1D6BAB}"/>
              </a:ext>
            </a:extLst>
          </p:cNvPr>
          <p:cNvSpPr>
            <a:spLocks noGrp="1"/>
          </p:cNvSpPr>
          <p:nvPr>
            <p:ph type="title"/>
          </p:nvPr>
        </p:nvSpPr>
        <p:spPr>
          <a:xfrm>
            <a:off x="913795" y="609600"/>
            <a:ext cx="10353761" cy="1326321"/>
          </a:xfrm>
        </p:spPr>
        <p:txBody>
          <a:bodyPr>
            <a:normAutofit/>
          </a:bodyPr>
          <a:lstStyle/>
          <a:p>
            <a:r>
              <a:rPr lang="pl-PL" dirty="0"/>
              <a:t>STANISŁAW PRZYBYSZEWSKI</a:t>
            </a:r>
          </a:p>
        </p:txBody>
      </p:sp>
      <p:sp>
        <p:nvSpPr>
          <p:cNvPr id="3" name="Symbol zastępczy zawartości 2">
            <a:extLst>
              <a:ext uri="{FF2B5EF4-FFF2-40B4-BE49-F238E27FC236}">
                <a16:creationId xmlns:a16="http://schemas.microsoft.com/office/drawing/2014/main" id="{6C21D50E-45A0-4A6C-91EF-F9932010BD69}"/>
              </a:ext>
            </a:extLst>
          </p:cNvPr>
          <p:cNvSpPr>
            <a:spLocks noGrp="1"/>
          </p:cNvSpPr>
          <p:nvPr>
            <p:ph idx="1"/>
          </p:nvPr>
        </p:nvSpPr>
        <p:spPr>
          <a:xfrm>
            <a:off x="913795" y="2096064"/>
            <a:ext cx="5016860" cy="3695136"/>
          </a:xfrm>
        </p:spPr>
        <p:txBody>
          <a:bodyPr>
            <a:normAutofit/>
          </a:bodyPr>
          <a:lstStyle/>
          <a:p>
            <a:pPr>
              <a:lnSpc>
                <a:spcPct val="110000"/>
              </a:lnSpc>
            </a:pPr>
            <a:r>
              <a:rPr lang="pl-PL" sz="1400" dirty="0"/>
              <a:t>Polski pisarz, poeta, dramaturg, nowelista okresu Młodej Polski, skandalista, przedstawiciel cyganerii krakowskiej i nurtu polskiego dekadentyzmu. Prowadził ekscentryczny tryb życia. Nazywano go szatanem, księciem ciemności. Jego uczniowie byli potępieńcami. Posiadał wpływ osobisty i literacki. Ze swoją kochanką Martą miał pięcioro dzieci, byli biedni. Bardzo go kochała. Odwzajemniał to uczucie, ale jej pospolitość nudziła go. Poznał Dagnę </a:t>
            </a:r>
            <a:r>
              <a:rPr lang="pl-PL" sz="1400" dirty="0" err="1"/>
              <a:t>Jael</a:t>
            </a:r>
            <a:r>
              <a:rPr lang="pl-PL" sz="1400" dirty="0"/>
              <a:t>, muzę artystów, zakochał się ze wzajemnością. Marta </a:t>
            </a:r>
            <a:r>
              <a:rPr lang="pl-PL" sz="1400" dirty="0" err="1"/>
              <a:t>Felder</a:t>
            </a:r>
            <a:r>
              <a:rPr lang="pl-PL" sz="1400" dirty="0"/>
              <a:t> popełniła dlatego samobójstwo. Podejrzano go o morderstwo, ale został uniewinniony kilka lat później. Dagna została zabita przez kochanka. Stał się alkoholikiem by ukoić ból. Alkohol łączył z muzyką.</a:t>
            </a:r>
          </a:p>
        </p:txBody>
      </p:sp>
      <p:pic>
        <p:nvPicPr>
          <p:cNvPr id="15366" name="Picture 6" descr="Ilustracja">
            <a:extLst>
              <a:ext uri="{FF2B5EF4-FFF2-40B4-BE49-F238E27FC236}">
                <a16:creationId xmlns:a16="http://schemas.microsoft.com/office/drawing/2014/main" id="{123B11C6-239D-4557-9EAF-87AF52F036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2690" y="2210935"/>
            <a:ext cx="2762390"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3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366"/>
                                        </p:tgtEl>
                                        <p:attrNameLst>
                                          <p:attrName>style.visibility</p:attrName>
                                        </p:attrNameLst>
                                      </p:cBhvr>
                                      <p:to>
                                        <p:strVal val="visible"/>
                                      </p:to>
                                    </p:set>
                                    <p:animEffect transition="in" filter="barn(inVertical)">
                                      <p:cBhvr>
                                        <p:cTn id="14" dur="500"/>
                                        <p:tgtEl>
                                          <p:spTgt spid="1536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F5E73C-43DD-446C-A110-042E79EA451A}"/>
              </a:ext>
            </a:extLst>
          </p:cNvPr>
          <p:cNvSpPr>
            <a:spLocks noGrp="1"/>
          </p:cNvSpPr>
          <p:nvPr>
            <p:ph type="title"/>
          </p:nvPr>
        </p:nvSpPr>
        <p:spPr>
          <a:xfrm>
            <a:off x="913795" y="609600"/>
            <a:ext cx="10353761" cy="1326321"/>
          </a:xfrm>
        </p:spPr>
        <p:txBody>
          <a:bodyPr>
            <a:normAutofit/>
          </a:bodyPr>
          <a:lstStyle/>
          <a:p>
            <a:r>
              <a:rPr lang="pl-PL" dirty="0"/>
              <a:t>Stanisław Wyspiański</a:t>
            </a:r>
          </a:p>
        </p:txBody>
      </p:sp>
      <p:sp>
        <p:nvSpPr>
          <p:cNvPr id="3" name="Symbol zastępczy zawartości 2">
            <a:extLst>
              <a:ext uri="{FF2B5EF4-FFF2-40B4-BE49-F238E27FC236}">
                <a16:creationId xmlns:a16="http://schemas.microsoft.com/office/drawing/2014/main" id="{2020B79A-F559-47CA-B767-823F5CF6BC91}"/>
              </a:ext>
            </a:extLst>
          </p:cNvPr>
          <p:cNvSpPr>
            <a:spLocks noGrp="1"/>
          </p:cNvSpPr>
          <p:nvPr>
            <p:ph idx="1"/>
          </p:nvPr>
        </p:nvSpPr>
        <p:spPr>
          <a:xfrm>
            <a:off x="913795" y="2096064"/>
            <a:ext cx="6352824" cy="3695136"/>
          </a:xfrm>
        </p:spPr>
        <p:txBody>
          <a:bodyPr>
            <a:normAutofit/>
          </a:bodyPr>
          <a:lstStyle/>
          <a:p>
            <a:pPr>
              <a:lnSpc>
                <a:spcPct val="110000"/>
              </a:lnSpc>
            </a:pPr>
            <a:r>
              <a:rPr lang="pl-PL" dirty="0"/>
              <a:t>Na świat przyszedł przy ulicy Krupniczej w roku 1869. Dramaturg, poeta, malarz, grafik, scenograf. Syn krakowskiego rzeźbiarza, nałogowego alkoholika, wcześnie osierocony przez matkę, został oddany pod opiekę ciotki. Kształcił się w krakowskiej Akademii Sztuk Pięknych Oraz na Uniwersytecie Jagiellońskim. Rozgłos przyniosło mu wystawione w 1901 roku „Wesele”. Uznany za czwartego wieszcza, pochowany na krakowskiej skałce. </a:t>
            </a:r>
          </a:p>
        </p:txBody>
      </p:sp>
      <p:pic>
        <p:nvPicPr>
          <p:cNvPr id="2050" name="Picture 2">
            <a:extLst>
              <a:ext uri="{FF2B5EF4-FFF2-40B4-BE49-F238E27FC236}">
                <a16:creationId xmlns:a16="http://schemas.microsoft.com/office/drawing/2014/main" id="{8B1D9EAA-109B-46D4-A4BB-CAA73F3A89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4204" y="2210935"/>
            <a:ext cx="2440841"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2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DB3DBC-398E-4090-8ECC-AE72D3702470}"/>
              </a:ext>
            </a:extLst>
          </p:cNvPr>
          <p:cNvSpPr>
            <a:spLocks noGrp="1"/>
          </p:cNvSpPr>
          <p:nvPr>
            <p:ph type="title"/>
          </p:nvPr>
        </p:nvSpPr>
        <p:spPr>
          <a:xfrm>
            <a:off x="913795" y="609600"/>
            <a:ext cx="10353761" cy="1326321"/>
          </a:xfrm>
        </p:spPr>
        <p:txBody>
          <a:bodyPr>
            <a:normAutofit/>
          </a:bodyPr>
          <a:lstStyle/>
          <a:p>
            <a:r>
              <a:rPr lang="pl-PL" dirty="0"/>
              <a:t>Kazimierz Przerwa Tetmajer</a:t>
            </a:r>
          </a:p>
        </p:txBody>
      </p:sp>
      <p:sp>
        <p:nvSpPr>
          <p:cNvPr id="3" name="Symbol zastępczy zawartości 2">
            <a:extLst>
              <a:ext uri="{FF2B5EF4-FFF2-40B4-BE49-F238E27FC236}">
                <a16:creationId xmlns:a16="http://schemas.microsoft.com/office/drawing/2014/main" id="{054275BE-7612-438A-A12C-AD7A04AE557C}"/>
              </a:ext>
            </a:extLst>
          </p:cNvPr>
          <p:cNvSpPr>
            <a:spLocks noGrp="1"/>
          </p:cNvSpPr>
          <p:nvPr>
            <p:ph idx="1"/>
          </p:nvPr>
        </p:nvSpPr>
        <p:spPr>
          <a:xfrm>
            <a:off x="913795" y="2096064"/>
            <a:ext cx="6352824" cy="3695136"/>
          </a:xfrm>
        </p:spPr>
        <p:txBody>
          <a:bodyPr>
            <a:normAutofit/>
          </a:bodyPr>
          <a:lstStyle/>
          <a:p>
            <a:pPr>
              <a:lnSpc>
                <a:spcPct val="110000"/>
              </a:lnSpc>
            </a:pPr>
            <a:r>
              <a:rPr lang="pl-PL" sz="1700" dirty="0"/>
              <a:t>Urodzony 12 lutego 1865 roku, polski poeta, nowelista, powieściopisarz. Uczęszczał do gimnazjum św. Anny w Krakowie, gdzie przeniósł się w 1883 roku z rodziną. W latach 1884 -1886 studiował na wydziale filozoficznym Uniwersytetu Jagiellońskiego. Jego pierwszy tomik poetycki pochodzący z 1891 roku „ Wyraz dekadenckich, pesymistycznych nastrojów „ uznano za manifest pokolenia. Poeta niesłychanie popularny na przełomie wieków, mistrz zmysłowego erotyku, uwielbiany przez kobiety, później wiele lat żył w biedzie na granicy obłędu. Zmarł 18 stycznia 1940 roku w Warszawie.</a:t>
            </a:r>
          </a:p>
        </p:txBody>
      </p:sp>
      <p:pic>
        <p:nvPicPr>
          <p:cNvPr id="1028" name="Picture 4" descr="Kazimierz Przerwa-Tetmajer - Życie i twórczość | Artysta | Culture.pl">
            <a:extLst>
              <a:ext uri="{FF2B5EF4-FFF2-40B4-BE49-F238E27FC236}">
                <a16:creationId xmlns:a16="http://schemas.microsoft.com/office/drawing/2014/main" id="{897FD257-DD66-47DF-B793-99884C2204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3199" y="2210935"/>
            <a:ext cx="2522852"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23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F6B4E4-9C44-4372-BDD4-4208D177C901}"/>
              </a:ext>
            </a:extLst>
          </p:cNvPr>
          <p:cNvSpPr>
            <a:spLocks noGrp="1"/>
          </p:cNvSpPr>
          <p:nvPr>
            <p:ph type="title"/>
          </p:nvPr>
        </p:nvSpPr>
        <p:spPr>
          <a:xfrm>
            <a:off x="913795" y="609600"/>
            <a:ext cx="10353761" cy="1326321"/>
          </a:xfrm>
        </p:spPr>
        <p:txBody>
          <a:bodyPr>
            <a:normAutofit/>
          </a:bodyPr>
          <a:lstStyle/>
          <a:p>
            <a:r>
              <a:rPr lang="pl-PL" dirty="0"/>
              <a:t> Lucjan Rydel</a:t>
            </a:r>
          </a:p>
        </p:txBody>
      </p:sp>
      <p:sp>
        <p:nvSpPr>
          <p:cNvPr id="3" name="Symbol zastępczy zawartości 2">
            <a:extLst>
              <a:ext uri="{FF2B5EF4-FFF2-40B4-BE49-F238E27FC236}">
                <a16:creationId xmlns:a16="http://schemas.microsoft.com/office/drawing/2014/main" id="{AC51B774-90BE-45F6-996E-0B7D9DED5135}"/>
              </a:ext>
            </a:extLst>
          </p:cNvPr>
          <p:cNvSpPr>
            <a:spLocks noGrp="1"/>
          </p:cNvSpPr>
          <p:nvPr>
            <p:ph idx="1"/>
          </p:nvPr>
        </p:nvSpPr>
        <p:spPr>
          <a:xfrm>
            <a:off x="913795" y="2096064"/>
            <a:ext cx="6352824" cy="3695136"/>
          </a:xfrm>
        </p:spPr>
        <p:txBody>
          <a:bodyPr>
            <a:normAutofit fontScale="92500" lnSpcReduction="10000"/>
          </a:bodyPr>
          <a:lstStyle/>
          <a:p>
            <a:r>
              <a:rPr lang="pl-PL" dirty="0"/>
              <a:t>Był synem Lucjana i Heleny z Kremerów oraz wnukiem Józefa Kremera. W 1888 zdał egzamin dojrzałości w C. K. Gimnazjum św. Jacka w Krakowie. W latach 1888–1894 studiował na Wydziale Prawa UJ – studia te podjął na stanowcze życzenie ojca. Po uzyskaniu stopnia doktora poświęcił się twórczości literackiej i zagadnieniom z dziedziny historii i historii sztuki. Jesienią 1895 zamieszkał w Warszawie. Publikował felietony i artykuły z historii sztuki oraz krytyki literackie na łamach gazet warszawskich i krakowskich, między innymi w Gazecie Polskiej.</a:t>
            </a:r>
          </a:p>
        </p:txBody>
      </p:sp>
      <p:pic>
        <p:nvPicPr>
          <p:cNvPr id="2050" name="Picture 2" descr="Lucjan Rydel (poeta) – Wikipedia, wolna encyklopedia">
            <a:extLst>
              <a:ext uri="{FF2B5EF4-FFF2-40B4-BE49-F238E27FC236}">
                <a16:creationId xmlns:a16="http://schemas.microsoft.com/office/drawing/2014/main" id="{8E0F8EDB-5653-4ECB-B58F-D95A8E973A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47737" y="1935921"/>
            <a:ext cx="3355151" cy="4207086"/>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09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89EABC-0A01-42ED-9B73-BD46D1DB8618}"/>
              </a:ext>
            </a:extLst>
          </p:cNvPr>
          <p:cNvSpPr>
            <a:spLocks noGrp="1"/>
          </p:cNvSpPr>
          <p:nvPr>
            <p:ph type="title"/>
          </p:nvPr>
        </p:nvSpPr>
        <p:spPr>
          <a:xfrm>
            <a:off x="913795" y="609600"/>
            <a:ext cx="10353761" cy="1326321"/>
          </a:xfrm>
        </p:spPr>
        <p:txBody>
          <a:bodyPr>
            <a:normAutofit/>
          </a:bodyPr>
          <a:lstStyle/>
          <a:p>
            <a:r>
              <a:rPr lang="pl-PL" dirty="0"/>
              <a:t>Gabriela Zapolska</a:t>
            </a:r>
          </a:p>
        </p:txBody>
      </p:sp>
      <p:sp>
        <p:nvSpPr>
          <p:cNvPr id="3" name="Symbol zastępczy zawartości 2">
            <a:extLst>
              <a:ext uri="{FF2B5EF4-FFF2-40B4-BE49-F238E27FC236}">
                <a16:creationId xmlns:a16="http://schemas.microsoft.com/office/drawing/2014/main" id="{D7CE8B05-A960-4863-8315-55C130B3F1CE}"/>
              </a:ext>
            </a:extLst>
          </p:cNvPr>
          <p:cNvSpPr>
            <a:spLocks noGrp="1"/>
          </p:cNvSpPr>
          <p:nvPr>
            <p:ph idx="1"/>
          </p:nvPr>
        </p:nvSpPr>
        <p:spPr>
          <a:xfrm>
            <a:off x="913795" y="2210935"/>
            <a:ext cx="4668298" cy="3608051"/>
          </a:xfrm>
        </p:spPr>
        <p:txBody>
          <a:bodyPr>
            <a:normAutofit/>
          </a:bodyPr>
          <a:lstStyle/>
          <a:p>
            <a:r>
              <a:rPr lang="pl-PL" dirty="0"/>
              <a:t>Gabriela Zapolska, właśc. Maria Gabriela Janowska z domu Piotrowska herbu Korwin, primo voto Śnieżko-Błocka (ur. 30 marca 1857 w Podhajcach, zm. 17 grudnia 1921 we Lwowie[2]) – polska aktorka, dramatopisarka, powieściopisarka, publicystka, krytyczka teatralna i artystyczna.</a:t>
            </a:r>
          </a:p>
          <a:p>
            <a:endParaRPr lang="pl-PL" dirty="0"/>
          </a:p>
        </p:txBody>
      </p:sp>
      <p:pic>
        <p:nvPicPr>
          <p:cNvPr id="3074" name="Picture 2" descr="Zapolska Gabriela - Encyklopedia PWN - źródło wiarygodnej i rzetelnej wiedzy">
            <a:extLst>
              <a:ext uri="{FF2B5EF4-FFF2-40B4-BE49-F238E27FC236}">
                <a16:creationId xmlns:a16="http://schemas.microsoft.com/office/drawing/2014/main" id="{E9FDF919-9D3C-411E-B5F8-07597CE0D1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8191" y="2210935"/>
            <a:ext cx="3012867"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35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8B46DD-D914-4788-920F-C799F6373F5A}"/>
              </a:ext>
            </a:extLst>
          </p:cNvPr>
          <p:cNvSpPr>
            <a:spLocks noGrp="1"/>
          </p:cNvSpPr>
          <p:nvPr>
            <p:ph type="title"/>
          </p:nvPr>
        </p:nvSpPr>
        <p:spPr>
          <a:xfrm>
            <a:off x="919119" y="0"/>
            <a:ext cx="10353761" cy="1326321"/>
          </a:xfrm>
        </p:spPr>
        <p:txBody>
          <a:bodyPr/>
          <a:lstStyle/>
          <a:p>
            <a:r>
              <a:rPr lang="pl-PL" dirty="0"/>
              <a:t>INNI PRZEDSTAWICIELE</a:t>
            </a:r>
          </a:p>
        </p:txBody>
      </p:sp>
      <p:sp>
        <p:nvSpPr>
          <p:cNvPr id="5" name="pole tekstowe 4">
            <a:extLst>
              <a:ext uri="{FF2B5EF4-FFF2-40B4-BE49-F238E27FC236}">
                <a16:creationId xmlns:a16="http://schemas.microsoft.com/office/drawing/2014/main" id="{EECBF44B-1E7C-4BFB-B7EA-1939843CC71F}"/>
              </a:ext>
            </a:extLst>
          </p:cNvPr>
          <p:cNvSpPr txBox="1"/>
          <p:nvPr/>
        </p:nvSpPr>
        <p:spPr>
          <a:xfrm>
            <a:off x="632476" y="3743227"/>
            <a:ext cx="2431077" cy="369332"/>
          </a:xfrm>
          <a:prstGeom prst="rect">
            <a:avLst/>
          </a:prstGeom>
          <a:noFill/>
        </p:spPr>
        <p:txBody>
          <a:bodyPr wrap="square" rtlCol="0">
            <a:spAutoFit/>
          </a:bodyPr>
          <a:lstStyle/>
          <a:p>
            <a:r>
              <a:rPr lang="pl-PL" dirty="0"/>
              <a:t>Leon Wyczółkowski</a:t>
            </a:r>
          </a:p>
        </p:txBody>
      </p:sp>
      <p:sp>
        <p:nvSpPr>
          <p:cNvPr id="6" name="pole tekstowe 5">
            <a:extLst>
              <a:ext uri="{FF2B5EF4-FFF2-40B4-BE49-F238E27FC236}">
                <a16:creationId xmlns:a16="http://schemas.microsoft.com/office/drawing/2014/main" id="{036BE014-F3D2-452F-81B2-B08804F82BA6}"/>
              </a:ext>
            </a:extLst>
          </p:cNvPr>
          <p:cNvSpPr txBox="1"/>
          <p:nvPr/>
        </p:nvSpPr>
        <p:spPr>
          <a:xfrm>
            <a:off x="9232895" y="4216446"/>
            <a:ext cx="2005521" cy="646331"/>
          </a:xfrm>
          <a:prstGeom prst="rect">
            <a:avLst/>
          </a:prstGeom>
          <a:noFill/>
        </p:spPr>
        <p:txBody>
          <a:bodyPr wrap="square" rtlCol="0">
            <a:spAutoFit/>
          </a:bodyPr>
          <a:lstStyle/>
          <a:p>
            <a:pPr algn="ctr"/>
            <a:r>
              <a:rPr lang="pl-PL" dirty="0"/>
              <a:t> Tadeusz Boy Żeleński</a:t>
            </a:r>
          </a:p>
        </p:txBody>
      </p:sp>
      <p:sp>
        <p:nvSpPr>
          <p:cNvPr id="7" name="pole tekstowe 6">
            <a:extLst>
              <a:ext uri="{FF2B5EF4-FFF2-40B4-BE49-F238E27FC236}">
                <a16:creationId xmlns:a16="http://schemas.microsoft.com/office/drawing/2014/main" id="{823FB017-7B2B-40D7-A937-719978BC6E26}"/>
              </a:ext>
            </a:extLst>
          </p:cNvPr>
          <p:cNvSpPr txBox="1"/>
          <p:nvPr/>
        </p:nvSpPr>
        <p:spPr>
          <a:xfrm>
            <a:off x="2430418" y="5127527"/>
            <a:ext cx="4415515" cy="369332"/>
          </a:xfrm>
          <a:prstGeom prst="rect">
            <a:avLst/>
          </a:prstGeom>
          <a:noFill/>
        </p:spPr>
        <p:txBody>
          <a:bodyPr wrap="square" rtlCol="0">
            <a:spAutoFit/>
          </a:bodyPr>
          <a:lstStyle/>
          <a:p>
            <a:pPr algn="ctr"/>
            <a:r>
              <a:rPr lang="pl-PL" dirty="0"/>
              <a:t>Wojciech Weiss</a:t>
            </a:r>
          </a:p>
        </p:txBody>
      </p:sp>
      <p:sp>
        <p:nvSpPr>
          <p:cNvPr id="8" name="pole tekstowe 7">
            <a:extLst>
              <a:ext uri="{FF2B5EF4-FFF2-40B4-BE49-F238E27FC236}">
                <a16:creationId xmlns:a16="http://schemas.microsoft.com/office/drawing/2014/main" id="{9789F2E9-267A-4062-97C4-3793E28DFAF6}"/>
              </a:ext>
            </a:extLst>
          </p:cNvPr>
          <p:cNvSpPr txBox="1"/>
          <p:nvPr/>
        </p:nvSpPr>
        <p:spPr>
          <a:xfrm>
            <a:off x="6845933" y="4734535"/>
            <a:ext cx="2005521" cy="369332"/>
          </a:xfrm>
          <a:prstGeom prst="rect">
            <a:avLst/>
          </a:prstGeom>
          <a:noFill/>
        </p:spPr>
        <p:txBody>
          <a:bodyPr wrap="square" rtlCol="0">
            <a:spAutoFit/>
          </a:bodyPr>
          <a:lstStyle/>
          <a:p>
            <a:r>
              <a:rPr lang="pl-PL" dirty="0"/>
              <a:t>Józef Mehoffer</a:t>
            </a:r>
          </a:p>
        </p:txBody>
      </p:sp>
      <p:pic>
        <p:nvPicPr>
          <p:cNvPr id="3074" name="Picture 2" descr="Wojciech Weiss – Wikipedia, wolna encyklopedia">
            <a:extLst>
              <a:ext uri="{FF2B5EF4-FFF2-40B4-BE49-F238E27FC236}">
                <a16:creationId xmlns:a16="http://schemas.microsoft.com/office/drawing/2014/main" id="{2E2E012D-968F-4A4D-BCBD-5C12461DE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738" y="1618494"/>
            <a:ext cx="3101576" cy="33762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deusz Boy-Żeleński – Wikipedia, wolna encyklopedia">
            <a:extLst>
              <a:ext uri="{FF2B5EF4-FFF2-40B4-BE49-F238E27FC236}">
                <a16:creationId xmlns:a16="http://schemas.microsoft.com/office/drawing/2014/main" id="{1C7C1061-F8A5-427F-973D-95EDF49D5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895" y="427924"/>
            <a:ext cx="2295006" cy="35859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ózef Mehoffer na archiwalnych fotografiach - Muzeum Narodowe w Krakowie">
            <a:extLst>
              <a:ext uri="{FF2B5EF4-FFF2-40B4-BE49-F238E27FC236}">
                <a16:creationId xmlns:a16="http://schemas.microsoft.com/office/drawing/2014/main" id="{FCF3E354-22E4-457A-81BF-CC950464B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022" y="1015841"/>
            <a:ext cx="2589852" cy="3585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on Wyczółkowski – Wikipedia, wolna encyklopedia">
            <a:extLst>
              <a:ext uri="{FF2B5EF4-FFF2-40B4-BE49-F238E27FC236}">
                <a16:creationId xmlns:a16="http://schemas.microsoft.com/office/drawing/2014/main" id="{EF4F6D4C-578A-4549-929D-D3723D2B36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85" y="485704"/>
            <a:ext cx="2311947" cy="315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27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ircle(in)">
                                      <p:cBhvr>
                                        <p:cTn id="17" dur="2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1000"/>
                                        <p:tgtEl>
                                          <p:spTgt spid="8">
                                            <p:txEl>
                                              <p:pRg st="0" end="0"/>
                                            </p:txEl>
                                          </p:spTgt>
                                        </p:tgtEl>
                                      </p:cBhvr>
                                    </p:animEffect>
                                    <p:anim calcmode="lin" valueType="num">
                                      <p:cBhvr>
                                        <p:cTn id="4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1000"/>
                                        <p:tgtEl>
                                          <p:spTgt spid="6">
                                            <p:txEl>
                                              <p:pRg st="0" end="0"/>
                                            </p:txEl>
                                          </p:spTgt>
                                        </p:tgtEl>
                                      </p:cBhvr>
                                    </p:animEffect>
                                    <p:anim calcmode="lin" valueType="num">
                                      <p:cBhvr>
                                        <p:cTn id="4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154594-1F9C-4314-98AF-D5ACD84866C2}"/>
              </a:ext>
            </a:extLst>
          </p:cNvPr>
          <p:cNvSpPr>
            <a:spLocks noGrp="1"/>
          </p:cNvSpPr>
          <p:nvPr>
            <p:ph type="title"/>
          </p:nvPr>
        </p:nvSpPr>
        <p:spPr/>
        <p:txBody>
          <a:bodyPr>
            <a:normAutofit/>
          </a:bodyPr>
          <a:lstStyle/>
          <a:p>
            <a:r>
              <a:rPr lang="pl-PL" sz="6600" dirty="0"/>
              <a:t>DZIĘKUJE ZA UWAGE</a:t>
            </a:r>
          </a:p>
        </p:txBody>
      </p:sp>
      <p:sp>
        <p:nvSpPr>
          <p:cNvPr id="3" name="Symbol zastępczy zawartości 2">
            <a:extLst>
              <a:ext uri="{FF2B5EF4-FFF2-40B4-BE49-F238E27FC236}">
                <a16:creationId xmlns:a16="http://schemas.microsoft.com/office/drawing/2014/main" id="{7D6CE736-4626-4B78-B372-C01759971831}"/>
              </a:ext>
            </a:extLst>
          </p:cNvPr>
          <p:cNvSpPr>
            <a:spLocks noGrp="1"/>
          </p:cNvSpPr>
          <p:nvPr>
            <p:ph idx="1"/>
          </p:nvPr>
        </p:nvSpPr>
        <p:spPr/>
        <p:txBody>
          <a:bodyPr/>
          <a:lstStyle/>
          <a:p>
            <a:endParaRPr lang="pl-PL" dirty="0"/>
          </a:p>
          <a:p>
            <a:endParaRPr lang="pl-PL" dirty="0"/>
          </a:p>
          <a:p>
            <a:endParaRPr lang="pl-PL" dirty="0"/>
          </a:p>
          <a:p>
            <a:endParaRPr lang="pl-PL" dirty="0"/>
          </a:p>
          <a:p>
            <a:endParaRPr lang="pl-PL" dirty="0"/>
          </a:p>
          <a:p>
            <a:pPr marL="0" indent="0" algn="r">
              <a:buNone/>
            </a:pPr>
            <a:r>
              <a:rPr lang="pl-PL" sz="2400" dirty="0"/>
              <a:t>Prezentacje przygotował Radek Romankiewicz</a:t>
            </a:r>
          </a:p>
        </p:txBody>
      </p:sp>
    </p:spTree>
    <p:extLst>
      <p:ext uri="{BB962C8B-B14F-4D97-AF65-F5344CB8AC3E}">
        <p14:creationId xmlns:p14="http://schemas.microsoft.com/office/powerpoint/2010/main" val="274540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88CCB5-A946-48DD-9334-F5620E3D8FD5}"/>
              </a:ext>
            </a:extLst>
          </p:cNvPr>
          <p:cNvSpPr>
            <a:spLocks noGrp="1"/>
          </p:cNvSpPr>
          <p:nvPr>
            <p:ph type="title"/>
          </p:nvPr>
        </p:nvSpPr>
        <p:spPr/>
        <p:txBody>
          <a:bodyPr/>
          <a:lstStyle/>
          <a:p>
            <a:r>
              <a:rPr lang="pl-PL" dirty="0"/>
              <a:t>BIBLIOGRAFIA</a:t>
            </a:r>
          </a:p>
        </p:txBody>
      </p:sp>
      <p:sp>
        <p:nvSpPr>
          <p:cNvPr id="3" name="Symbol zastępczy zawartości 2">
            <a:extLst>
              <a:ext uri="{FF2B5EF4-FFF2-40B4-BE49-F238E27FC236}">
                <a16:creationId xmlns:a16="http://schemas.microsoft.com/office/drawing/2014/main" id="{D24E29B7-0695-46F8-9AFD-70F03D4F93F4}"/>
              </a:ext>
            </a:extLst>
          </p:cNvPr>
          <p:cNvSpPr>
            <a:spLocks noGrp="1"/>
          </p:cNvSpPr>
          <p:nvPr>
            <p:ph idx="1"/>
          </p:nvPr>
        </p:nvSpPr>
        <p:spPr/>
        <p:txBody>
          <a:bodyPr>
            <a:normAutofit fontScale="70000" lnSpcReduction="20000"/>
          </a:bodyPr>
          <a:lstStyle/>
          <a:p>
            <a:r>
              <a:rPr lang="pl-PL" dirty="0">
                <a:hlinkClick r:id="rId2"/>
              </a:rPr>
              <a:t>https://www.bryk.pl/wypracowania/jezyk-polski/mloda-polska/2052-krakow-w-mlodej-polsce-ogolna-charakterystyka.html</a:t>
            </a:r>
            <a:endParaRPr lang="pl-PL" dirty="0"/>
          </a:p>
          <a:p>
            <a:r>
              <a:rPr lang="pl-PL" dirty="0">
                <a:hlinkClick r:id="rId3"/>
              </a:rPr>
              <a:t>https://www.krakow-przewodnicy.pl/zwiedzanie/mloda-polska.html</a:t>
            </a:r>
            <a:endParaRPr lang="pl-PL" dirty="0"/>
          </a:p>
          <a:p>
            <a:r>
              <a:rPr lang="pl-PL" dirty="0">
                <a:hlinkClick r:id="rId4"/>
              </a:rPr>
              <a:t>https://sciaga.pl/tekst/93760-94-mlodopolscy_artysci_zwiazani_z_krakowem</a:t>
            </a:r>
            <a:endParaRPr lang="pl-PL" dirty="0"/>
          </a:p>
          <a:p>
            <a:r>
              <a:rPr lang="pl-PL" dirty="0">
                <a:hlinkClick r:id="rId5"/>
              </a:rPr>
              <a:t>https://pl.wikipedia.org/wiki/Tadeusz_Pawlikowski_(reżyser)</a:t>
            </a:r>
            <a:endParaRPr lang="pl-PL" dirty="0"/>
          </a:p>
          <a:p>
            <a:r>
              <a:rPr lang="pl-PL" dirty="0">
                <a:hlinkClick r:id="rId6"/>
              </a:rPr>
              <a:t>https://pl.wikipedia.org/wiki/Stanisław_Przybyszewski</a:t>
            </a:r>
            <a:endParaRPr lang="pl-PL" dirty="0"/>
          </a:p>
          <a:p>
            <a:r>
              <a:rPr lang="pl-PL" dirty="0">
                <a:hlinkClick r:id="rId7"/>
              </a:rPr>
              <a:t>https://pl.wikipedia.org/wiki/Kazimierz_Przerwa-Tetmajer</a:t>
            </a:r>
            <a:endParaRPr lang="pl-PL" dirty="0"/>
          </a:p>
          <a:p>
            <a:r>
              <a:rPr lang="pl-PL" dirty="0">
                <a:hlinkClick r:id="rId8"/>
              </a:rPr>
              <a:t>https://pl.wikipedia.org/wiki/Lucjan_Rydel_(poeta)</a:t>
            </a:r>
            <a:endParaRPr lang="pl-PL" dirty="0"/>
          </a:p>
          <a:p>
            <a:r>
              <a:rPr lang="pl-PL" dirty="0">
                <a:hlinkClick r:id="rId9"/>
              </a:rPr>
              <a:t>https://pl.wikipedia.org/wiki/Gabriela_Zapolska</a:t>
            </a:r>
            <a:endParaRPr lang="pl-PL" dirty="0"/>
          </a:p>
          <a:p>
            <a:r>
              <a:rPr lang="pl-PL" dirty="0">
                <a:hlinkClick r:id="rId5"/>
              </a:rPr>
              <a:t>https://pl.wikipedia.org/wiki/Tadeusz_Pawlikowski_(reżyser)</a:t>
            </a:r>
            <a:endParaRPr lang="pl-PL" dirty="0"/>
          </a:p>
          <a:p>
            <a:r>
              <a:rPr lang="pl-PL" dirty="0">
                <a:hlinkClick r:id="rId10"/>
              </a:rPr>
              <a:t>https://pl.wikipedia.org/wiki/Jama_Michalika</a:t>
            </a:r>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2297596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61478B-BAEE-45CE-94F4-30ABE006E658}"/>
              </a:ext>
            </a:extLst>
          </p:cNvPr>
          <p:cNvSpPr>
            <a:spLocks noGrp="1"/>
          </p:cNvSpPr>
          <p:nvPr>
            <p:ph type="title"/>
          </p:nvPr>
        </p:nvSpPr>
        <p:spPr>
          <a:xfrm>
            <a:off x="913795" y="609600"/>
            <a:ext cx="10353761" cy="1326321"/>
          </a:xfrm>
        </p:spPr>
        <p:txBody>
          <a:bodyPr>
            <a:normAutofit/>
          </a:bodyPr>
          <a:lstStyle/>
          <a:p>
            <a:r>
              <a:rPr lang="pl-PL" dirty="0"/>
              <a:t>Towarzystwo Polska Sztuka Stosowana</a:t>
            </a:r>
          </a:p>
        </p:txBody>
      </p:sp>
      <p:sp>
        <p:nvSpPr>
          <p:cNvPr id="3" name="Symbol zastępczy zawartości 2">
            <a:extLst>
              <a:ext uri="{FF2B5EF4-FFF2-40B4-BE49-F238E27FC236}">
                <a16:creationId xmlns:a16="http://schemas.microsoft.com/office/drawing/2014/main" id="{BF34D673-D7F5-4807-95F4-67496A3945AB}"/>
              </a:ext>
            </a:extLst>
          </p:cNvPr>
          <p:cNvSpPr>
            <a:spLocks noGrp="1"/>
          </p:cNvSpPr>
          <p:nvPr>
            <p:ph idx="1"/>
          </p:nvPr>
        </p:nvSpPr>
        <p:spPr>
          <a:xfrm>
            <a:off x="913795" y="2096064"/>
            <a:ext cx="6352824" cy="3695136"/>
          </a:xfrm>
        </p:spPr>
        <p:txBody>
          <a:bodyPr>
            <a:normAutofit/>
          </a:bodyPr>
          <a:lstStyle/>
          <a:p>
            <a:pPr>
              <a:lnSpc>
                <a:spcPct val="110000"/>
              </a:lnSpc>
            </a:pPr>
            <a:r>
              <a:rPr lang="pl-PL" sz="1400" dirty="0"/>
              <a:t>Towarzystwo Polska Sztuka Stosowana – towarzystwo artystyczne założone w Krakowie w 1901, którego celem było tworzenie i upowszechnianie wzornictwa artystycznego oraz promowanie sztuki stosowanej i nadanie jej rangi analogicznej do tzw. sztuki czystej. Towarzystwo wydawało w okresie 1902-1913 czasopismo pod nazwą "Wydawnictwo Towarzystwa Polskiej Sztuki Stosowanej" a potem "Sztuka Stosowana" W piśmie były reprodukcje dawnej polskiej sztuki (zwłaszcza ludowej) oraz prace członków towarzystwa. Członkami towarzystwa byli: Kazimierz Brzozowski, Jan Bukowski, Józef Czajkowski, Ludwik </a:t>
            </a:r>
            <a:r>
              <a:rPr lang="pl-PL" sz="1400" dirty="0" err="1"/>
              <a:t>Dąbrowa-Dąbrowski</a:t>
            </a:r>
            <a:r>
              <a:rPr lang="pl-PL" sz="1400" dirty="0"/>
              <a:t>, Karol Frycz, Karol Maszkowski, Antoni </a:t>
            </a:r>
            <a:r>
              <a:rPr lang="pl-PL" sz="1400" dirty="0" err="1"/>
              <a:t>Procajłowicz</a:t>
            </a:r>
            <a:r>
              <a:rPr lang="pl-PL" sz="1400" dirty="0"/>
              <a:t>, Jan Rembowski, Kazimierz Sichulski, Karol </a:t>
            </a:r>
            <a:r>
              <a:rPr lang="pl-PL" sz="1400" dirty="0" err="1"/>
              <a:t>Tichy</a:t>
            </a:r>
            <a:r>
              <a:rPr lang="pl-PL" sz="1400" dirty="0"/>
              <a:t>, Edward Trojanowski, Henryk Uziembło. Współzałożycielem i głównym teoretykiem towarzystwa był krytyk sztuki Jerzy Warchałowski.</a:t>
            </a:r>
          </a:p>
        </p:txBody>
      </p:sp>
      <p:pic>
        <p:nvPicPr>
          <p:cNvPr id="4098" name="Picture 2" descr="Towarzystwo Artystów Polskich „Sztuka” – Wikipedia, wolna encyklopedia">
            <a:extLst>
              <a:ext uri="{FF2B5EF4-FFF2-40B4-BE49-F238E27FC236}">
                <a16:creationId xmlns:a16="http://schemas.microsoft.com/office/drawing/2014/main" id="{609CB83A-5639-4A33-AE70-2E2D1EDCAC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00199" y="2210935"/>
            <a:ext cx="1868851"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993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BA1DC-818C-4F43-848F-C86F2B697E93}"/>
              </a:ext>
            </a:extLst>
          </p:cNvPr>
          <p:cNvSpPr>
            <a:spLocks noGrp="1"/>
          </p:cNvSpPr>
          <p:nvPr>
            <p:ph type="title"/>
          </p:nvPr>
        </p:nvSpPr>
        <p:spPr>
          <a:xfrm>
            <a:off x="919119" y="0"/>
            <a:ext cx="10353761" cy="1326321"/>
          </a:xfrm>
        </p:spPr>
        <p:txBody>
          <a:bodyPr>
            <a:normAutofit/>
          </a:bodyPr>
          <a:lstStyle/>
          <a:p>
            <a:r>
              <a:rPr lang="pl-PL" dirty="0"/>
              <a:t>TEATR SŁOWACKIEGO</a:t>
            </a:r>
          </a:p>
        </p:txBody>
      </p:sp>
      <p:sp>
        <p:nvSpPr>
          <p:cNvPr id="3" name="Symbol zastępczy zawartości 2">
            <a:extLst>
              <a:ext uri="{FF2B5EF4-FFF2-40B4-BE49-F238E27FC236}">
                <a16:creationId xmlns:a16="http://schemas.microsoft.com/office/drawing/2014/main" id="{28324F1B-71AD-4F3A-A5CD-C7F1617359D1}"/>
              </a:ext>
            </a:extLst>
          </p:cNvPr>
          <p:cNvSpPr>
            <a:spLocks noGrp="1"/>
          </p:cNvSpPr>
          <p:nvPr>
            <p:ph idx="1"/>
          </p:nvPr>
        </p:nvSpPr>
        <p:spPr>
          <a:xfrm>
            <a:off x="368590" y="1666136"/>
            <a:ext cx="5374064" cy="4227443"/>
          </a:xfrm>
        </p:spPr>
        <p:txBody>
          <a:bodyPr>
            <a:normAutofit lnSpcReduction="10000"/>
          </a:bodyPr>
          <a:lstStyle/>
          <a:p>
            <a:r>
              <a:rPr lang="pl-PL" sz="2400" dirty="0"/>
              <a:t>Dyrektorem Teatru Słowackiego był wówczas Tadeusz Pawlikowski u niego wystawiali swoje dzieła nie tylko Wyspiański, Rydel czy Przybyszewski, dyrektor był człowiekiem mocno zorientowanym i światowym toteż na deskach jego Teatru zobaczyć można było również zagranicznych dramaturgów.</a:t>
            </a:r>
          </a:p>
          <a:p>
            <a:endParaRPr lang="pl-PL" dirty="0"/>
          </a:p>
        </p:txBody>
      </p:sp>
      <p:pic>
        <p:nvPicPr>
          <p:cNvPr id="2050" name="Picture 2" descr="Szlak Młodej Polski - młodopolski Kraków">
            <a:extLst>
              <a:ext uri="{FF2B5EF4-FFF2-40B4-BE49-F238E27FC236}">
                <a16:creationId xmlns:a16="http://schemas.microsoft.com/office/drawing/2014/main" id="{6D1CA446-D14B-4957-8831-2AAE938667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8508" y="1585064"/>
            <a:ext cx="5524902" cy="3687872"/>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89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0450C0-692C-409A-8783-F23466E28C71}"/>
              </a:ext>
            </a:extLst>
          </p:cNvPr>
          <p:cNvSpPr>
            <a:spLocks noGrp="1"/>
          </p:cNvSpPr>
          <p:nvPr>
            <p:ph type="title"/>
          </p:nvPr>
        </p:nvSpPr>
        <p:spPr>
          <a:xfrm>
            <a:off x="913795" y="609600"/>
            <a:ext cx="10353761" cy="1326321"/>
          </a:xfrm>
        </p:spPr>
        <p:txBody>
          <a:bodyPr>
            <a:normAutofit/>
          </a:bodyPr>
          <a:lstStyle/>
          <a:p>
            <a:r>
              <a:rPr lang="pl-PL" dirty="0"/>
              <a:t>TADEUSZ PAWILIKOWSKI</a:t>
            </a:r>
          </a:p>
        </p:txBody>
      </p:sp>
      <p:sp>
        <p:nvSpPr>
          <p:cNvPr id="3" name="Symbol zastępczy zawartości 2">
            <a:extLst>
              <a:ext uri="{FF2B5EF4-FFF2-40B4-BE49-F238E27FC236}">
                <a16:creationId xmlns:a16="http://schemas.microsoft.com/office/drawing/2014/main" id="{9A4D2BEC-7A12-4564-9DDE-33BD11161FBD}"/>
              </a:ext>
            </a:extLst>
          </p:cNvPr>
          <p:cNvSpPr>
            <a:spLocks noGrp="1"/>
          </p:cNvSpPr>
          <p:nvPr>
            <p:ph idx="1"/>
          </p:nvPr>
        </p:nvSpPr>
        <p:spPr>
          <a:xfrm>
            <a:off x="913795" y="2096064"/>
            <a:ext cx="6352824" cy="3695136"/>
          </a:xfrm>
        </p:spPr>
        <p:txBody>
          <a:bodyPr>
            <a:normAutofit/>
          </a:bodyPr>
          <a:lstStyle/>
          <a:p>
            <a:pPr>
              <a:lnSpc>
                <a:spcPct val="110000"/>
              </a:lnSpc>
            </a:pPr>
            <a:r>
              <a:rPr lang="pl-PL" dirty="0"/>
              <a:t> Ur. 9 listopada 1861 w Medyce, zm. 28 września 1915 w Krakowie – reżyser i dyrektor teatrów. Ukończył szkołę średnią w Krakowie, po czym wyjechał na studia muzyczne za granicę. Studiował w Lipsku, Wiedniu, Weimarze, </a:t>
            </a:r>
            <a:r>
              <a:rPr lang="pl-PL" dirty="0" err="1"/>
              <a:t>Meiningen</a:t>
            </a:r>
            <a:r>
              <a:rPr lang="pl-PL" dirty="0"/>
              <a:t>. Wrócił do kraju i wstąpił do prowincjonalnej trupy teatralnej występującej w Galicji. Następnie wrócił do Krakowa, gdzie parał się krytyką teatralną. W tygodniku „Nasz Kraj” ogłosił pierwsze polskie przekłady tekstów E.G. Craiga.</a:t>
            </a:r>
          </a:p>
        </p:txBody>
      </p:sp>
      <p:pic>
        <p:nvPicPr>
          <p:cNvPr id="1026" name="Picture 2" descr="Ilustracja">
            <a:extLst>
              <a:ext uri="{FF2B5EF4-FFF2-40B4-BE49-F238E27FC236}">
                <a16:creationId xmlns:a16="http://schemas.microsoft.com/office/drawing/2014/main" id="{5F617ED5-F436-4F83-91CA-562F266288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97457" y="2210935"/>
            <a:ext cx="2474335"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45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D87FA4-3693-4F61-BF5E-8C829274932B}"/>
              </a:ext>
            </a:extLst>
          </p:cNvPr>
          <p:cNvSpPr>
            <a:spLocks noGrp="1"/>
          </p:cNvSpPr>
          <p:nvPr>
            <p:ph type="title"/>
          </p:nvPr>
        </p:nvSpPr>
        <p:spPr>
          <a:xfrm>
            <a:off x="924444" y="217732"/>
            <a:ext cx="10353761" cy="1326321"/>
          </a:xfrm>
        </p:spPr>
        <p:txBody>
          <a:bodyPr>
            <a:normAutofit/>
          </a:bodyPr>
          <a:lstStyle/>
          <a:p>
            <a:r>
              <a:rPr lang="pl-PL" dirty="0"/>
              <a:t>Gazety wydawane w Krakowie</a:t>
            </a:r>
          </a:p>
        </p:txBody>
      </p:sp>
      <p:sp>
        <p:nvSpPr>
          <p:cNvPr id="3" name="Symbol zastępczy zawartości 2">
            <a:extLst>
              <a:ext uri="{FF2B5EF4-FFF2-40B4-BE49-F238E27FC236}">
                <a16:creationId xmlns:a16="http://schemas.microsoft.com/office/drawing/2014/main" id="{374E7B8E-EEDC-4388-9D7B-151B50148785}"/>
              </a:ext>
            </a:extLst>
          </p:cNvPr>
          <p:cNvSpPr>
            <a:spLocks noGrp="1"/>
          </p:cNvSpPr>
          <p:nvPr>
            <p:ph idx="1"/>
          </p:nvPr>
        </p:nvSpPr>
        <p:spPr>
          <a:xfrm>
            <a:off x="913795" y="2531344"/>
            <a:ext cx="5252557" cy="4108924"/>
          </a:xfrm>
        </p:spPr>
        <p:txBody>
          <a:bodyPr>
            <a:normAutofit/>
          </a:bodyPr>
          <a:lstStyle/>
          <a:p>
            <a:r>
              <a:rPr lang="pl-PL" dirty="0"/>
              <a:t>"Życie" powołane w 1897 r przez Ludwika Szczepańskiego. Po nim byli Adama Górski, Ignacy Maciejewski, jednak to Stanisław Przybyszewski zmienił to czasopismo w głos twórców epoki.</a:t>
            </a:r>
          </a:p>
        </p:txBody>
      </p:sp>
      <p:pic>
        <p:nvPicPr>
          <p:cNvPr id="3074" name="Picture 2" descr="Digital Library of Malopolska - Życie. 1897, nr 10 (27 XI)">
            <a:extLst>
              <a:ext uri="{FF2B5EF4-FFF2-40B4-BE49-F238E27FC236}">
                <a16:creationId xmlns:a16="http://schemas.microsoft.com/office/drawing/2014/main" id="{DAC2561C-505D-4C25-A1F0-84CAA13BFE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5869" y="1867464"/>
            <a:ext cx="4152336" cy="4152336"/>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614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0995F3-FDB2-499A-87D8-F6A552ED495C}"/>
              </a:ext>
            </a:extLst>
          </p:cNvPr>
          <p:cNvSpPr>
            <a:spLocks noGrp="1"/>
          </p:cNvSpPr>
          <p:nvPr>
            <p:ph type="title"/>
          </p:nvPr>
        </p:nvSpPr>
        <p:spPr>
          <a:xfrm>
            <a:off x="913795" y="609600"/>
            <a:ext cx="10353761" cy="1326321"/>
          </a:xfrm>
        </p:spPr>
        <p:txBody>
          <a:bodyPr>
            <a:normAutofit/>
          </a:bodyPr>
          <a:lstStyle/>
          <a:p>
            <a:endParaRPr lang="pl-PL" dirty="0"/>
          </a:p>
        </p:txBody>
      </p:sp>
      <p:sp>
        <p:nvSpPr>
          <p:cNvPr id="3" name="Symbol zastępczy zawartości 2">
            <a:extLst>
              <a:ext uri="{FF2B5EF4-FFF2-40B4-BE49-F238E27FC236}">
                <a16:creationId xmlns:a16="http://schemas.microsoft.com/office/drawing/2014/main" id="{9964961A-3D54-4290-B18A-CCFFB2221634}"/>
              </a:ext>
            </a:extLst>
          </p:cNvPr>
          <p:cNvSpPr>
            <a:spLocks noGrp="1"/>
          </p:cNvSpPr>
          <p:nvPr>
            <p:ph idx="1"/>
          </p:nvPr>
        </p:nvSpPr>
        <p:spPr>
          <a:xfrm>
            <a:off x="817093" y="2129714"/>
            <a:ext cx="6253558" cy="4234108"/>
          </a:xfrm>
        </p:spPr>
        <p:txBody>
          <a:bodyPr>
            <a:normAutofit/>
          </a:bodyPr>
          <a:lstStyle/>
          <a:p>
            <a:r>
              <a:rPr lang="pl-PL" dirty="0"/>
              <a:t>"Krytyka" powstała w 1896 roku pod redakcją Wilhelma Feldmana, który zapisał się również jako ulubiona postać kabaretu Zielony Balonik. W "Krytyce" Jednak to głównie poglądy Feldmana pojawiały się na jej łamach, obok sądów o kulturze znajdowało się tam również miejsce dla literatury i jej problematyki.</a:t>
            </a:r>
          </a:p>
          <a:p>
            <a:endParaRPr lang="pl-PL" dirty="0"/>
          </a:p>
        </p:txBody>
      </p:sp>
      <p:pic>
        <p:nvPicPr>
          <p:cNvPr id="4098" name="Picture 2" descr="Krytyka : miesięcznik poświęcony sprawom społecznym, nauce i sztuce. 1905,  R. 7, t. 2 - Podkrapacka Digital Library">
            <a:extLst>
              <a:ext uri="{FF2B5EF4-FFF2-40B4-BE49-F238E27FC236}">
                <a16:creationId xmlns:a16="http://schemas.microsoft.com/office/drawing/2014/main" id="{B0A31493-9AAF-4478-B220-EC8DD5BFC7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2951" y="989623"/>
            <a:ext cx="3401956" cy="5065136"/>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389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2F1DA1A-9F72-44C7-BE6D-48808F9E3FBA}"/>
              </a:ext>
            </a:extLst>
          </p:cNvPr>
          <p:cNvSpPr>
            <a:spLocks noGrp="1"/>
          </p:cNvSpPr>
          <p:nvPr>
            <p:ph idx="1"/>
          </p:nvPr>
        </p:nvSpPr>
        <p:spPr>
          <a:xfrm>
            <a:off x="913795" y="1311965"/>
            <a:ext cx="5553266" cy="4479235"/>
          </a:xfrm>
        </p:spPr>
        <p:txBody>
          <a:bodyPr>
            <a:normAutofit/>
          </a:bodyPr>
          <a:lstStyle/>
          <a:p>
            <a:pPr>
              <a:lnSpc>
                <a:spcPct val="110000"/>
              </a:lnSpc>
            </a:pPr>
            <a:r>
              <a:rPr lang="pl-PL" dirty="0"/>
              <a:t>"Czas" powstał w roku 1848 i był związany głównie z działalnością Jamy Michalika. Początkowo czasopismo traktowało o polityce, literaturze i kulturze jednak kiedy jego redaktorem został Rudolf Starzewski wiele się zmieniło. Stała się ona bardziej świeża i odtąd była organem polityczno-kulturalnym propagującym tendencje awangardowe w sztuce Młodej Polski.</a:t>
            </a:r>
          </a:p>
          <a:p>
            <a:pPr>
              <a:lnSpc>
                <a:spcPct val="110000"/>
              </a:lnSpc>
            </a:pPr>
            <a:endParaRPr lang="pl-PL" dirty="0"/>
          </a:p>
        </p:txBody>
      </p:sp>
      <p:pic>
        <p:nvPicPr>
          <p:cNvPr id="5122" name="Picture 2" descr="Czas : dziennik poświęcony polityce krajowej i zagranicznej oraz  wiadomościom literackim, rolniczym i przemysłowym 1852, nr 194 (25  sierpnia) | Polona">
            <a:extLst>
              <a:ext uri="{FF2B5EF4-FFF2-40B4-BE49-F238E27FC236}">
                <a16:creationId xmlns:a16="http://schemas.microsoft.com/office/drawing/2014/main" id="{1EAFB31A-98BE-40C4-884E-26DB90C3E2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77557" y="637778"/>
            <a:ext cx="3800648" cy="5153422"/>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3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5D47FB-4C8B-43EC-A9C6-561A0CE91CAA}"/>
              </a:ext>
            </a:extLst>
          </p:cNvPr>
          <p:cNvSpPr>
            <a:spLocks noGrp="1"/>
          </p:cNvSpPr>
          <p:nvPr>
            <p:ph type="title"/>
          </p:nvPr>
        </p:nvSpPr>
        <p:spPr>
          <a:xfrm>
            <a:off x="913795" y="-102782"/>
            <a:ext cx="10353761" cy="1326321"/>
          </a:xfrm>
        </p:spPr>
        <p:txBody>
          <a:bodyPr/>
          <a:lstStyle/>
          <a:p>
            <a:r>
              <a:rPr lang="pl-PL" dirty="0"/>
              <a:t>KRAKOWSKE KAWIARNIE</a:t>
            </a:r>
          </a:p>
        </p:txBody>
      </p:sp>
      <p:sp>
        <p:nvSpPr>
          <p:cNvPr id="3" name="Symbol zastępczy zawartości 2">
            <a:extLst>
              <a:ext uri="{FF2B5EF4-FFF2-40B4-BE49-F238E27FC236}">
                <a16:creationId xmlns:a16="http://schemas.microsoft.com/office/drawing/2014/main" id="{A94DB18E-5C69-4587-B588-9DBF5CDA4A00}"/>
              </a:ext>
            </a:extLst>
          </p:cNvPr>
          <p:cNvSpPr>
            <a:spLocks noGrp="1"/>
          </p:cNvSpPr>
          <p:nvPr>
            <p:ph idx="1"/>
          </p:nvPr>
        </p:nvSpPr>
        <p:spPr>
          <a:xfrm>
            <a:off x="531628" y="1116419"/>
            <a:ext cx="10735929" cy="4674781"/>
          </a:xfrm>
        </p:spPr>
        <p:txBody>
          <a:bodyPr>
            <a:noAutofit/>
          </a:bodyPr>
          <a:lstStyle/>
          <a:p>
            <a:r>
              <a:rPr lang="pl-PL" sz="2800" dirty="0"/>
              <a:t>Dużą rolę kulturotwórczą odgrywały krakowskie kawiarnie, w których na początku pojawiali się jedynie mężczyźni. Prowadzono tam żywe dyskusje i tworzone nowe prądy w sztuce. Kawiarnie stanowiły również doskonałe miejsce spotkań towarzyskich, podczas których można było nadrobić zaległości i podyskutować o sprawach ważnych. Nocne życie Krakowa było bogate, zwykle po zamknięciu jednej kawiarni przenoszono się do kolejnych. Podczas artystycznej dyskusji czas płynął szybko i trwały one często do białego rana.</a:t>
            </a:r>
          </a:p>
        </p:txBody>
      </p:sp>
    </p:spTree>
    <p:extLst>
      <p:ext uri="{BB962C8B-B14F-4D97-AF65-F5344CB8AC3E}">
        <p14:creationId xmlns:p14="http://schemas.microsoft.com/office/powerpoint/2010/main" val="2125655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TM04033921[[fn=Damaszek]]</Template>
  <TotalTime>145</TotalTime>
  <Words>1822</Words>
  <Application>Microsoft Office PowerPoint</Application>
  <PresentationFormat>Panoramiczny</PresentationFormat>
  <Paragraphs>74</Paragraphs>
  <Slides>27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27</vt:i4>
      </vt:variant>
    </vt:vector>
  </HeadingPairs>
  <TitlesOfParts>
    <vt:vector size="32" baseType="lpstr">
      <vt:lpstr>Arial</vt:lpstr>
      <vt:lpstr>Bookman Old Style</vt:lpstr>
      <vt:lpstr>Google Sans</vt:lpstr>
      <vt:lpstr>Rockwell</vt:lpstr>
      <vt:lpstr>Damask</vt:lpstr>
      <vt:lpstr>Atmosfera młodopolskiego Krakowa i zjawisko cyganerii artystycznej. </vt:lpstr>
      <vt:lpstr>KRAKÓW W MŁODEJ POLSCE –  Ogólne informacje</vt:lpstr>
      <vt:lpstr>Towarzystwo Polska Sztuka Stosowana</vt:lpstr>
      <vt:lpstr>TEATR SŁOWACKIEGO</vt:lpstr>
      <vt:lpstr>TADEUSZ PAWILIKOWSKI</vt:lpstr>
      <vt:lpstr>Gazety wydawane w Krakowie</vt:lpstr>
      <vt:lpstr>Prezentacja programu PowerPoint</vt:lpstr>
      <vt:lpstr>Prezentacja programu PowerPoint</vt:lpstr>
      <vt:lpstr>KRAKOWSKE KAWIARNIE</vt:lpstr>
      <vt:lpstr>KAWIARNIA Rosenstock</vt:lpstr>
      <vt:lpstr>Kawiarnia Schmidta</vt:lpstr>
      <vt:lpstr>KAWIARNIA Sauera</vt:lpstr>
      <vt:lpstr>KAWIARNIA Janikowski</vt:lpstr>
      <vt:lpstr>JAMA MICHALIKA</vt:lpstr>
      <vt:lpstr>Paon</vt:lpstr>
      <vt:lpstr>KABARET ZIELONY BALONIK</vt:lpstr>
      <vt:lpstr>Prezentacja programu PowerPoint</vt:lpstr>
      <vt:lpstr>Krakowska Cyganeria</vt:lpstr>
      <vt:lpstr>BOHEMA</vt:lpstr>
      <vt:lpstr>STANISŁAW PRZYBYSZEWSKI</vt:lpstr>
      <vt:lpstr>Stanisław Wyspiański</vt:lpstr>
      <vt:lpstr>Kazimierz Przerwa Tetmajer</vt:lpstr>
      <vt:lpstr> Lucjan Rydel</vt:lpstr>
      <vt:lpstr>Gabriela Zapolska</vt:lpstr>
      <vt:lpstr>INNI PRZEDSTAWICIELE</vt:lpstr>
      <vt:lpstr>DZIĘKUJE ZA UWAGE</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Atmosfera młodopolskiego Krakowa i zjawisko cyganerii artystycznej.</dc:title>
  <dc:creator>Radek Romankiewicz</dc:creator>
  <cp:lastModifiedBy>Radek Romankiewicz</cp:lastModifiedBy>
  <cp:revision>21</cp:revision>
  <dcterms:created xsi:type="dcterms:W3CDTF">2021-02-24T15:59:11Z</dcterms:created>
  <dcterms:modified xsi:type="dcterms:W3CDTF">2021-04-23T08:17:52Z</dcterms:modified>
</cp:coreProperties>
</file>