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80F3E3B-910B-4122-9C42-D85D73A4B18E}" type="datetimeFigureOut">
              <a:rPr lang="pl-PL" smtClean="0"/>
              <a:pPr/>
              <a:t>18.04.2021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743B763-EC95-4AF6-8C11-263D80C50655}" type="slidenum">
              <a:rPr lang="pl-PL" smtClean="0"/>
              <a:pPr/>
              <a:t>‹#›</a:t>
            </a:fld>
            <a:endParaRPr lang="pl-PL"/>
          </a:p>
        </p:txBody>
      </p:sp>
    </p:spTree>
  </p:cSld>
  <p:clrMapOvr>
    <a:masterClrMapping/>
  </p:clrMapOvr>
  <p:transition spd="slow" advClick="0" advTm="1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5000" r="-35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F3E3B-910B-4122-9C42-D85D73A4B18E}" type="datetimeFigureOut">
              <a:rPr lang="pl-PL" smtClean="0"/>
              <a:pPr/>
              <a:t>18.04.2021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3B763-EC95-4AF6-8C11-263D80C5065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5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l.wikipedia.org/wiki/Gmach_G%C5%82%C3%B3wny_Akademii_Sztuk_Pi%C4%99knych_w_Krakowie" TargetMode="External"/><Relationship Id="rId3" Type="http://schemas.openxmlformats.org/officeDocument/2006/relationships/hyperlink" Target="https://pl.wikipedia.org/wiki/Zielony_Balonik" TargetMode="External"/><Relationship Id="rId7" Type="http://schemas.openxmlformats.org/officeDocument/2006/relationships/hyperlink" Target="https://www.krakow.pl/instcbi/72741,inst,16821,1742,instcbi.html" TargetMode="External"/><Relationship Id="rId2" Type="http://schemas.openxmlformats.org/officeDocument/2006/relationships/hyperlink" Target="https://www.krakow-przewodnicy.pl/zwiedzanie/mloda-polska.htm" TargetMode="External"/><Relationship Id="rId1" Type="http://schemas.openxmlformats.org/officeDocument/2006/relationships/slideLayout" Target="../slideLayouts/slideLayout2.xml"/><Relationship Id="rId6" Type="http://schemas.openxmlformats.org/officeDocument/2006/relationships/hyperlink" Target="https://pl.wikipedia.org/wiki/Jama_Michalika" TargetMode="External"/><Relationship Id="rId5" Type="http://schemas.openxmlformats.org/officeDocument/2006/relationships/hyperlink" Target="https://nowahistoria.interia.pl/drogi-do-wolnosci/news-pogrzeb-adama-mickiewicza-droga-wieszcza-do-wawelskiej-krypt,nId,2632261" TargetMode="External"/><Relationship Id="rId4" Type="http://schemas.openxmlformats.org/officeDocument/2006/relationships/hyperlink" Target="https://opinie.wp.pl/500-rocznica-bitwy-pod-grunwaldem-najwieksza-manifestacja-w-czasie-zaborow-6126040911578753a" TargetMode="External"/><Relationship Id="rId9" Type="http://schemas.openxmlformats.org/officeDocument/2006/relationships/hyperlink" Target="https://pl.wikipedia.org/wiki/Teatr_im._Juliusza_S%C5%82owackiego_w_Krakow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Życie kulturalne Krakowa przełomu wieków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odtytuł 2"/>
          <p:cNvSpPr>
            <a:spLocks noGrp="1"/>
          </p:cNvSpPr>
          <p:nvPr>
            <p:ph type="subTitle" idx="1"/>
          </p:nvPr>
        </p:nvSpPr>
        <p:spPr/>
        <p:txBody>
          <a:bodyPr/>
          <a:lstStyle/>
          <a:p>
            <a:endParaRPr lang="pl-PL"/>
          </a:p>
        </p:txBody>
      </p:sp>
    </p:spTree>
  </p:cSld>
  <p:clrMapOvr>
    <a:masterClrMapping/>
  </p:clrMapOvr>
  <p:transition spd="slow" advClick="0" advTm="5000">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Pogrzeb Adama Mickiewicza w Krakowie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r>
              <a:rPr lang="pl-PL" sz="2000" dirty="0" smtClean="0"/>
              <a:t>Było to wydarzenie na skalę wszystkich zaborów. Po 35 latach od śmierci wieszcza narodowego, jego prochy zostały ekshumowane i przywiezione do Krakowa, gdzie były witane przez wielotysięczne tłumy.  Korowód pogrzebowy podążał ulicami Krakowa aż na sam Wawel gdzie prochy Adama Mickiewicza zostały złożone w specjalnej krypcie, oddając tym samym zmarłemu należyty hołd.  </a:t>
            </a:r>
            <a:endParaRPr lang="pl-PL" sz="2000" dirty="0"/>
          </a:p>
        </p:txBody>
      </p:sp>
      <p:pic>
        <p:nvPicPr>
          <p:cNvPr id="22530" name="Picture 2" descr="Autor nieznany, Fotografia z pogrzebu Adama Mickiewicza. Przed wejściem do  Katedry :: Wolne Lektury"/>
          <p:cNvPicPr>
            <a:picLocks noChangeAspect="1" noChangeArrowheads="1"/>
          </p:cNvPicPr>
          <p:nvPr/>
        </p:nvPicPr>
        <p:blipFill>
          <a:blip r:embed="rId2" cstate="print"/>
          <a:srcRect/>
          <a:stretch>
            <a:fillRect/>
          </a:stretch>
        </p:blipFill>
        <p:spPr bwMode="auto">
          <a:xfrm>
            <a:off x="5214942" y="3571876"/>
            <a:ext cx="3567477" cy="2943168"/>
          </a:xfrm>
          <a:prstGeom prst="rect">
            <a:avLst/>
          </a:prstGeom>
          <a:noFill/>
        </p:spPr>
      </p:pic>
      <p:pic>
        <p:nvPicPr>
          <p:cNvPr id="22532" name="Picture 4" descr="Spacerkiem po Krakowie: Adam Mickiewicz (1798-1855) - Krypta Wieszczów  Narodowych na Wawelu"/>
          <p:cNvPicPr>
            <a:picLocks noChangeAspect="1" noChangeArrowheads="1"/>
          </p:cNvPicPr>
          <p:nvPr/>
        </p:nvPicPr>
        <p:blipFill>
          <a:blip r:embed="rId3" cstate="print"/>
          <a:srcRect/>
          <a:stretch>
            <a:fillRect/>
          </a:stretch>
        </p:blipFill>
        <p:spPr bwMode="auto">
          <a:xfrm>
            <a:off x="785786" y="3786190"/>
            <a:ext cx="3571900" cy="2596580"/>
          </a:xfrm>
          <a:prstGeom prst="rect">
            <a:avLst/>
          </a:prstGeom>
          <a:noFill/>
        </p:spPr>
      </p:pic>
    </p:spTree>
  </p:cSld>
  <p:clrMapOvr>
    <a:masterClrMapping/>
  </p:clrMapOvr>
  <p:transition spd="slow" advClick="0" advTm="15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 calcmode="lin" valueType="num">
                                      <p:cBhvr>
                                        <p:cTn id="15" dur="2000" fill="hold"/>
                                        <p:tgtEl>
                                          <p:spTgt spid="22532"/>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22532"/>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22532"/>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 from="(-#ppt_w/2)" to="(#ppt_x)" calcmode="lin" valueType="num">
                                      <p:cBhvr>
                                        <p:cTn id="23" dur="1200" fill="hold">
                                          <p:stCondLst>
                                            <p:cond delay="0"/>
                                          </p:stCondLst>
                                        </p:cTn>
                                        <p:tgtEl>
                                          <p:spTgt spid="22530"/>
                                        </p:tgtEl>
                                        <p:attrNameLst>
                                          <p:attrName>ppt_x</p:attrName>
                                        </p:attrNameLst>
                                      </p:cBhvr>
                                    </p:anim>
                                    <p:anim from="0" to="-1.0" calcmode="lin" valueType="num">
                                      <p:cBhvr>
                                        <p:cTn id="24" dur="400" decel="50000" autoRev="1" fill="hold">
                                          <p:stCondLst>
                                            <p:cond delay="1200"/>
                                          </p:stCondLst>
                                        </p:cTn>
                                        <p:tgtEl>
                                          <p:spTgt spid="22530"/>
                                        </p:tgtEl>
                                        <p:attrNameLst>
                                          <p:attrName>xshear</p:attrName>
                                        </p:attrNameLst>
                                      </p:cBhvr>
                                    </p:anim>
                                    <p:animScale>
                                      <p:cBhvr>
                                        <p:cTn id="25" dur="400" decel="100000" autoRev="1" fill="hold">
                                          <p:stCondLst>
                                            <p:cond delay="1200"/>
                                          </p:stCondLst>
                                        </p:cTn>
                                        <p:tgtEl>
                                          <p:spTgt spid="22530"/>
                                        </p:tgtEl>
                                      </p:cBhvr>
                                      <p:from x="100000" y="100000"/>
                                      <p:to x="80000" y="100000"/>
                                    </p:animScale>
                                    <p:anim by="(#ppt_h/3+#ppt_w*0.1)" calcmode="lin" valueType="num">
                                      <p:cBhvr additive="sum">
                                        <p:cTn id="26" dur="400" decel="100000" autoRev="1" fill="hold">
                                          <p:stCondLst>
                                            <p:cond delay="1200"/>
                                          </p:stCondLst>
                                        </p:cTn>
                                        <p:tgtEl>
                                          <p:spTgt spid="2253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Koniec</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lgn="ctr">
              <a:buNone/>
            </a:pPr>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Dziękuję za uwagę </a:t>
            </a:r>
          </a:p>
          <a:p>
            <a:pPr algn="r">
              <a:buNone/>
            </a:pPr>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Michał Strumiński kl. </a:t>
            </a:r>
            <a:r>
              <a:rPr lang="pl-PL"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IIIa</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advClick="0" advTm="6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Źródła</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normAutofit/>
          </a:bodyPr>
          <a:lstStyle/>
          <a:p>
            <a:pPr>
              <a:buFont typeface="Wingdings" pitchFamily="2" charset="2"/>
              <a:buChar char="q"/>
            </a:pPr>
            <a:r>
              <a:rPr lang="pl-PL" sz="2000" dirty="0" smtClean="0">
                <a:hlinkClick r:id="rId2"/>
              </a:rPr>
              <a:t>https://www.krakow-przewodnicy.pl/zwiedzanie/mloda-polska.htm</a:t>
            </a:r>
            <a:endParaRPr lang="pl-PL" sz="2000" dirty="0" smtClean="0"/>
          </a:p>
          <a:p>
            <a:pPr>
              <a:buFont typeface="Wingdings" pitchFamily="2" charset="2"/>
              <a:buChar char="q"/>
            </a:pPr>
            <a:r>
              <a:rPr lang="pl-PL" sz="2000" dirty="0" smtClean="0">
                <a:hlinkClick r:id="rId3"/>
              </a:rPr>
              <a:t>https://pl.wikipedia.org/wiki/Zielony_Balonik</a:t>
            </a:r>
            <a:endParaRPr lang="pl-PL" sz="2000" dirty="0" smtClean="0"/>
          </a:p>
          <a:p>
            <a:pPr>
              <a:buFont typeface="Wingdings" pitchFamily="2" charset="2"/>
              <a:buChar char="q"/>
            </a:pPr>
            <a:r>
              <a:rPr lang="pl-PL" sz="2000" dirty="0" smtClean="0">
                <a:hlinkClick r:id="rId4"/>
              </a:rPr>
              <a:t>https://opinie.wp.pl/500-rocznica-bitwy-pod-grunwaldem-najwieksza-manifestacja-w-czasie-zaborow-6126040911578753a</a:t>
            </a:r>
            <a:endParaRPr lang="pl-PL" sz="2000" dirty="0" smtClean="0"/>
          </a:p>
          <a:p>
            <a:pPr>
              <a:buFont typeface="Wingdings" pitchFamily="2" charset="2"/>
              <a:buChar char="q"/>
            </a:pPr>
            <a:r>
              <a:rPr lang="pl-PL" sz="2000" dirty="0" smtClean="0">
                <a:hlinkClick r:id="rId5"/>
              </a:rPr>
              <a:t>https://nowahistoria.interia.pl/drogi-do-wolnosci/news-pogrzeb-adama-mickiewicza-droga-wieszcza-do-wawelskiej-krypt,nId,2632261</a:t>
            </a:r>
            <a:endParaRPr lang="pl-PL" sz="2000" dirty="0" smtClean="0"/>
          </a:p>
          <a:p>
            <a:pPr>
              <a:buFont typeface="Wingdings" pitchFamily="2" charset="2"/>
              <a:buChar char="q"/>
            </a:pPr>
            <a:r>
              <a:rPr lang="pl-PL" sz="2000" dirty="0" smtClean="0">
                <a:hlinkClick r:id="rId6"/>
              </a:rPr>
              <a:t>https://pl.wikipedia.org/wiki/Jama_Michalika</a:t>
            </a:r>
            <a:endParaRPr lang="pl-PL" sz="2000" dirty="0" smtClean="0"/>
          </a:p>
          <a:p>
            <a:pPr>
              <a:buFont typeface="Wingdings" pitchFamily="2" charset="2"/>
              <a:buChar char="q"/>
            </a:pPr>
            <a:r>
              <a:rPr lang="pl-PL" sz="2000" dirty="0" smtClean="0">
                <a:hlinkClick r:id="rId7"/>
              </a:rPr>
              <a:t>https://www.krakow.pl/instcbi/72741,inst,16821,1742,instcbi.html</a:t>
            </a:r>
            <a:endParaRPr lang="pl-PL" sz="2000" dirty="0" smtClean="0"/>
          </a:p>
          <a:p>
            <a:pPr>
              <a:buFont typeface="Wingdings" pitchFamily="2" charset="2"/>
              <a:buChar char="q"/>
            </a:pPr>
            <a:r>
              <a:rPr lang="pl-PL" sz="2000" dirty="0" smtClean="0">
                <a:hlinkClick r:id="rId8"/>
              </a:rPr>
              <a:t>https://pl.wikipedia.org/wiki/Gmach_G%C5%82%C3%B3wny_Akademii_Sztuk_Pi%C4%99knych_w_Krakowie</a:t>
            </a:r>
            <a:endParaRPr lang="pl-PL" sz="2000" dirty="0" smtClean="0"/>
          </a:p>
          <a:p>
            <a:pPr>
              <a:buFont typeface="Wingdings" pitchFamily="2" charset="2"/>
              <a:buChar char="q"/>
            </a:pPr>
            <a:r>
              <a:rPr lang="pl-PL" sz="2000" dirty="0" smtClean="0">
                <a:hlinkClick r:id="rId9"/>
              </a:rPr>
              <a:t>https://pl.wikipedia.org/wiki/Teatr_im._Juliusza_S%C5%82owackiego_w_Krakowie</a:t>
            </a:r>
            <a:endParaRPr lang="pl-PL" sz="2000" dirty="0" smtClean="0"/>
          </a:p>
          <a:p>
            <a:pPr>
              <a:buNone/>
            </a:pPr>
            <a:endParaRPr lang="pl-PL" sz="2000" dirty="0" smtClean="0"/>
          </a:p>
          <a:p>
            <a:pPr>
              <a:buFont typeface="Wingdings" pitchFamily="2" charset="2"/>
              <a:buChar char="q"/>
            </a:pPr>
            <a:endParaRPr lang="pl-PL" sz="2000" dirty="0" smtClean="0"/>
          </a:p>
          <a:p>
            <a:pPr>
              <a:buNone/>
            </a:pPr>
            <a:endParaRPr lang="pl-PL" dirty="0"/>
          </a:p>
        </p:txBody>
      </p:sp>
    </p:spTree>
  </p:cSld>
  <p:clrMapOvr>
    <a:masterClrMapping/>
  </p:clrMapOvr>
  <p:transition spd="slow" advClick="0" advTm="7000">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Wzniesienie Głównego Gmachu Akademii Sztuk Pięknych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normAutofit/>
          </a:bodyPr>
          <a:lstStyle/>
          <a:p>
            <a:pPr>
              <a:buNone/>
            </a:pPr>
            <a:r>
              <a:rPr lang="pl-PL" sz="1600" dirty="0" smtClean="0"/>
              <a:t>   	 Został on zaprojektowany przez Macieja  Moraczewskiego i wzniesiony w latach 1879-1880. Główną zasługę w powstaniu budynku miał ówczesny dyrektor Szkoły Sztuk Pięknych, Jan Matejko. Pod jego kierunkiem w tym gmachu kształcili się najwybitniejsi polscy artyści doby Młodej Polski np. Stanisław Wyspiański , Włodzimierz Tetmajer , którzy w późniejszym czasie zostali profesorami tejże uczelni. </a:t>
            </a:r>
            <a:endParaRPr lang="pl-PL" sz="1600" dirty="0"/>
          </a:p>
        </p:txBody>
      </p:sp>
      <p:pic>
        <p:nvPicPr>
          <p:cNvPr id="1026" name="Picture 2" descr="Akademia Sztuk Pięknych. Kraków, 1883 rok. | Krakow, Landmarks, Travel"/>
          <p:cNvPicPr>
            <a:picLocks noChangeAspect="1" noChangeArrowheads="1"/>
          </p:cNvPicPr>
          <p:nvPr/>
        </p:nvPicPr>
        <p:blipFill>
          <a:blip r:embed="rId2"/>
          <a:srcRect/>
          <a:stretch>
            <a:fillRect/>
          </a:stretch>
        </p:blipFill>
        <p:spPr bwMode="auto">
          <a:xfrm>
            <a:off x="214282" y="3143248"/>
            <a:ext cx="3438163" cy="2357454"/>
          </a:xfrm>
          <a:prstGeom prst="rect">
            <a:avLst/>
          </a:prstGeom>
          <a:noFill/>
        </p:spPr>
      </p:pic>
      <p:pic>
        <p:nvPicPr>
          <p:cNvPr id="4" name="Picture 2" descr="Historia Akademii - ASP Kraków"/>
          <p:cNvPicPr>
            <a:picLocks noChangeAspect="1" noChangeArrowheads="1"/>
          </p:cNvPicPr>
          <p:nvPr/>
        </p:nvPicPr>
        <p:blipFill>
          <a:blip r:embed="rId3"/>
          <a:srcRect/>
          <a:stretch>
            <a:fillRect/>
          </a:stretch>
        </p:blipFill>
        <p:spPr bwMode="auto">
          <a:xfrm>
            <a:off x="3857620" y="3143248"/>
            <a:ext cx="4864450" cy="2371723"/>
          </a:xfrm>
          <a:prstGeom prst="rect">
            <a:avLst/>
          </a:prstGeom>
          <a:noFill/>
        </p:spPr>
      </p:pic>
      <p:sp>
        <p:nvSpPr>
          <p:cNvPr id="6" name="pole tekstowe 5"/>
          <p:cNvSpPr txBox="1"/>
          <p:nvPr/>
        </p:nvSpPr>
        <p:spPr>
          <a:xfrm>
            <a:off x="214282" y="5857892"/>
            <a:ext cx="3833750" cy="369332"/>
          </a:xfrm>
          <a:prstGeom prst="rect">
            <a:avLst/>
          </a:prstGeom>
          <a:noFill/>
        </p:spPr>
        <p:txBody>
          <a:bodyPr wrap="square" rtlCol="0">
            <a:spAutoFit/>
          </a:bodyPr>
          <a:lstStyle/>
          <a:p>
            <a:r>
              <a:rPr lang="pl-PL" dirty="0" smtClean="0"/>
              <a:t>Akademia Sztuk Pięknych w 1883 roku</a:t>
            </a:r>
            <a:endParaRPr lang="pl-PL" dirty="0"/>
          </a:p>
        </p:txBody>
      </p:sp>
      <p:sp>
        <p:nvSpPr>
          <p:cNvPr id="7" name="pole tekstowe 6"/>
          <p:cNvSpPr txBox="1"/>
          <p:nvPr/>
        </p:nvSpPr>
        <p:spPr>
          <a:xfrm>
            <a:off x="4500562" y="5857892"/>
            <a:ext cx="3348994" cy="369332"/>
          </a:xfrm>
          <a:prstGeom prst="rect">
            <a:avLst/>
          </a:prstGeom>
          <a:noFill/>
        </p:spPr>
        <p:txBody>
          <a:bodyPr wrap="none" rtlCol="0">
            <a:spAutoFit/>
          </a:bodyPr>
          <a:lstStyle/>
          <a:p>
            <a:r>
              <a:rPr lang="pl-PL" dirty="0" smtClean="0"/>
              <a:t>Akademia Sztuk Pięknych obecnie</a:t>
            </a:r>
            <a:endParaRPr lang="pl-PL" dirty="0"/>
          </a:p>
        </p:txBody>
      </p:sp>
    </p:spTree>
  </p:cSld>
  <p:clrMapOvr>
    <a:masterClrMapping/>
  </p:clrMapOvr>
  <p:transition spd="slow" advClick="0" advTm="1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Wzniesienie budynku Teatru Miejskiego</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r>
              <a:rPr lang="pl-PL" sz="1600" dirty="0" smtClean="0"/>
              <a:t>Budynek teatru wzniesiono w latach 1891–1893 Początkowo nosił nazwę „Teatr Miejski”, dopiero w 1909 otrzymał imię Juliusza Słowackiego. Na przełomie XIX i XX wieku teatr przy placu Św. Ducha przeżywał najlepszy okres w swojej historii. Teatr wyróżniał się tym, że w jego  repertuarze grywano zarówno nowoczesne jak i tradycyjne dzieła.  O wyjątkowej randze krakowskiej sceny zadecydował Stanisław Wyspiański.  Do legendy przeszła premiera ,,Wesela”  oraz w tym samym roku wszystkich części  Dziadów Adama Mickiewicza . W teatrze krakowskim ukształtowała się nowoczesna scenografia oraz nowy styl gry aktorskiej .</a:t>
            </a:r>
            <a:endParaRPr lang="pl-PL" sz="1600" dirty="0"/>
          </a:p>
        </p:txBody>
      </p:sp>
      <p:pic>
        <p:nvPicPr>
          <p:cNvPr id="15362" name="Picture 2" descr="https://upload.wikimedia.org/wikipedia/commons/thumb/d/da/Fasada_teatru.jpg/1920px-Fasada_teatru.jpg"/>
          <p:cNvPicPr>
            <a:picLocks noChangeAspect="1" noChangeArrowheads="1"/>
          </p:cNvPicPr>
          <p:nvPr/>
        </p:nvPicPr>
        <p:blipFill>
          <a:blip r:embed="rId2" cstate="print"/>
          <a:srcRect/>
          <a:stretch>
            <a:fillRect/>
          </a:stretch>
        </p:blipFill>
        <p:spPr bwMode="auto">
          <a:xfrm>
            <a:off x="500034" y="4000504"/>
            <a:ext cx="3455121" cy="2303414"/>
          </a:xfrm>
          <a:prstGeom prst="rect">
            <a:avLst/>
          </a:prstGeom>
          <a:noFill/>
        </p:spPr>
      </p:pic>
      <p:pic>
        <p:nvPicPr>
          <p:cNvPr id="15364" name="Picture 4" descr="Kurtyny Teatru Słowackiego w Krakowie | Sztuki Piękne"/>
          <p:cNvPicPr>
            <a:picLocks noChangeAspect="1" noChangeArrowheads="1"/>
          </p:cNvPicPr>
          <p:nvPr/>
        </p:nvPicPr>
        <p:blipFill>
          <a:blip r:embed="rId3" cstate="print"/>
          <a:srcRect/>
          <a:stretch>
            <a:fillRect/>
          </a:stretch>
        </p:blipFill>
        <p:spPr bwMode="auto">
          <a:xfrm>
            <a:off x="4286248" y="3929066"/>
            <a:ext cx="4648290" cy="2214578"/>
          </a:xfrm>
          <a:prstGeom prst="rect">
            <a:avLst/>
          </a:prstGeom>
          <a:noFill/>
        </p:spPr>
      </p:pic>
    </p:spTree>
  </p:cSld>
  <p:clrMapOvr>
    <a:masterClrMapping/>
  </p:clrMapOvr>
  <p:transition spd="slow" advClick="0" advTm="1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edge">
                                      <p:cBhvr>
                                        <p:cTn id="12" dur="20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diamond(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Kilka scen ze spektakli granych w teatrze na przełomie XIX i XX w</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endParaRPr lang="pl-PL" dirty="0"/>
          </a:p>
        </p:txBody>
      </p:sp>
      <p:pic>
        <p:nvPicPr>
          <p:cNvPr id="16386" name="Picture 2" descr="https://upload.wikimedia.org/wikipedia/commons/5/59/Ludwik_Solski_i_Kazimiera_Szyszko-Bohusz_-_Do%C5%BCywocie_-_Film_nr_55-56_-_1948-12-23.JPG"/>
          <p:cNvPicPr>
            <a:picLocks noChangeAspect="1" noChangeArrowheads="1"/>
          </p:cNvPicPr>
          <p:nvPr/>
        </p:nvPicPr>
        <p:blipFill>
          <a:blip r:embed="rId2" cstate="print"/>
          <a:srcRect/>
          <a:stretch>
            <a:fillRect/>
          </a:stretch>
        </p:blipFill>
        <p:spPr bwMode="auto">
          <a:xfrm>
            <a:off x="571472" y="1500174"/>
            <a:ext cx="3643338" cy="2370593"/>
          </a:xfrm>
          <a:prstGeom prst="rect">
            <a:avLst/>
          </a:prstGeom>
          <a:noFill/>
        </p:spPr>
      </p:pic>
      <p:pic>
        <p:nvPicPr>
          <p:cNvPr id="16388" name="Picture 4" descr="https://upload.wikimedia.org/wikipedia/commons/thumb/6/63/Ludwik_Solski_i_Jerzy_Leszczy%C5%84ski_-_Zemsta_-_Film_nr_55-56_-_1948-12-23.JPG/1280px-Ludwik_Solski_i_Jerzy_Leszczy%C5%84ski_-_Zemsta_-_Film_nr_55-56_-_1948-12-23.JPG"/>
          <p:cNvPicPr>
            <a:picLocks noChangeAspect="1" noChangeArrowheads="1"/>
          </p:cNvPicPr>
          <p:nvPr/>
        </p:nvPicPr>
        <p:blipFill>
          <a:blip r:embed="rId3" cstate="print"/>
          <a:srcRect/>
          <a:stretch>
            <a:fillRect/>
          </a:stretch>
        </p:blipFill>
        <p:spPr bwMode="auto">
          <a:xfrm>
            <a:off x="4572000" y="3956302"/>
            <a:ext cx="4000496" cy="2762842"/>
          </a:xfrm>
          <a:prstGeom prst="rect">
            <a:avLst/>
          </a:prstGeom>
          <a:noFill/>
        </p:spPr>
      </p:pic>
      <p:sp>
        <p:nvSpPr>
          <p:cNvPr id="6" name="pole tekstowe 5"/>
          <p:cNvSpPr txBox="1"/>
          <p:nvPr/>
        </p:nvSpPr>
        <p:spPr>
          <a:xfrm>
            <a:off x="4572000" y="1714488"/>
            <a:ext cx="4482574" cy="646331"/>
          </a:xfrm>
          <a:prstGeom prst="rect">
            <a:avLst/>
          </a:prstGeom>
          <a:noFill/>
        </p:spPr>
        <p:txBody>
          <a:bodyPr wrap="none" rtlCol="0">
            <a:spAutoFit/>
          </a:bodyPr>
          <a:lstStyle/>
          <a:p>
            <a:r>
              <a:rPr lang="pl-PL" dirty="0" smtClean="0"/>
              <a:t>Ujęcie z sztuki pt. ,, Dożywocie” Ludwik Solski </a:t>
            </a:r>
          </a:p>
          <a:p>
            <a:r>
              <a:rPr lang="pl-PL" dirty="0" smtClean="0"/>
              <a:t>I Kazimiera Szyszko-Bohusz</a:t>
            </a:r>
            <a:endParaRPr lang="pl-PL" dirty="0"/>
          </a:p>
        </p:txBody>
      </p:sp>
      <p:sp>
        <p:nvSpPr>
          <p:cNvPr id="7" name="pole tekstowe 6"/>
          <p:cNvSpPr txBox="1"/>
          <p:nvPr/>
        </p:nvSpPr>
        <p:spPr>
          <a:xfrm>
            <a:off x="714348" y="4929198"/>
            <a:ext cx="3680623" cy="646331"/>
          </a:xfrm>
          <a:prstGeom prst="rect">
            <a:avLst/>
          </a:prstGeom>
          <a:noFill/>
        </p:spPr>
        <p:txBody>
          <a:bodyPr wrap="none" rtlCol="0">
            <a:spAutoFit/>
          </a:bodyPr>
          <a:lstStyle/>
          <a:p>
            <a:r>
              <a:rPr lang="pl-PL" dirty="0" smtClean="0"/>
              <a:t>Kadr z sztuki pt. ,,Zemsta” Aleksandra</a:t>
            </a:r>
          </a:p>
          <a:p>
            <a:r>
              <a:rPr lang="pl-PL" dirty="0" smtClean="0"/>
              <a:t>Fredry. </a:t>
            </a:r>
            <a:endParaRPr lang="pl-PL" dirty="0"/>
          </a:p>
        </p:txBody>
      </p:sp>
    </p:spTree>
  </p:cSld>
  <p:clrMapOvr>
    <a:masterClrMapping/>
  </p:clrMapOvr>
  <p:transition spd="slow" advClick="0" advTm="1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box(in)">
                                      <p:cBhvr>
                                        <p:cTn id="18" dur="2000"/>
                                        <p:tgtEl>
                                          <p:spTgt spid="1638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Kawiarnia ’’</a:t>
            </a:r>
            <a:r>
              <a:rPr lang="pl-PL"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Paon</a:t>
            </a:r>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a:xfrm>
            <a:off x="357158" y="1643050"/>
            <a:ext cx="8229600" cy="4525963"/>
          </a:xfrm>
        </p:spPr>
        <p:txBody>
          <a:bodyPr>
            <a:normAutofit/>
          </a:bodyPr>
          <a:lstStyle/>
          <a:p>
            <a:pPr>
              <a:buNone/>
            </a:pPr>
            <a:r>
              <a:rPr lang="pl-PL" dirty="0" smtClean="0"/>
              <a:t>	</a:t>
            </a:r>
            <a:r>
              <a:rPr lang="pl-PL" sz="2000" dirty="0" smtClean="0"/>
              <a:t>Była to jedna z dwóch najsłynniejszych kawiarni artystycznych w Krakowie. Mieściła się na ulicy Szpitalnej. Podstawową ciekawostką tego lokalu jest to że w głównej sali wisiało płótno, na którym wybitni artyści okresu Młodej Polski np. Stanisław Wyspiański, Józef Mehoffer, Włodzimierz Tetmajer ozdabiali go poprzez  pisanie  różnego rodzaju wierszy, sentencji oraz malowaniu różnorakich scen. </a:t>
            </a:r>
            <a:endParaRPr lang="pl-PL" sz="2000" dirty="0"/>
          </a:p>
        </p:txBody>
      </p:sp>
      <p:pic>
        <p:nvPicPr>
          <p:cNvPr id="17410" name="Picture 2" descr="Może być zdjęciem przedstawiającym 1 osoba"/>
          <p:cNvPicPr>
            <a:picLocks noChangeAspect="1" noChangeArrowheads="1"/>
          </p:cNvPicPr>
          <p:nvPr/>
        </p:nvPicPr>
        <p:blipFill>
          <a:blip r:embed="rId2"/>
          <a:srcRect/>
          <a:stretch>
            <a:fillRect/>
          </a:stretch>
        </p:blipFill>
        <p:spPr bwMode="auto">
          <a:xfrm>
            <a:off x="571472" y="3857628"/>
            <a:ext cx="7429552" cy="2801561"/>
          </a:xfrm>
          <a:prstGeom prst="rect">
            <a:avLst/>
          </a:prstGeom>
          <a:noFill/>
        </p:spPr>
      </p:pic>
    </p:spTree>
  </p:cSld>
  <p:clrMapOvr>
    <a:masterClrMapping/>
  </p:clrMapOvr>
  <p:transition spd="slow" advClick="0" advTm="15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additive="base">
                                        <p:cTn id="15" dur="2000" fill="hold"/>
                                        <p:tgtEl>
                                          <p:spTgt spid="17410"/>
                                        </p:tgtEl>
                                        <p:attrNameLst>
                                          <p:attrName>ppt_x</p:attrName>
                                        </p:attrNameLst>
                                      </p:cBhvr>
                                      <p:tavLst>
                                        <p:tav tm="0">
                                          <p:val>
                                            <p:strVal val="#ppt_x"/>
                                          </p:val>
                                        </p:tav>
                                        <p:tav tm="100000">
                                          <p:val>
                                            <p:strVal val="#ppt_x"/>
                                          </p:val>
                                        </p:tav>
                                      </p:tavLst>
                                    </p:anim>
                                    <p:anim calcmode="lin" valueType="num">
                                      <p:cBhvr additive="base">
                                        <p:cTn id="16" dur="2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Kawiarnia ’’Jama Michalika”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r>
              <a:rPr lang="pl-PL" sz="2000" dirty="0" smtClean="0"/>
              <a:t>Została założona przez  Jana Michalika w 1895 roku. Zyskała ona popularność przez nazwy deserów (np., Słowacki, Mickiewicz, Flirt) </a:t>
            </a:r>
          </a:p>
          <a:p>
            <a:pPr>
              <a:buNone/>
            </a:pPr>
            <a:r>
              <a:rPr lang="pl-PL" sz="2000" dirty="0" smtClean="0"/>
              <a:t>      które były w niej podawane. Na ścianach tego lokalu bardzo często widniały liczne malowidła artystów, którzy nie mając pieniędzy bardzo często ’’ płacili’’ za posiłek swoją twórczością. </a:t>
            </a:r>
            <a:endParaRPr lang="pl-PL" sz="2000" dirty="0"/>
          </a:p>
        </p:txBody>
      </p:sp>
      <p:pic>
        <p:nvPicPr>
          <p:cNvPr id="1026" name="Picture 2" descr="https://upload.wikimedia.org/wikipedia/commons/thumb/e/eb/Karol_Frycz_Cukiernia_Lwowska_wn%C4%99trze_%281910%29.jpg/1280px-Karol_Frycz_Cukiernia_Lwowska_wn%C4%99trze_%281910%29.jpg"/>
          <p:cNvPicPr>
            <a:picLocks noChangeAspect="1" noChangeArrowheads="1"/>
          </p:cNvPicPr>
          <p:nvPr/>
        </p:nvPicPr>
        <p:blipFill>
          <a:blip r:embed="rId2" cstate="print"/>
          <a:srcRect/>
          <a:stretch>
            <a:fillRect/>
          </a:stretch>
        </p:blipFill>
        <p:spPr bwMode="auto">
          <a:xfrm>
            <a:off x="571472" y="3786190"/>
            <a:ext cx="3661584" cy="2643206"/>
          </a:xfrm>
          <a:prstGeom prst="rect">
            <a:avLst/>
          </a:prstGeom>
          <a:noFill/>
        </p:spPr>
      </p:pic>
      <p:pic>
        <p:nvPicPr>
          <p:cNvPr id="1034" name="Picture 10" descr="JAMA MICHALIKA kawiarnia w Krakowie w Polsce ulica Floriańska restauracja  cukiernia"/>
          <p:cNvPicPr>
            <a:picLocks noChangeAspect="1" noChangeArrowheads="1"/>
          </p:cNvPicPr>
          <p:nvPr/>
        </p:nvPicPr>
        <p:blipFill>
          <a:blip r:embed="rId3"/>
          <a:srcRect/>
          <a:stretch>
            <a:fillRect/>
          </a:stretch>
        </p:blipFill>
        <p:spPr bwMode="auto">
          <a:xfrm>
            <a:off x="4500562" y="3643314"/>
            <a:ext cx="4495797" cy="2528887"/>
          </a:xfrm>
          <a:prstGeom prst="rect">
            <a:avLst/>
          </a:prstGeom>
          <a:noFill/>
        </p:spPr>
      </p:pic>
    </p:spTree>
  </p:cSld>
  <p:clrMapOvr>
    <a:masterClrMapping/>
  </p:clrMapOvr>
  <p:transition spd="slow" advClick="0" advTm="1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strips(downLeft)">
                                      <p:cBhvr>
                                        <p:cTn id="24"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Kabaret Zielony Balonik</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a:xfrm>
            <a:off x="428596" y="1357298"/>
            <a:ext cx="8229600" cy="4525963"/>
          </a:xfrm>
        </p:spPr>
        <p:txBody>
          <a:bodyPr/>
          <a:lstStyle/>
          <a:p>
            <a:pPr>
              <a:buNone/>
            </a:pPr>
            <a:r>
              <a:rPr lang="pl-PL" dirty="0" smtClean="0"/>
              <a:t>	</a:t>
            </a:r>
            <a:r>
              <a:rPr lang="pl-PL" sz="1800" dirty="0" smtClean="0"/>
              <a:t>Był to pierwszy kabaret literacki założony w Krakowie w kawiarni Jana Michalika. Składał się on z wybitnych poetów, pisarzy ,plastyków. Tworzył on zamknięte grono do którego nie można było się tak łatwo dostać, ponieważ aby wejść na przedstawienie było potrzebne zaproszenie, ozdobione przez jednego z karykaturzystów.  Kabaret był skupiony głownie na wyśmiewaniu konserwatywnych środowisk Krakowa, co bardzo często było ujęte w skeczach. Ważną cechą kabaretu było to ,że repertuar nie był nigdy powtarzany, dlatego każdy występ stanowił premierę. Kabaret zdobył wielka popularność , dlatego mówiono, że jest pierwszym zbiorowym wybuchem śmiechu od czasów rozbiorów. </a:t>
            </a:r>
            <a:endParaRPr lang="pl-PL" sz="1800" dirty="0"/>
          </a:p>
        </p:txBody>
      </p:sp>
      <p:pic>
        <p:nvPicPr>
          <p:cNvPr id="19460" name="Picture 4" descr="https://upload.wikimedia.org/wikipedia/commons/thumb/d/d1/Szopka_Zielonego_Balonika.jpg/800px-Szopka_Zielonego_Balonika.jpg"/>
          <p:cNvPicPr>
            <a:picLocks noChangeAspect="1" noChangeArrowheads="1"/>
          </p:cNvPicPr>
          <p:nvPr/>
        </p:nvPicPr>
        <p:blipFill>
          <a:blip r:embed="rId2" cstate="print"/>
          <a:srcRect/>
          <a:stretch>
            <a:fillRect/>
          </a:stretch>
        </p:blipFill>
        <p:spPr bwMode="auto">
          <a:xfrm>
            <a:off x="3143240" y="4071942"/>
            <a:ext cx="2349494" cy="2643182"/>
          </a:xfrm>
          <a:prstGeom prst="rect">
            <a:avLst/>
          </a:prstGeom>
          <a:noFill/>
        </p:spPr>
      </p:pic>
    </p:spTree>
  </p:cSld>
  <p:clrMapOvr>
    <a:masterClrMapping/>
  </p:clrMapOvr>
  <p:transition spd="slow" advClick="0" advTm="15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strips(downLeft)">
                                      <p:cBhvr>
                                        <p:cTn id="14"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Kilka zaproszeń na skecze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endParaRPr lang="pl-PL" dirty="0"/>
          </a:p>
        </p:txBody>
      </p:sp>
      <p:pic>
        <p:nvPicPr>
          <p:cNvPr id="20482" name="Picture 2" descr="Zielony Balonik – Wikipedia, wolna encyklopedia"/>
          <p:cNvPicPr>
            <a:picLocks noChangeAspect="1" noChangeArrowheads="1"/>
          </p:cNvPicPr>
          <p:nvPr/>
        </p:nvPicPr>
        <p:blipFill>
          <a:blip r:embed="rId2"/>
          <a:srcRect/>
          <a:stretch>
            <a:fillRect/>
          </a:stretch>
        </p:blipFill>
        <p:spPr bwMode="auto">
          <a:xfrm>
            <a:off x="714348" y="1357298"/>
            <a:ext cx="2737323" cy="2137826"/>
          </a:xfrm>
          <a:prstGeom prst="rect">
            <a:avLst/>
          </a:prstGeom>
          <a:noFill/>
        </p:spPr>
      </p:pic>
      <p:pic>
        <p:nvPicPr>
          <p:cNvPr id="20484" name="Picture 4" descr="Zrób kabaret! O historii śmiechu i XI muzy | Artykuł | Culture.pl"/>
          <p:cNvPicPr>
            <a:picLocks noChangeAspect="1" noChangeArrowheads="1"/>
          </p:cNvPicPr>
          <p:nvPr/>
        </p:nvPicPr>
        <p:blipFill>
          <a:blip r:embed="rId3"/>
          <a:srcRect/>
          <a:stretch>
            <a:fillRect/>
          </a:stretch>
        </p:blipFill>
        <p:spPr bwMode="auto">
          <a:xfrm>
            <a:off x="285720" y="3643314"/>
            <a:ext cx="4429124" cy="3037114"/>
          </a:xfrm>
          <a:prstGeom prst="rect">
            <a:avLst/>
          </a:prstGeom>
          <a:noFill/>
        </p:spPr>
      </p:pic>
      <p:pic>
        <p:nvPicPr>
          <p:cNvPr id="20486" name="Picture 6" descr="Aukcja 06-02-2018 ZAPROSZENIE NA SZOPKĘ ZIELONEGO BALONIKA, 1911 Domu  Aukcyjnego Agra-Art - Karol Frycz"/>
          <p:cNvPicPr>
            <a:picLocks noChangeAspect="1" noChangeArrowheads="1"/>
          </p:cNvPicPr>
          <p:nvPr/>
        </p:nvPicPr>
        <p:blipFill>
          <a:blip r:embed="rId4"/>
          <a:srcRect/>
          <a:stretch>
            <a:fillRect/>
          </a:stretch>
        </p:blipFill>
        <p:spPr bwMode="auto">
          <a:xfrm>
            <a:off x="5429256" y="1357298"/>
            <a:ext cx="2678075" cy="4786346"/>
          </a:xfrm>
          <a:prstGeom prst="rect">
            <a:avLst/>
          </a:prstGeom>
          <a:noFill/>
        </p:spPr>
      </p:pic>
    </p:spTree>
  </p:cSld>
  <p:clrMapOvr>
    <a:masterClrMapping/>
  </p:clrMapOvr>
  <p:transition spd="slow" advClick="0" advTm="15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p:cTn id="12" dur="2000" fill="hold"/>
                                        <p:tgtEl>
                                          <p:spTgt spid="20486"/>
                                        </p:tgtEl>
                                        <p:attrNameLst>
                                          <p:attrName>ppt_w</p:attrName>
                                        </p:attrNameLst>
                                      </p:cBhvr>
                                      <p:tavLst>
                                        <p:tav tm="0">
                                          <p:val>
                                            <p:strVal val="#ppt_w*0.70"/>
                                          </p:val>
                                        </p:tav>
                                        <p:tav tm="100000">
                                          <p:val>
                                            <p:strVal val="#ppt_w"/>
                                          </p:val>
                                        </p:tav>
                                      </p:tavLst>
                                    </p:anim>
                                    <p:anim calcmode="lin" valueType="num">
                                      <p:cBhvr>
                                        <p:cTn id="13" dur="2000" fill="hold"/>
                                        <p:tgtEl>
                                          <p:spTgt spid="20486"/>
                                        </p:tgtEl>
                                        <p:attrNameLst>
                                          <p:attrName>ppt_h</p:attrName>
                                        </p:attrNameLst>
                                      </p:cBhvr>
                                      <p:tavLst>
                                        <p:tav tm="0">
                                          <p:val>
                                            <p:strVal val="#ppt_h"/>
                                          </p:val>
                                        </p:tav>
                                        <p:tav tm="100000">
                                          <p:val>
                                            <p:strVal val="#ppt_h"/>
                                          </p:val>
                                        </p:tav>
                                      </p:tavLst>
                                    </p:anim>
                                    <p:animEffect transition="in" filter="fade">
                                      <p:cBhvr>
                                        <p:cTn id="14" dur="2000"/>
                                        <p:tgtEl>
                                          <p:spTgt spid="2048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p:cTn id="19" dur="2000" fill="hold"/>
                                        <p:tgtEl>
                                          <p:spTgt spid="20484"/>
                                        </p:tgtEl>
                                        <p:attrNameLst>
                                          <p:attrName>ppt_w</p:attrName>
                                        </p:attrNameLst>
                                      </p:cBhvr>
                                      <p:tavLst>
                                        <p:tav tm="0">
                                          <p:val>
                                            <p:fltVal val="0"/>
                                          </p:val>
                                        </p:tav>
                                        <p:tav tm="100000">
                                          <p:val>
                                            <p:strVal val="#ppt_w"/>
                                          </p:val>
                                        </p:tav>
                                      </p:tavLst>
                                    </p:anim>
                                    <p:anim calcmode="lin" valueType="num">
                                      <p:cBhvr>
                                        <p:cTn id="20" dur="2000" fill="hold"/>
                                        <p:tgtEl>
                                          <p:spTgt spid="20484"/>
                                        </p:tgtEl>
                                        <p:attrNameLst>
                                          <p:attrName>ppt_h</p:attrName>
                                        </p:attrNameLst>
                                      </p:cBhvr>
                                      <p:tavLst>
                                        <p:tav tm="0">
                                          <p:val>
                                            <p:fltVal val="0"/>
                                          </p:val>
                                        </p:tav>
                                        <p:tav tm="100000">
                                          <p:val>
                                            <p:strVal val="#ppt_h"/>
                                          </p:val>
                                        </p:tav>
                                      </p:tavLst>
                                    </p:anim>
                                    <p:animEffect transition="in" filter="fade">
                                      <p:cBhvr>
                                        <p:cTn id="21"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500- lecie Bitwy pod Grunwaldem </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lstStyle/>
          <a:p>
            <a:pPr>
              <a:buNone/>
            </a:pPr>
            <a:r>
              <a:rPr lang="pl-PL" dirty="0" smtClean="0"/>
              <a:t>	</a:t>
            </a:r>
            <a:r>
              <a:rPr lang="pl-PL" sz="1800" dirty="0" smtClean="0"/>
              <a:t>Wydarzenie odbyło się w dniach 14-17 lipca 1910r w Krakowie. W uroczystości wzięło około 150 tysięcy osób.  Na krakowskiej rocznicy nie zabrakło żadnego z najwybitniejszych Polaków np. Marii Konopnickiej, Romana Dmowskiego, Henryka Sienkiewicza,  natomiast głównym gościem był Ignacy Paderewski, który ufundował Pomnik Grunwaldzki znajdujący się  na placu Jana Matejki.  Podczas uroczystości po raz pierwszy około 7 tysięczny chór odśpiewał ,,Rotę”. Kraków poprzez tą uroczystość zyskał jeszcze większą popularność, ponieważ na uroczystości przyjechały osoby z wszystkich trzech zaborów. </a:t>
            </a:r>
            <a:endParaRPr lang="pl-PL" sz="1800" dirty="0"/>
          </a:p>
        </p:txBody>
      </p:sp>
      <p:pic>
        <p:nvPicPr>
          <p:cNvPr id="1026" name="Picture 2" descr="500. rocznica bitwy pod Grunwaldem – o największych w historii obchodach  zwycięstwa! – wSokole.pl"/>
          <p:cNvPicPr>
            <a:picLocks noChangeAspect="1" noChangeArrowheads="1"/>
          </p:cNvPicPr>
          <p:nvPr/>
        </p:nvPicPr>
        <p:blipFill>
          <a:blip r:embed="rId2"/>
          <a:srcRect/>
          <a:stretch>
            <a:fillRect/>
          </a:stretch>
        </p:blipFill>
        <p:spPr bwMode="auto">
          <a:xfrm>
            <a:off x="5286380" y="4214818"/>
            <a:ext cx="3320364" cy="2438392"/>
          </a:xfrm>
          <a:prstGeom prst="rect">
            <a:avLst/>
          </a:prstGeom>
          <a:noFill/>
        </p:spPr>
      </p:pic>
      <p:pic>
        <p:nvPicPr>
          <p:cNvPr id="1028" name="Picture 4" descr="15 lipca 1910 w Krakowie podczas obchodów 500-lecia bitwy pod Grunwaldem  odsłonięto ufundowany przez I."/>
          <p:cNvPicPr>
            <a:picLocks noChangeAspect="1" noChangeArrowheads="1"/>
          </p:cNvPicPr>
          <p:nvPr/>
        </p:nvPicPr>
        <p:blipFill>
          <a:blip r:embed="rId3"/>
          <a:srcRect/>
          <a:stretch>
            <a:fillRect/>
          </a:stretch>
        </p:blipFill>
        <p:spPr bwMode="auto">
          <a:xfrm>
            <a:off x="857224" y="4214818"/>
            <a:ext cx="3492646" cy="2471719"/>
          </a:xfrm>
          <a:prstGeom prst="rect">
            <a:avLst/>
          </a:prstGeom>
          <a:noFill/>
        </p:spPr>
      </p:pic>
    </p:spTree>
  </p:cSld>
  <p:clrMapOvr>
    <a:masterClrMapping/>
  </p:clrMapOvr>
  <p:transition spd="slow" advClick="0" advTm="1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to="" calcmode="lin" valueType="num">
                                      <p:cBhvr>
                                        <p:cTn id="13" dur="1" fill="hold"/>
                                        <p:tgtEl>
                                          <p:spTgt spid="102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2000" fill="hold"/>
                                        <p:tgtEl>
                                          <p:spTgt spid="1026"/>
                                        </p:tgtEl>
                                        <p:attrNameLst>
                                          <p:attrName>ppt_w</p:attrName>
                                        </p:attrNameLst>
                                      </p:cBhvr>
                                      <p:tavLst>
                                        <p:tav tm="0">
                                          <p:val>
                                            <p:fltVal val="0"/>
                                          </p:val>
                                        </p:tav>
                                        <p:tav tm="100000">
                                          <p:val>
                                            <p:strVal val="#ppt_w"/>
                                          </p:val>
                                        </p:tav>
                                      </p:tavLst>
                                    </p:anim>
                                    <p:anim calcmode="lin" valueType="num">
                                      <p:cBhvr>
                                        <p:cTn id="19" dur="20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127</Words>
  <Application>Microsoft Office PowerPoint</Application>
  <PresentationFormat>Pokaz na ekranie (4:3)</PresentationFormat>
  <Paragraphs>39</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Życie kulturalne Krakowa przełomu wieków </vt:lpstr>
      <vt:lpstr>Wzniesienie Głównego Gmachu Akademii Sztuk Pięknych </vt:lpstr>
      <vt:lpstr>Wzniesienie budynku Teatru Miejskiego</vt:lpstr>
      <vt:lpstr>Kilka scen ze spektakli granych w teatrze na przełomie XIX i XX w</vt:lpstr>
      <vt:lpstr>Kawiarnia ’’Paon’’</vt:lpstr>
      <vt:lpstr>Kawiarnia ’’Jama Michalika” </vt:lpstr>
      <vt:lpstr>Kabaret Zielony Balonik</vt:lpstr>
      <vt:lpstr>Kilka zaproszeń na skecze </vt:lpstr>
      <vt:lpstr>500- lecie Bitwy pod Grunwaldem </vt:lpstr>
      <vt:lpstr>Pogrzeb Adama Mickiewicza w Krakowie </vt:lpstr>
      <vt:lpstr>Koniec</vt:lpstr>
      <vt:lpstr>Źródła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Życie kulturalne Krakowa przełomu wieków.</dc:title>
  <dc:creator>admin</dc:creator>
  <cp:lastModifiedBy>admin</cp:lastModifiedBy>
  <cp:revision>53</cp:revision>
  <dcterms:created xsi:type="dcterms:W3CDTF">2021-02-19T11:51:22Z</dcterms:created>
  <dcterms:modified xsi:type="dcterms:W3CDTF">2021-04-18T16:21:48Z</dcterms:modified>
</cp:coreProperties>
</file>