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85" r:id="rId7"/>
    <p:sldId id="290" r:id="rId8"/>
    <p:sldId id="291" r:id="rId9"/>
    <p:sldId id="292" r:id="rId10"/>
    <p:sldId id="293" r:id="rId11"/>
    <p:sldId id="294" r:id="rId12"/>
    <p:sldId id="295" r:id="rId13"/>
    <p:sldId id="296" r:id="rId14"/>
    <p:sldId id="297" r:id="rId15"/>
    <p:sldId id="261" r:id="rId16"/>
    <p:sldId id="262" r:id="rId17"/>
    <p:sldId id="263" r:id="rId18"/>
    <p:sldId id="264" r:id="rId19"/>
    <p:sldId id="265" r:id="rId20"/>
    <p:sldId id="266" r:id="rId21"/>
    <p:sldId id="279" r:id="rId22"/>
    <p:sldId id="280" r:id="rId23"/>
    <p:sldId id="281" r:id="rId24"/>
    <p:sldId id="282" r:id="rId25"/>
    <p:sldId id="283" r:id="rId26"/>
    <p:sldId id="284" r:id="rId27"/>
    <p:sldId id="272" r:id="rId28"/>
    <p:sldId id="298"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101" d="100"/>
          <a:sy n="101" d="100"/>
        </p:scale>
        <p:origin x="44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l-PL"/>
              <a:t>Kliknij, aby edytować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6CF022D-588D-4F0A-9D33-D9CB41FEFE43}" type="datetimeFigureOut">
              <a:rPr lang="pl-PL" smtClean="0"/>
              <a:t>29.04.2021</a:t>
            </a:fld>
            <a:endParaRPr lang="pl-P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789839A-463F-4673-86BC-B0C0C0D5B055}" type="slidenum">
              <a:rPr lang="pl-PL" smtClean="0"/>
              <a:t>‹#›</a:t>
            </a:fld>
            <a:endParaRPr lang="pl-PL"/>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16944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1" name="page-flip-03 (online-audio-converter.com).wav"/>
          </p:stSnd>
        </p:sndAc>
      </p:transition>
    </mc:Choice>
    <mc:Fallback>
      <p:transition spd="slow" advTm="5000">
        <p:fade/>
        <p:sndAc>
          <p:stSnd>
            <p:snd r:embed="rId1" name="page-flip-03 (online-audio-converter.com).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CF022D-588D-4F0A-9D33-D9CB41FEFE43}" type="datetimeFigureOut">
              <a:rPr lang="pl-PL" smtClean="0"/>
              <a:t>29.04.2021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89839A-463F-4673-86BC-B0C0C0D5B055}" type="slidenum">
              <a:rPr lang="pl-PL" smtClean="0"/>
              <a:t>‹#›</a:t>
            </a:fld>
            <a:endParaRPr lang="pl-PL"/>
          </a:p>
        </p:txBody>
      </p:sp>
    </p:spTree>
    <p:extLst>
      <p:ext uri="{BB962C8B-B14F-4D97-AF65-F5344CB8AC3E}">
        <p14:creationId xmlns:p14="http://schemas.microsoft.com/office/powerpoint/2010/main" val="23432880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1" name="page-flip-03 (online-audio-converter.com).wav"/>
          </p:stSnd>
        </p:sndAc>
      </p:transition>
    </mc:Choice>
    <mc:Fallback>
      <p:transition spd="slow" advTm="5000">
        <p:fade/>
        <p:sndAc>
          <p:stSnd>
            <p:snd r:embed="rId1" name="page-flip-03 (online-audio-converter.com).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CF022D-588D-4F0A-9D33-D9CB41FEFE43}" type="datetimeFigureOut">
              <a:rPr lang="pl-PL" smtClean="0"/>
              <a:t>29.04.2021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89839A-463F-4673-86BC-B0C0C0D5B055}" type="slidenum">
              <a:rPr lang="pl-PL" smtClean="0"/>
              <a:t>‹#›</a:t>
            </a:fld>
            <a:endParaRPr lang="pl-PL"/>
          </a:p>
        </p:txBody>
      </p:sp>
    </p:spTree>
    <p:extLst>
      <p:ext uri="{BB962C8B-B14F-4D97-AF65-F5344CB8AC3E}">
        <p14:creationId xmlns:p14="http://schemas.microsoft.com/office/powerpoint/2010/main" val="650215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1" name="page-flip-03 (online-audio-converter.com).wav"/>
          </p:stSnd>
        </p:sndAc>
      </p:transition>
    </mc:Choice>
    <mc:Fallback>
      <p:transition spd="slow" advTm="5000">
        <p:fade/>
        <p:sndAc>
          <p:stSnd>
            <p:snd r:embed="rId1" name="page-flip-03 (online-audio-converter.com).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CF022D-588D-4F0A-9D33-D9CB41FEFE43}" type="datetimeFigureOut">
              <a:rPr lang="pl-PL" smtClean="0"/>
              <a:t>29.04.2021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789839A-463F-4673-86BC-B0C0C0D5B055}" type="slidenum">
              <a:rPr lang="pl-PL" smtClean="0"/>
              <a:t>‹#›</a:t>
            </a:fld>
            <a:endParaRPr lang="pl-PL"/>
          </a:p>
        </p:txBody>
      </p:sp>
    </p:spTree>
    <p:extLst>
      <p:ext uri="{BB962C8B-B14F-4D97-AF65-F5344CB8AC3E}">
        <p14:creationId xmlns:p14="http://schemas.microsoft.com/office/powerpoint/2010/main" val="21331843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1" name="page-flip-03 (online-audio-converter.com).wav"/>
          </p:stSnd>
        </p:sndAc>
      </p:transition>
    </mc:Choice>
    <mc:Fallback>
      <p:transition spd="slow" advTm="5000">
        <p:fade/>
        <p:sndAc>
          <p:stSnd>
            <p:snd r:embed="rId1" name="page-flip-03 (online-audio-converter.com).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6CF022D-588D-4F0A-9D33-D9CB41FEFE43}" type="datetimeFigureOut">
              <a:rPr lang="pl-PL" smtClean="0"/>
              <a:t>29.04.2021</a:t>
            </a:fld>
            <a:endParaRPr lang="pl-P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789839A-463F-4673-86BC-B0C0C0D5B055}" type="slidenum">
              <a:rPr lang="pl-PL" smtClean="0"/>
              <a:t>‹#›</a:t>
            </a:fld>
            <a:endParaRPr lang="pl-P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97487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1" name="page-flip-03 (online-audio-converter.com).wav"/>
          </p:stSnd>
        </p:sndAc>
      </p:transition>
    </mc:Choice>
    <mc:Fallback>
      <p:transition spd="slow" advTm="5000">
        <p:fade/>
        <p:sndAc>
          <p:stSnd>
            <p:snd r:embed="rId1" name="page-flip-03 (online-audio-converter.com).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6CF022D-588D-4F0A-9D33-D9CB41FEFE43}" type="datetimeFigureOut">
              <a:rPr lang="pl-PL" smtClean="0"/>
              <a:t>29.04.2021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789839A-463F-4673-86BC-B0C0C0D5B055}" type="slidenum">
              <a:rPr lang="pl-PL" smtClean="0"/>
              <a:t>‹#›</a:t>
            </a:fld>
            <a:endParaRPr lang="pl-PL"/>
          </a:p>
        </p:txBody>
      </p:sp>
    </p:spTree>
    <p:extLst>
      <p:ext uri="{BB962C8B-B14F-4D97-AF65-F5344CB8AC3E}">
        <p14:creationId xmlns:p14="http://schemas.microsoft.com/office/powerpoint/2010/main" val="3282428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1" name="page-flip-03 (online-audio-converter.com).wav"/>
          </p:stSnd>
        </p:sndAc>
      </p:transition>
    </mc:Choice>
    <mc:Fallback>
      <p:transition spd="slow" advTm="5000">
        <p:fade/>
        <p:sndAc>
          <p:stSnd>
            <p:snd r:embed="rId1" name="page-flip-03 (online-audio-converter.com).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6CF022D-588D-4F0A-9D33-D9CB41FEFE43}" type="datetimeFigureOut">
              <a:rPr lang="pl-PL" smtClean="0"/>
              <a:t>29.04.2021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789839A-463F-4673-86BC-B0C0C0D5B055}" type="slidenum">
              <a:rPr lang="pl-PL" smtClean="0"/>
              <a:t>‹#›</a:t>
            </a:fld>
            <a:endParaRPr lang="pl-PL"/>
          </a:p>
        </p:txBody>
      </p:sp>
    </p:spTree>
    <p:extLst>
      <p:ext uri="{BB962C8B-B14F-4D97-AF65-F5344CB8AC3E}">
        <p14:creationId xmlns:p14="http://schemas.microsoft.com/office/powerpoint/2010/main" val="2224003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1" name="page-flip-03 (online-audio-converter.com).wav"/>
          </p:stSnd>
        </p:sndAc>
      </p:transition>
    </mc:Choice>
    <mc:Fallback>
      <p:transition spd="slow" advTm="5000">
        <p:fade/>
        <p:sndAc>
          <p:stSnd>
            <p:snd r:embed="rId1" name="page-flip-03 (online-audio-converter.com).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6CF022D-588D-4F0A-9D33-D9CB41FEFE43}" type="datetimeFigureOut">
              <a:rPr lang="pl-PL" smtClean="0"/>
              <a:t>29.04.2021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789839A-463F-4673-86BC-B0C0C0D5B055}" type="slidenum">
              <a:rPr lang="pl-PL" smtClean="0"/>
              <a:t>‹#›</a:t>
            </a:fld>
            <a:endParaRPr lang="pl-PL"/>
          </a:p>
        </p:txBody>
      </p:sp>
    </p:spTree>
    <p:extLst>
      <p:ext uri="{BB962C8B-B14F-4D97-AF65-F5344CB8AC3E}">
        <p14:creationId xmlns:p14="http://schemas.microsoft.com/office/powerpoint/2010/main" val="38121546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1" name="page-flip-03 (online-audio-converter.com).wav"/>
          </p:stSnd>
        </p:sndAc>
      </p:transition>
    </mc:Choice>
    <mc:Fallback>
      <p:transition spd="slow" advTm="5000">
        <p:fade/>
        <p:sndAc>
          <p:stSnd>
            <p:snd r:embed="rId1" name="page-flip-03 (online-audio-converter.com).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F022D-588D-4F0A-9D33-D9CB41FEFE43}" type="datetimeFigureOut">
              <a:rPr lang="pl-PL" smtClean="0"/>
              <a:t>29.04.2021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789839A-463F-4673-86BC-B0C0C0D5B055}" type="slidenum">
              <a:rPr lang="pl-PL" smtClean="0"/>
              <a:t>‹#›</a:t>
            </a:fld>
            <a:endParaRPr lang="pl-PL"/>
          </a:p>
        </p:txBody>
      </p:sp>
    </p:spTree>
    <p:extLst>
      <p:ext uri="{BB962C8B-B14F-4D97-AF65-F5344CB8AC3E}">
        <p14:creationId xmlns:p14="http://schemas.microsoft.com/office/powerpoint/2010/main" val="2498756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1" name="page-flip-03 (online-audio-converter.com).wav"/>
          </p:stSnd>
        </p:sndAc>
      </p:transition>
    </mc:Choice>
    <mc:Fallback>
      <p:transition spd="slow" advTm="5000">
        <p:fade/>
        <p:sndAc>
          <p:stSnd>
            <p:snd r:embed="rId1" name="page-flip-03 (online-audio-converter.com).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l-PL"/>
              <a:t>Kliknij, aby edytować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6CF022D-588D-4F0A-9D33-D9CB41FEFE43}" type="datetimeFigureOut">
              <a:rPr lang="pl-PL" smtClean="0"/>
              <a:t>29.04.2021</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789839A-463F-4673-86BC-B0C0C0D5B055}"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57059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1" name="page-flip-03 (online-audio-converter.com).wav"/>
          </p:stSnd>
        </p:sndAc>
      </p:transition>
    </mc:Choice>
    <mc:Fallback>
      <p:transition spd="slow" advTm="5000">
        <p:fade/>
        <p:sndAc>
          <p:stSnd>
            <p:snd r:embed="rId1" name="page-flip-03 (online-audio-converter.com).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6CF022D-588D-4F0A-9D33-D9CB41FEFE43}" type="datetimeFigureOut">
              <a:rPr lang="pl-PL" smtClean="0"/>
              <a:t>29.04.2021</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789839A-463F-4673-86BC-B0C0C0D5B055}"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34130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1" name="page-flip-03 (online-audio-converter.com).wav"/>
          </p:stSnd>
        </p:sndAc>
      </p:transition>
    </mc:Choice>
    <mc:Fallback>
      <p:transition spd="slow" advTm="5000">
        <p:fade/>
        <p:sndAc>
          <p:stSnd>
            <p:snd r:embed="rId1" name="page-flip-03 (online-audio-converter.com).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6CF022D-588D-4F0A-9D33-D9CB41FEFE43}" type="datetimeFigureOut">
              <a:rPr lang="pl-PL" smtClean="0"/>
              <a:t>29.04.2021</a:t>
            </a:fld>
            <a:endParaRPr lang="pl-P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l-PL"/>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789839A-463F-4673-86BC-B0C0C0D5B055}" type="slidenum">
              <a:rPr lang="pl-PL" smtClean="0"/>
              <a:t>‹#›</a:t>
            </a:fld>
            <a:endParaRPr lang="pl-P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5898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13" name="page-flip-03 (online-audio-converter.com).wav"/>
          </p:stSnd>
        </p:sndAc>
      </p:transition>
    </mc:Choice>
    <mc:Fallback>
      <p:transition spd="slow" advTm="5000">
        <p:fade/>
        <p:sndAc>
          <p:stSnd>
            <p:snd r:embed="rId13" name="page-flip-03 (online-audio-converter.com).wav"/>
          </p:stSnd>
        </p:sndAc>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https://adserwer.xwords.pl/st.js?t=c&amp;c=640&amp;w=Anny&amp;s=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pl.wikipedia.org/wiki/Kazimierz_Przerwa-Tetmajer" TargetMode="External"/><Relationship Id="rId13" Type="http://schemas.openxmlformats.org/officeDocument/2006/relationships/hyperlink" Target="https://pl.wikipedia.org/wiki/Stanis&#322;aw_Przybyszewski" TargetMode="External"/><Relationship Id="rId3" Type="http://schemas.openxmlformats.org/officeDocument/2006/relationships/hyperlink" Target="https://www.bryk.pl/wypracowania/jezyk-polski/mloda-polska/2052-krakow-w-mlodej-polsce-ogolna-charakterystyka.html" TargetMode="External"/><Relationship Id="rId7" Type="http://schemas.openxmlformats.org/officeDocument/2006/relationships/hyperlink" Target="https://pl.wikipedia.org/wiki/Tadeusz_Boy-&#379;ele&#324;ski" TargetMode="External"/><Relationship Id="rId12" Type="http://schemas.openxmlformats.org/officeDocument/2006/relationships/hyperlink" Target="https://pl.wikipedia.org/wiki/Henri_de_Toulouse-Lautrec"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pl.wikipedia.org/wiki/Ferenc_Moln&#225;r" TargetMode="External"/><Relationship Id="rId11" Type="http://schemas.openxmlformats.org/officeDocument/2006/relationships/hyperlink" Target="https://pl.wikipedia.org/wiki/Paul_Verlaine" TargetMode="External"/><Relationship Id="rId5" Type="http://schemas.openxmlformats.org/officeDocument/2006/relationships/hyperlink" Target="https://sciaga.pl/tekst/37133-38-cyganeria_mlodopolska" TargetMode="External"/><Relationship Id="rId10" Type="http://schemas.openxmlformats.org/officeDocument/2006/relationships/hyperlink" Target="https://pl.wikipedia.org/wiki/Arthur_Rimbaud" TargetMode="External"/><Relationship Id="rId4" Type="http://schemas.openxmlformats.org/officeDocument/2006/relationships/hyperlink" Target="https://www.krakow-przewodnicy.pl/zwiedzanie/mloda-polska.html" TargetMode="External"/><Relationship Id="rId9" Type="http://schemas.openxmlformats.org/officeDocument/2006/relationships/hyperlink" Target="https://pl.wikipedia.org/wiki/Stanis&#322;aw_Wyspia&#324;ski" TargetMode="External"/><Relationship Id="rId14" Type="http://schemas.openxmlformats.org/officeDocument/2006/relationships/hyperlink" Target="http://www.countrywideappliance.com/Cyganeria-Mlodopolska-id-775.html" TargetMode="Externa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D3EC49-1BE8-4D8B-BF62-BCF022B2ED33}"/>
              </a:ext>
            </a:extLst>
          </p:cNvPr>
          <p:cNvSpPr>
            <a:spLocks noGrp="1"/>
          </p:cNvSpPr>
          <p:nvPr>
            <p:ph type="ctrTitle"/>
          </p:nvPr>
        </p:nvSpPr>
        <p:spPr>
          <a:xfrm>
            <a:off x="1915128" y="1091681"/>
            <a:ext cx="8361229" cy="3536303"/>
          </a:xfrm>
        </p:spPr>
        <p:txBody>
          <a:bodyPr>
            <a:noAutofit/>
          </a:bodyPr>
          <a:lstStyle/>
          <a:p>
            <a:r>
              <a:rPr lang="pl-PL" sz="5400" b="0" i="0" dirty="0">
                <a:solidFill>
                  <a:srgbClr val="137333"/>
                </a:solidFill>
                <a:effectLst/>
                <a:latin typeface="Google Sans"/>
              </a:rPr>
              <a:t>Atmosfera młodopolskiego Krakowa i zjawisko cyganerii artystycznej.</a:t>
            </a:r>
            <a:endParaRPr lang="pl-PL" sz="5400" dirty="0"/>
          </a:p>
        </p:txBody>
      </p:sp>
      <p:sp>
        <p:nvSpPr>
          <p:cNvPr id="3" name="Podtytuł 2">
            <a:extLst>
              <a:ext uri="{FF2B5EF4-FFF2-40B4-BE49-F238E27FC236}">
                <a16:creationId xmlns:a16="http://schemas.microsoft.com/office/drawing/2014/main" id="{C902F213-FF57-4EB3-8610-A3D438E5FDEA}"/>
              </a:ext>
            </a:extLst>
          </p:cNvPr>
          <p:cNvSpPr>
            <a:spLocks noGrp="1"/>
          </p:cNvSpPr>
          <p:nvPr>
            <p:ph type="subTitle" idx="1"/>
          </p:nvPr>
        </p:nvSpPr>
        <p:spPr>
          <a:xfrm>
            <a:off x="1524000" y="4627984"/>
            <a:ext cx="9144000" cy="1642187"/>
          </a:xfrm>
        </p:spPr>
        <p:txBody>
          <a:bodyPr>
            <a:normAutofit/>
          </a:bodyPr>
          <a:lstStyle/>
          <a:p>
            <a:r>
              <a:rPr lang="pl-PL" sz="4000" dirty="0"/>
              <a:t>Sebastian Kowalski 3F</a:t>
            </a:r>
          </a:p>
        </p:txBody>
      </p:sp>
    </p:spTree>
    <p:extLst>
      <p:ext uri="{BB962C8B-B14F-4D97-AF65-F5344CB8AC3E}">
        <p14:creationId xmlns:p14="http://schemas.microsoft.com/office/powerpoint/2010/main" val="8737338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C38CC2C-C431-48F9-B91B-89E425BA4ACA}"/>
              </a:ext>
            </a:extLst>
          </p:cNvPr>
          <p:cNvSpPr>
            <a:spLocks noGrp="1"/>
          </p:cNvSpPr>
          <p:nvPr>
            <p:ph type="title"/>
          </p:nvPr>
        </p:nvSpPr>
        <p:spPr>
          <a:xfrm>
            <a:off x="5408473" y="232161"/>
            <a:ext cx="4043176" cy="758439"/>
          </a:xfrm>
        </p:spPr>
        <p:txBody>
          <a:bodyPr>
            <a:normAutofit/>
          </a:bodyPr>
          <a:lstStyle/>
          <a:p>
            <a:r>
              <a:rPr lang="pl-PL" dirty="0"/>
              <a:t>Ferenc </a:t>
            </a:r>
            <a:r>
              <a:rPr lang="pl-PL" dirty="0" err="1"/>
              <a:t>Molnár</a:t>
            </a:r>
            <a:endParaRPr lang="pl-PL" dirty="0"/>
          </a:p>
        </p:txBody>
      </p:sp>
      <p:pic>
        <p:nvPicPr>
          <p:cNvPr id="7" name="Picture 12" descr="Obraz zawierający tekst&#10;&#10;Opis wygenerowany automatycznie">
            <a:extLst>
              <a:ext uri="{FF2B5EF4-FFF2-40B4-BE49-F238E27FC236}">
                <a16:creationId xmlns:a16="http://schemas.microsoft.com/office/drawing/2014/main" id="{A60ABB1C-3F07-4AD7-9D71-61B37FA4E7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88" r="4580"/>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6E7D2676-F99A-4930-B719-2E89BA3F1777}"/>
              </a:ext>
            </a:extLst>
          </p:cNvPr>
          <p:cNvSpPr>
            <a:spLocks noGrp="1"/>
          </p:cNvSpPr>
          <p:nvPr>
            <p:ph idx="1"/>
          </p:nvPr>
        </p:nvSpPr>
        <p:spPr>
          <a:xfrm>
            <a:off x="4982198" y="1367327"/>
            <a:ext cx="6930639" cy="4935909"/>
          </a:xfrm>
        </p:spPr>
        <p:txBody>
          <a:bodyPr>
            <a:noAutofit/>
          </a:bodyPr>
          <a:lstStyle/>
          <a:p>
            <a:r>
              <a:rPr lang="pl-PL" sz="1800" dirty="0"/>
              <a:t>Ferenc </a:t>
            </a:r>
            <a:r>
              <a:rPr lang="pl-PL" sz="1800" dirty="0" err="1"/>
              <a:t>Molnár</a:t>
            </a:r>
            <a:r>
              <a:rPr lang="pl-PL" sz="1800" dirty="0"/>
              <a:t>, ur. 12 stycznia 1878 w Budapeszcie, Austro-Węgry– węgierski pisarz, dramaturg i dziennikarz.</a:t>
            </a:r>
          </a:p>
          <a:p>
            <a:r>
              <a:rPr lang="pl-PL" sz="1800" dirty="0"/>
              <a:t>Jeden z najbardziej znanych przedstawicieli węgierskiej literatury mieszczańskiej pierwszej połowy XX wieku. Światowy rozgłos przyniosła mu powieść Chłopcy z Placu Broni, która została przetłumaczona na 43 języki i została wydana w setkach tysięcy egzemplarzy. Doczekała się też siedmiu adaptacji filmowych. Międzynarodową renomę zyskał również jako dramaturg, autor 42 sztuk teatralnych wystawianych na scenach europejskich i amerykańskich. Jego dramaty, niezmiennie obecne w światowym repertuarze teatralnym XX wieku, osiągały tak duże sukcesy, że ich autora okrzyknięto mianem „Węgierskiego Moliera”.</a:t>
            </a:r>
          </a:p>
        </p:txBody>
      </p:sp>
    </p:spTree>
    <p:extLst>
      <p:ext uri="{BB962C8B-B14F-4D97-AF65-F5344CB8AC3E}">
        <p14:creationId xmlns:p14="http://schemas.microsoft.com/office/powerpoint/2010/main" val="2127896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5" name="Rectangle 74">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CAC866C-AF14-4421-ABBA-7036FCC9E68F}"/>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en-US" sz="4800" cap="all" dirty="0" err="1"/>
              <a:t>Młodopolscy</a:t>
            </a:r>
            <a:r>
              <a:rPr lang="en-US" sz="4800" cap="all" dirty="0"/>
              <a:t> </a:t>
            </a:r>
            <a:r>
              <a:rPr lang="en-US" sz="4800" cap="all" dirty="0" err="1"/>
              <a:t>artyści</a:t>
            </a:r>
            <a:endParaRPr lang="en-US" sz="4800" cap="all" dirty="0"/>
          </a:p>
        </p:txBody>
      </p:sp>
      <p:pic>
        <p:nvPicPr>
          <p:cNvPr id="1026" name="Picture 2" descr="Top 10 książek o designie! | CzasNaWnętrze">
            <a:extLst>
              <a:ext uri="{FF2B5EF4-FFF2-40B4-BE49-F238E27FC236}">
                <a16:creationId xmlns:a16="http://schemas.microsoft.com/office/drawing/2014/main" id="{0B0A9F03-98E3-4982-8BE2-F895CEAB24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78" b="7864"/>
          <a:stretch/>
        </p:blipFill>
        <p:spPr bwMode="auto">
          <a:xfrm>
            <a:off x="20" y="10"/>
            <a:ext cx="12191980" cy="4187119"/>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79" name="Freeform: Shape 78">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1999062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07403D5-13CB-4A98-AEB5-D2154DC6F428}"/>
              </a:ext>
            </a:extLst>
          </p:cNvPr>
          <p:cNvSpPr>
            <a:spLocks noGrp="1"/>
          </p:cNvSpPr>
          <p:nvPr>
            <p:ph type="title"/>
          </p:nvPr>
        </p:nvSpPr>
        <p:spPr>
          <a:xfrm>
            <a:off x="5100824" y="239282"/>
            <a:ext cx="6176776" cy="1555335"/>
          </a:xfrm>
        </p:spPr>
        <p:txBody>
          <a:bodyPr>
            <a:normAutofit/>
          </a:bodyPr>
          <a:lstStyle/>
          <a:p>
            <a:r>
              <a:rPr lang="pl-PL" b="0" i="0" dirty="0">
                <a:effectLst/>
                <a:latin typeface="Helvetica Neue"/>
              </a:rPr>
              <a:t>Kazimierz Przerwa Tetmajer</a:t>
            </a:r>
            <a:endParaRPr lang="pl-PL" dirty="0"/>
          </a:p>
        </p:txBody>
      </p:sp>
      <p:pic>
        <p:nvPicPr>
          <p:cNvPr id="2050" name="Picture 2">
            <a:extLst>
              <a:ext uri="{FF2B5EF4-FFF2-40B4-BE49-F238E27FC236}">
                <a16:creationId xmlns:a16="http://schemas.microsoft.com/office/drawing/2014/main" id="{3F9231DE-F863-44F4-9E02-0BD7F9412E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24" r="462" b="2"/>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4F0D5E4E-DB6C-4F5F-9C28-B02FCBD87BAE}"/>
              </a:ext>
            </a:extLst>
          </p:cNvPr>
          <p:cNvSpPr>
            <a:spLocks noGrp="1"/>
          </p:cNvSpPr>
          <p:nvPr>
            <p:ph idx="1"/>
          </p:nvPr>
        </p:nvSpPr>
        <p:spPr>
          <a:xfrm>
            <a:off x="4973653" y="1939895"/>
            <a:ext cx="6662784" cy="4232305"/>
          </a:xfrm>
        </p:spPr>
        <p:txBody>
          <a:bodyPr>
            <a:noAutofit/>
          </a:bodyPr>
          <a:lstStyle/>
          <a:p>
            <a:r>
              <a:rPr lang="pl-PL" sz="1800" b="0" i="0" dirty="0">
                <a:effectLst/>
                <a:latin typeface="Helvetica Neue"/>
              </a:rPr>
              <a:t>Artysta związany z Krakowem, urodzony 12 lutego 1865 roku, polski poeta, nowelista, powieściopisarz, przyrodni brat Władysława Tetmajera. Uczęszczał do gimnazjum św. </a:t>
            </a:r>
            <a:r>
              <a:rPr lang="pl-PL" sz="1800" b="1" i="0" u="sng" dirty="0">
                <a:effectLst/>
                <a:latin typeface="Helvetica Neue"/>
                <a:hlinkClick r:id="rId4"/>
              </a:rPr>
              <a:t>Anny</a:t>
            </a:r>
            <a:r>
              <a:rPr lang="pl-PL" sz="1800" b="0" i="0" dirty="0">
                <a:effectLst/>
                <a:latin typeface="Helvetica Neue"/>
              </a:rPr>
              <a:t> w </a:t>
            </a:r>
            <a:r>
              <a:rPr lang="pl-PL" sz="1800" b="0" i="0" dirty="0" err="1">
                <a:effectLst/>
                <a:latin typeface="Helvetica Neue"/>
              </a:rPr>
              <a:t>krakowie</a:t>
            </a:r>
            <a:r>
              <a:rPr lang="pl-PL" sz="1800" b="0" i="0" dirty="0">
                <a:effectLst/>
                <a:latin typeface="Helvetica Neue"/>
              </a:rPr>
              <a:t>, gdzie przeniósł się w 1883 roku z rodziną. W latach 1886 studiował na wydziale filozoficznym Uniwersytetu Jagiellońskiego. Jako pierwszy tomik poetycki pochodzący z 1891 roku  wyraz dekadenckich, pesymistycznych nastrojów uznano za manifest pokolenia. Poeta niesłychanie popularny na przełomie wieków, mistrz zmysłowego erotyku, uwielbiany przez kobiety, później wiele lat żył w biedzie na granicy obłędu. Zmarł 18 stycznia 1940 roku w Warszawie.</a:t>
            </a:r>
            <a:br>
              <a:rPr lang="pl-PL" sz="1800" dirty="0"/>
            </a:br>
            <a:endParaRPr lang="pl-PL" sz="1800" dirty="0"/>
          </a:p>
        </p:txBody>
      </p:sp>
    </p:spTree>
    <p:extLst>
      <p:ext uri="{BB962C8B-B14F-4D97-AF65-F5344CB8AC3E}">
        <p14:creationId xmlns:p14="http://schemas.microsoft.com/office/powerpoint/2010/main" val="9990434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7CA66FF-25F5-49C1-955B-FD24EB9BFCDA}"/>
              </a:ext>
            </a:extLst>
          </p:cNvPr>
          <p:cNvSpPr>
            <a:spLocks noGrp="1"/>
          </p:cNvSpPr>
          <p:nvPr>
            <p:ph type="title"/>
          </p:nvPr>
        </p:nvSpPr>
        <p:spPr>
          <a:xfrm>
            <a:off x="5100824" y="658026"/>
            <a:ext cx="6176776" cy="974221"/>
          </a:xfrm>
        </p:spPr>
        <p:txBody>
          <a:bodyPr>
            <a:normAutofit/>
          </a:bodyPr>
          <a:lstStyle/>
          <a:p>
            <a:r>
              <a:rPr lang="pl-PL" b="0" i="0" dirty="0">
                <a:solidFill>
                  <a:srgbClr val="000000"/>
                </a:solidFill>
                <a:effectLst/>
                <a:latin typeface="Helvetica Neue"/>
              </a:rPr>
              <a:t>Stanisław Wyspiański</a:t>
            </a:r>
            <a:endParaRPr lang="pl-PL" dirty="0"/>
          </a:p>
        </p:txBody>
      </p:sp>
      <p:pic>
        <p:nvPicPr>
          <p:cNvPr id="3074" name="Picture 2" descr="Obraz zawierający tekst, mężczyzna, osoba, odzież&#10;&#10;Opis wygenerowany automatycznie">
            <a:extLst>
              <a:ext uri="{FF2B5EF4-FFF2-40B4-BE49-F238E27FC236}">
                <a16:creationId xmlns:a16="http://schemas.microsoft.com/office/drawing/2014/main" id="{A17405DA-B039-4DF8-BE06-5CC03B52F8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32" r="2" b="2"/>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27BC2E1B-58A9-4A1D-8352-DFFA084F218D}"/>
              </a:ext>
            </a:extLst>
          </p:cNvPr>
          <p:cNvSpPr>
            <a:spLocks noGrp="1"/>
          </p:cNvSpPr>
          <p:nvPr>
            <p:ph idx="1"/>
          </p:nvPr>
        </p:nvSpPr>
        <p:spPr>
          <a:xfrm>
            <a:off x="4973652" y="2162086"/>
            <a:ext cx="6640083" cy="3819970"/>
          </a:xfrm>
        </p:spPr>
        <p:txBody>
          <a:bodyPr>
            <a:normAutofit lnSpcReduction="10000"/>
          </a:bodyPr>
          <a:lstStyle/>
          <a:p>
            <a:r>
              <a:rPr lang="pl-PL" b="0" i="0" dirty="0">
                <a:solidFill>
                  <a:srgbClr val="000000"/>
                </a:solidFill>
                <a:effectLst/>
                <a:latin typeface="Helvetica Neue"/>
              </a:rPr>
              <a:t>Dramaturg, poeta, malarz, grafik, scenograf. Syn krakowskiego rzeźbiarza, nałogowego alkoholika, wcześnie osierocony przez matkę, został oddany pod opiekę ciotki. Kształcił się w krakowskiej Akademii Sztuk Pięknych Oraz na Uniwersytecie Jagiellońskim. W wieku 30 lat ożenił się z Teofilią Pytko, służącą ciotki, prostą, wiejską kobietą bez wykształcenia z którą miał trójkę dzieci. Rozgłos przyniosło mu wystawione w 1901 roku Wesele. Uznany za czwartego wieszcza, pochowany na krakowskiej skałce. Dziś dzieła Wyspiańskiego możemy podziwiać w Muzeum Stanisława Wyspiańskiego. Zmarł 28 listopada 1907 roku. </a:t>
            </a:r>
          </a:p>
          <a:p>
            <a:endParaRPr lang="pl-PL" dirty="0"/>
          </a:p>
          <a:p>
            <a:endParaRPr lang="pl-PL" dirty="0"/>
          </a:p>
        </p:txBody>
      </p:sp>
    </p:spTree>
    <p:extLst>
      <p:ext uri="{BB962C8B-B14F-4D97-AF65-F5344CB8AC3E}">
        <p14:creationId xmlns:p14="http://schemas.microsoft.com/office/powerpoint/2010/main" val="26960854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2F0FE22-6523-4CA7-BD2F-DE1E30D015E1}"/>
              </a:ext>
            </a:extLst>
          </p:cNvPr>
          <p:cNvSpPr>
            <a:spLocks noGrp="1"/>
          </p:cNvSpPr>
          <p:nvPr>
            <p:ph type="title"/>
          </p:nvPr>
        </p:nvSpPr>
        <p:spPr>
          <a:xfrm>
            <a:off x="5100824" y="685800"/>
            <a:ext cx="6176776" cy="1485900"/>
          </a:xfrm>
        </p:spPr>
        <p:txBody>
          <a:bodyPr>
            <a:normAutofit/>
          </a:bodyPr>
          <a:lstStyle/>
          <a:p>
            <a:r>
              <a:rPr lang="pl-PL" b="0" i="0" dirty="0">
                <a:solidFill>
                  <a:srgbClr val="000000"/>
                </a:solidFill>
                <a:effectLst/>
                <a:latin typeface="Linux Libertine"/>
              </a:rPr>
              <a:t>Tadeusz Boy-Żeleński</a:t>
            </a:r>
            <a:endParaRPr lang="pl-PL" dirty="0"/>
          </a:p>
        </p:txBody>
      </p:sp>
      <p:pic>
        <p:nvPicPr>
          <p:cNvPr id="4098" name="Picture 2">
            <a:extLst>
              <a:ext uri="{FF2B5EF4-FFF2-40B4-BE49-F238E27FC236}">
                <a16:creationId xmlns:a16="http://schemas.microsoft.com/office/drawing/2014/main" id="{588BCCC7-6011-4CA4-9065-CE3CE8A09B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2" b="2"/>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F1AA979E-7DBB-4410-B650-8FA3DE92F4EA}"/>
              </a:ext>
            </a:extLst>
          </p:cNvPr>
          <p:cNvSpPr>
            <a:spLocks noGrp="1"/>
          </p:cNvSpPr>
          <p:nvPr>
            <p:ph idx="1"/>
          </p:nvPr>
        </p:nvSpPr>
        <p:spPr>
          <a:xfrm>
            <a:off x="4913832" y="1956987"/>
            <a:ext cx="6793906" cy="4215213"/>
          </a:xfrm>
        </p:spPr>
        <p:txBody>
          <a:bodyPr>
            <a:normAutofit fontScale="92500" lnSpcReduction="20000"/>
          </a:bodyPr>
          <a:lstStyle/>
          <a:p>
            <a:r>
              <a:rPr lang="pl-PL" b="0" i="0" dirty="0">
                <a:solidFill>
                  <a:srgbClr val="000000"/>
                </a:solidFill>
                <a:effectLst/>
                <a:latin typeface="Helvetica Neue"/>
              </a:rPr>
              <a:t>Urodzony 21 grudnia 1874 roku w Warszawie. Krytyk literacki i teatralny, tłumacz, publicysta. Po ukończeniu gimnazjum w </a:t>
            </a:r>
            <a:r>
              <a:rPr lang="pl-PL" b="0" i="0" dirty="0" err="1">
                <a:solidFill>
                  <a:srgbClr val="000000"/>
                </a:solidFill>
                <a:effectLst/>
                <a:latin typeface="Helvetica Neue"/>
              </a:rPr>
              <a:t>krakowie</a:t>
            </a:r>
            <a:r>
              <a:rPr lang="pl-PL" b="0" i="0" dirty="0">
                <a:solidFill>
                  <a:srgbClr val="000000"/>
                </a:solidFill>
                <a:effectLst/>
                <a:latin typeface="Helvetica Neue"/>
              </a:rPr>
              <a:t>, studiował w latach 1892-1900 </a:t>
            </a:r>
            <a:r>
              <a:rPr lang="pl-PL" b="0" i="0" dirty="0" err="1">
                <a:solidFill>
                  <a:srgbClr val="000000"/>
                </a:solidFill>
                <a:effectLst/>
                <a:latin typeface="Helvetica Neue"/>
              </a:rPr>
              <a:t>medycyne</a:t>
            </a:r>
            <a:r>
              <a:rPr lang="pl-PL" b="0" i="0" dirty="0">
                <a:solidFill>
                  <a:srgbClr val="000000"/>
                </a:solidFill>
                <a:effectLst/>
                <a:latin typeface="Helvetica Neue"/>
              </a:rPr>
              <a:t> na Uniwersytecie Jagiellońskim. Debiutował w 1895 roku jako poeta, ogłaszając w tygodniku Świat cykl sonetów. W ostatnich latach XIX wieku obracał się w otoczeniu Stanisława </a:t>
            </a:r>
            <a:r>
              <a:rPr lang="pl-PL" b="0" i="0" dirty="0" err="1">
                <a:solidFill>
                  <a:srgbClr val="000000"/>
                </a:solidFill>
                <a:effectLst/>
                <a:latin typeface="Helvetica Neue"/>
              </a:rPr>
              <a:t>Przybvszewskiego</a:t>
            </a:r>
            <a:r>
              <a:rPr lang="pl-PL" b="0" i="0" dirty="0">
                <a:solidFill>
                  <a:srgbClr val="000000"/>
                </a:solidFill>
                <a:effectLst/>
                <a:latin typeface="Helvetica Neue"/>
              </a:rPr>
              <a:t>. Był również autorem satyrycznych wierszy i piosenek zebranych później w tomiku Słówka. Wprowadzały ona potoczne słownictwo i swobody, żartobliwy ton, zapowiadając odmienną od patetycznych, młodopolskich nastrojów, poezje skamandrytów. Tadeusz Boy Żeleński był związany z </a:t>
            </a:r>
            <a:r>
              <a:rPr lang="pl-PL" b="0" i="0" dirty="0" err="1">
                <a:solidFill>
                  <a:srgbClr val="000000"/>
                </a:solidFill>
                <a:effectLst/>
                <a:latin typeface="Helvetica Neue"/>
              </a:rPr>
              <a:t>krakowem</a:t>
            </a:r>
            <a:r>
              <a:rPr lang="pl-PL" b="0" i="0" dirty="0">
                <a:solidFill>
                  <a:srgbClr val="000000"/>
                </a:solidFill>
                <a:effectLst/>
                <a:latin typeface="Helvetica Neue"/>
              </a:rPr>
              <a:t> nie tylko przez studia jakie tu odbywał, ale był także duszą krakowskiego Kabaretu Zielony Balonik który narodził się w krakowskiej cukierni </a:t>
            </a:r>
            <a:r>
              <a:rPr lang="pl-PL" b="0" i="0" dirty="0" err="1">
                <a:solidFill>
                  <a:srgbClr val="000000"/>
                </a:solidFill>
                <a:effectLst/>
                <a:latin typeface="Helvetica Neue"/>
              </a:rPr>
              <a:t>tzw</a:t>
            </a:r>
            <a:r>
              <a:rPr lang="pl-PL" b="0" i="0" dirty="0">
                <a:solidFill>
                  <a:srgbClr val="000000"/>
                </a:solidFill>
                <a:effectLst/>
                <a:latin typeface="Helvetica Neue"/>
              </a:rPr>
              <a:t> Jamie Michalika przy ulicy Floriańskiej. Został zamordowany przez </a:t>
            </a:r>
            <a:r>
              <a:rPr lang="pl-PL" b="0" i="0" dirty="0" err="1">
                <a:solidFill>
                  <a:srgbClr val="000000"/>
                </a:solidFill>
                <a:effectLst/>
                <a:latin typeface="Helvetica Neue"/>
              </a:rPr>
              <a:t>niemców</a:t>
            </a:r>
            <a:r>
              <a:rPr lang="pl-PL" b="0" i="0" dirty="0">
                <a:solidFill>
                  <a:srgbClr val="000000"/>
                </a:solidFill>
                <a:effectLst/>
                <a:latin typeface="Helvetica Neue"/>
              </a:rPr>
              <a:t> w 1941 roku we Lwowie.</a:t>
            </a:r>
            <a:endParaRPr lang="pl-PL" dirty="0">
              <a:latin typeface="Helvetica Neue"/>
            </a:endParaRPr>
          </a:p>
        </p:txBody>
      </p:sp>
    </p:spTree>
    <p:extLst>
      <p:ext uri="{BB962C8B-B14F-4D97-AF65-F5344CB8AC3E}">
        <p14:creationId xmlns:p14="http://schemas.microsoft.com/office/powerpoint/2010/main" val="12842095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B6F188-3978-4806-86EE-EFE8BD0F2714}"/>
              </a:ext>
            </a:extLst>
          </p:cNvPr>
          <p:cNvSpPr>
            <a:spLocks noGrp="1"/>
          </p:cNvSpPr>
          <p:nvPr>
            <p:ph type="title"/>
          </p:nvPr>
        </p:nvSpPr>
        <p:spPr>
          <a:xfrm>
            <a:off x="1371600" y="164507"/>
            <a:ext cx="9601200" cy="1485900"/>
          </a:xfrm>
        </p:spPr>
        <p:txBody>
          <a:bodyPr>
            <a:normAutofit/>
          </a:bodyPr>
          <a:lstStyle/>
          <a:p>
            <a:r>
              <a:rPr lang="pl-PL" sz="4800" b="1" dirty="0"/>
              <a:t>Atmosfera Młodopolskiego Krakowa</a:t>
            </a:r>
          </a:p>
        </p:txBody>
      </p:sp>
      <p:sp>
        <p:nvSpPr>
          <p:cNvPr id="3" name="Symbol zastępczy zawartości 2">
            <a:extLst>
              <a:ext uri="{FF2B5EF4-FFF2-40B4-BE49-F238E27FC236}">
                <a16:creationId xmlns:a16="http://schemas.microsoft.com/office/drawing/2014/main" id="{2A2B0B70-901A-468E-8AA9-5438159A60D7}"/>
              </a:ext>
            </a:extLst>
          </p:cNvPr>
          <p:cNvSpPr>
            <a:spLocks noGrp="1"/>
          </p:cNvSpPr>
          <p:nvPr>
            <p:ph idx="1"/>
          </p:nvPr>
        </p:nvSpPr>
        <p:spPr>
          <a:xfrm>
            <a:off x="957130" y="1358781"/>
            <a:ext cx="5802594" cy="5334712"/>
          </a:xfrm>
        </p:spPr>
        <p:txBody>
          <a:bodyPr>
            <a:noAutofit/>
          </a:bodyPr>
          <a:lstStyle/>
          <a:p>
            <a:pPr marL="0" indent="0">
              <a:buNone/>
            </a:pPr>
            <a:r>
              <a:rPr lang="pl-PL" sz="1800" b="0" i="0" dirty="0">
                <a:solidFill>
                  <a:srgbClr val="333333"/>
                </a:solidFill>
                <a:effectLst/>
                <a:latin typeface="Ubuntu"/>
              </a:rPr>
              <a:t>Początek XX stulecia był czasem kiedy miasto zyskało na popularności, wówczas osiedliło się tam wielu młodych, utalentowanych ludzi. Rok 1909 datuje się jako powstanie Wielkiego Miasta Krakowa - połączono wówczas siedem okolicznych gmin. W Krakowie w roku 1905 powstało stowarzyszenie twórców pod nazwą "Sztuka" i "Polska sztuka stosowana". Jeśli chodzi o literaturę i sztukę w ogóle to Kraków uznawany był za miasto awangardowe. Tam wydawano czasopisma "Świat" i "Życie", to ostatnie w 1898 roku przeszło w ręce Stanisława Przybyszewskiego. To spowodowało, że ukazywał się tam manifesty nawołujące do bezwzględnego kultu sztuki i kapłańskiego powołania twórcy. Na jego łamach ukazały się po raz pierwszy : "Warszawianka" Wyspiańskiego, "Hymny" Kasprowicza oraz doskonałe dzieła plastyczne. Kraków stanowił wówczas doskonałą przystań dla twórców pisarzy, malarzy czy też satyryków, a "Życie" było organem światopoglądowym artystów nowego pokolenia, którzy pragnęli uwolnienia sztuki i głosili tezy o wielkości dzieła sztuki i jego twórcy.</a:t>
            </a:r>
            <a:endParaRPr lang="pl-PL" sz="1800" dirty="0"/>
          </a:p>
        </p:txBody>
      </p:sp>
      <p:pic>
        <p:nvPicPr>
          <p:cNvPr id="5122" name="Picture 2">
            <a:extLst>
              <a:ext uri="{FF2B5EF4-FFF2-40B4-BE49-F238E27FC236}">
                <a16:creationId xmlns:a16="http://schemas.microsoft.com/office/drawing/2014/main" id="{A4872D1F-91BE-4DE0-AC84-431745146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806" y="2215833"/>
            <a:ext cx="4892951" cy="308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5382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B6F188-3978-4806-86EE-EFE8BD0F2714}"/>
              </a:ext>
            </a:extLst>
          </p:cNvPr>
          <p:cNvSpPr>
            <a:spLocks noGrp="1"/>
          </p:cNvSpPr>
          <p:nvPr>
            <p:ph type="title"/>
          </p:nvPr>
        </p:nvSpPr>
        <p:spPr>
          <a:xfrm>
            <a:off x="1371600" y="470375"/>
            <a:ext cx="9601200" cy="777311"/>
          </a:xfrm>
        </p:spPr>
        <p:txBody>
          <a:bodyPr>
            <a:normAutofit/>
          </a:bodyPr>
          <a:lstStyle/>
          <a:p>
            <a:r>
              <a:rPr lang="pl-PL" dirty="0"/>
              <a:t>Gazety wydawane wówczas w Krakowie:</a:t>
            </a:r>
          </a:p>
        </p:txBody>
      </p:sp>
      <p:sp>
        <p:nvSpPr>
          <p:cNvPr id="3" name="Symbol zastępczy zawartości 2">
            <a:extLst>
              <a:ext uri="{FF2B5EF4-FFF2-40B4-BE49-F238E27FC236}">
                <a16:creationId xmlns:a16="http://schemas.microsoft.com/office/drawing/2014/main" id="{2A2B0B70-901A-468E-8AA9-5438159A60D7}"/>
              </a:ext>
            </a:extLst>
          </p:cNvPr>
          <p:cNvSpPr>
            <a:spLocks noGrp="1"/>
          </p:cNvSpPr>
          <p:nvPr>
            <p:ph idx="1"/>
          </p:nvPr>
        </p:nvSpPr>
        <p:spPr>
          <a:xfrm>
            <a:off x="819150" y="2085174"/>
            <a:ext cx="4931584" cy="3953676"/>
          </a:xfrm>
        </p:spPr>
        <p:txBody>
          <a:bodyPr>
            <a:noAutofit/>
          </a:bodyPr>
          <a:lstStyle/>
          <a:p>
            <a:r>
              <a:rPr lang="pl-PL" sz="2800" b="0" i="0" dirty="0">
                <a:solidFill>
                  <a:srgbClr val="333333"/>
                </a:solidFill>
                <a:effectLst/>
                <a:latin typeface="Ubuntu"/>
              </a:rPr>
              <a:t>"Życie" powołane w 1897 r przez Ludwika Szczepańskiego. Po nim byli Adama Górski, Ignacy Maciejewski, jednak to Stanisław Przybyszewski zmienił to czasopismo w głos twórców epoki.</a:t>
            </a:r>
            <a:endParaRPr lang="pl-PL" sz="2800" dirty="0"/>
          </a:p>
        </p:txBody>
      </p:sp>
      <p:pic>
        <p:nvPicPr>
          <p:cNvPr id="6146" name="Picture 2">
            <a:extLst>
              <a:ext uri="{FF2B5EF4-FFF2-40B4-BE49-F238E27FC236}">
                <a16:creationId xmlns:a16="http://schemas.microsoft.com/office/drawing/2014/main" id="{5D9B4EDC-45F8-436C-B483-067FD81D3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734" y="2255086"/>
            <a:ext cx="6260291" cy="317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533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B6F188-3978-4806-86EE-EFE8BD0F2714}"/>
              </a:ext>
            </a:extLst>
          </p:cNvPr>
          <p:cNvSpPr>
            <a:spLocks noGrp="1"/>
          </p:cNvSpPr>
          <p:nvPr>
            <p:ph type="title"/>
          </p:nvPr>
        </p:nvSpPr>
        <p:spPr>
          <a:xfrm>
            <a:off x="1371600" y="401652"/>
            <a:ext cx="9601200" cy="1016950"/>
          </a:xfrm>
        </p:spPr>
        <p:txBody>
          <a:bodyPr/>
          <a:lstStyle/>
          <a:p>
            <a:r>
              <a:rPr lang="pl-PL" dirty="0"/>
              <a:t>Gazety wydawane wówczas w Krakowie:</a:t>
            </a:r>
          </a:p>
        </p:txBody>
      </p:sp>
      <p:sp>
        <p:nvSpPr>
          <p:cNvPr id="3" name="Symbol zastępczy zawartości 2">
            <a:extLst>
              <a:ext uri="{FF2B5EF4-FFF2-40B4-BE49-F238E27FC236}">
                <a16:creationId xmlns:a16="http://schemas.microsoft.com/office/drawing/2014/main" id="{2A2B0B70-901A-468E-8AA9-5438159A60D7}"/>
              </a:ext>
            </a:extLst>
          </p:cNvPr>
          <p:cNvSpPr>
            <a:spLocks noGrp="1"/>
          </p:cNvSpPr>
          <p:nvPr>
            <p:ph idx="1"/>
          </p:nvPr>
        </p:nvSpPr>
        <p:spPr>
          <a:xfrm>
            <a:off x="974221" y="2009775"/>
            <a:ext cx="5807579" cy="4664490"/>
          </a:xfrm>
        </p:spPr>
        <p:txBody>
          <a:bodyPr>
            <a:noAutofit/>
          </a:bodyPr>
          <a:lstStyle/>
          <a:p>
            <a:r>
              <a:rPr lang="pl-PL" sz="2600" dirty="0"/>
              <a:t>"Krytyka" powstała w 1896 roku pod redakcją Wilhelma Feldmana, który zapisał się również jako ulubiona postać kabaretu Zielony Balonik. W "Krytyce" publikowali się: Daszyński, Sten, Limanowski. Jednak to głównie poglądy Feldmana pojawiały się na jej łamach, obok sądów o kulturze znajdowało się tam również miejsce dla literatury i jej problematyki.</a:t>
            </a:r>
          </a:p>
        </p:txBody>
      </p:sp>
      <p:pic>
        <p:nvPicPr>
          <p:cNvPr id="7170" name="Picture 2">
            <a:extLst>
              <a:ext uri="{FF2B5EF4-FFF2-40B4-BE49-F238E27FC236}">
                <a16:creationId xmlns:a16="http://schemas.microsoft.com/office/drawing/2014/main" id="{D7AF542F-FA6B-4979-BF83-CE1F716D96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05" b="4983"/>
          <a:stretch/>
        </p:blipFill>
        <p:spPr bwMode="auto">
          <a:xfrm>
            <a:off x="7574121" y="1751889"/>
            <a:ext cx="3398679"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283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B6F188-3978-4806-86EE-EFE8BD0F2714}"/>
              </a:ext>
            </a:extLst>
          </p:cNvPr>
          <p:cNvSpPr>
            <a:spLocks noGrp="1"/>
          </p:cNvSpPr>
          <p:nvPr>
            <p:ph type="title"/>
          </p:nvPr>
        </p:nvSpPr>
        <p:spPr>
          <a:xfrm>
            <a:off x="1371600" y="324740"/>
            <a:ext cx="9601200" cy="837488"/>
          </a:xfrm>
        </p:spPr>
        <p:txBody>
          <a:bodyPr/>
          <a:lstStyle/>
          <a:p>
            <a:r>
              <a:rPr lang="pl-PL" dirty="0"/>
              <a:t>Gazety wydawane wówczas w Krakowie:</a:t>
            </a:r>
          </a:p>
        </p:txBody>
      </p:sp>
      <p:sp>
        <p:nvSpPr>
          <p:cNvPr id="3" name="Symbol zastępczy zawartości 2">
            <a:extLst>
              <a:ext uri="{FF2B5EF4-FFF2-40B4-BE49-F238E27FC236}">
                <a16:creationId xmlns:a16="http://schemas.microsoft.com/office/drawing/2014/main" id="{2A2B0B70-901A-468E-8AA9-5438159A60D7}"/>
              </a:ext>
            </a:extLst>
          </p:cNvPr>
          <p:cNvSpPr>
            <a:spLocks noGrp="1"/>
          </p:cNvSpPr>
          <p:nvPr>
            <p:ph idx="1"/>
          </p:nvPr>
        </p:nvSpPr>
        <p:spPr>
          <a:xfrm>
            <a:off x="1102408" y="1418602"/>
            <a:ext cx="5349667" cy="5114658"/>
          </a:xfrm>
        </p:spPr>
        <p:txBody>
          <a:bodyPr>
            <a:noAutofit/>
          </a:bodyPr>
          <a:lstStyle/>
          <a:p>
            <a:r>
              <a:rPr lang="pl-PL" sz="2600" dirty="0"/>
              <a:t>"Czas" powstał w roku 1848 i był związany głównie z działalnością Jamy Michalika. Początkowo czasopismo traktowało o polityce, literaturze i kulturze jednak kiedy jego redaktorem został Rudolf </a:t>
            </a:r>
            <a:r>
              <a:rPr lang="pl-PL" sz="2600" dirty="0" err="1"/>
              <a:t>Starzeski</a:t>
            </a:r>
            <a:r>
              <a:rPr lang="pl-PL" sz="2600" dirty="0"/>
              <a:t> wiele się zmieniło. Stała się ona bardziej świeża i odtąd była organem polityczno-kulturalnym propagującym tendencje awangardowe w sztuce Młodej Polski.</a:t>
            </a:r>
          </a:p>
        </p:txBody>
      </p:sp>
      <p:pic>
        <p:nvPicPr>
          <p:cNvPr id="8194" name="Picture 2">
            <a:extLst>
              <a:ext uri="{FF2B5EF4-FFF2-40B4-BE49-F238E27FC236}">
                <a16:creationId xmlns:a16="http://schemas.microsoft.com/office/drawing/2014/main" id="{0ABC5D3D-6E6D-4C1F-A727-98D5BE932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5045" y="1341689"/>
            <a:ext cx="3626976" cy="490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924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A1B45F2E-8DAC-4C6F-A9BF-8349FF262E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88" b="-1"/>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Tytuł 1">
            <a:extLst>
              <a:ext uri="{FF2B5EF4-FFF2-40B4-BE49-F238E27FC236}">
                <a16:creationId xmlns:a16="http://schemas.microsoft.com/office/drawing/2014/main" id="{A7B6F188-3978-4806-86EE-EFE8BD0F2714}"/>
              </a:ext>
            </a:extLst>
          </p:cNvPr>
          <p:cNvSpPr>
            <a:spLocks noGrp="1"/>
          </p:cNvSpPr>
          <p:nvPr>
            <p:ph type="title"/>
          </p:nvPr>
        </p:nvSpPr>
        <p:spPr>
          <a:xfrm>
            <a:off x="1885959" y="1905712"/>
            <a:ext cx="4891887" cy="769122"/>
          </a:xfrm>
        </p:spPr>
        <p:txBody>
          <a:bodyPr anchor="ctr">
            <a:normAutofit/>
          </a:bodyPr>
          <a:lstStyle/>
          <a:p>
            <a:r>
              <a:rPr lang="pl-PL" sz="3600" dirty="0"/>
              <a:t>Krakowskie kawiarnie</a:t>
            </a:r>
          </a:p>
        </p:txBody>
      </p:sp>
      <p:sp>
        <p:nvSpPr>
          <p:cNvPr id="3" name="Symbol zastępczy zawartości 2">
            <a:extLst>
              <a:ext uri="{FF2B5EF4-FFF2-40B4-BE49-F238E27FC236}">
                <a16:creationId xmlns:a16="http://schemas.microsoft.com/office/drawing/2014/main" id="{2A2B0B70-901A-468E-8AA9-5438159A60D7}"/>
              </a:ext>
            </a:extLst>
          </p:cNvPr>
          <p:cNvSpPr>
            <a:spLocks noGrp="1"/>
          </p:cNvSpPr>
          <p:nvPr>
            <p:ph idx="1"/>
          </p:nvPr>
        </p:nvSpPr>
        <p:spPr>
          <a:xfrm>
            <a:off x="1777525" y="2743200"/>
            <a:ext cx="5187297" cy="2709751"/>
          </a:xfrm>
        </p:spPr>
        <p:txBody>
          <a:bodyPr>
            <a:noAutofit/>
          </a:bodyPr>
          <a:lstStyle/>
          <a:p>
            <a:pPr marL="0" indent="0">
              <a:buNone/>
            </a:pPr>
            <a:r>
              <a:rPr lang="pl-PL" sz="1600" b="0" i="0" dirty="0">
                <a:effectLst/>
                <a:latin typeface="Ubuntu"/>
              </a:rPr>
              <a:t>Dużą rolę kulturotwórczą odgrywały krakowskie kawiarnie, w których na początku pojawiali się jedynie mężczyźni. Prowadzono tam żywe dyskusje i tworzone nowe prądy w sztuce. Kawiarnie stanowiły również doskonałe miejsce spotkań towarzyskich, podczas których można było nadrobić zaległości i podyskutować o sprawach ważnych. Nocne życie Krakowa było bogate, zwykle po zamknięciu jednej kawiarni przenoszono się do kolejnych. Podczas artystycznej dyskusji czas płynął szybko i trwały one często do białego rana. Z najbardziej znanych miejsc spotkań Krakowskich twórców wymienić należy:</a:t>
            </a:r>
            <a:endParaRPr lang="pl-PL" sz="1600" dirty="0"/>
          </a:p>
        </p:txBody>
      </p:sp>
    </p:spTree>
    <p:extLst>
      <p:ext uri="{BB962C8B-B14F-4D97-AF65-F5344CB8AC3E}">
        <p14:creationId xmlns:p14="http://schemas.microsoft.com/office/powerpoint/2010/main" val="2832425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B6F188-3978-4806-86EE-EFE8BD0F2714}"/>
              </a:ext>
            </a:extLst>
          </p:cNvPr>
          <p:cNvSpPr>
            <a:spLocks noGrp="1"/>
          </p:cNvSpPr>
          <p:nvPr>
            <p:ph type="title"/>
          </p:nvPr>
        </p:nvSpPr>
        <p:spPr>
          <a:xfrm>
            <a:off x="1264778" y="489931"/>
            <a:ext cx="6246975" cy="809030"/>
          </a:xfrm>
        </p:spPr>
        <p:txBody>
          <a:bodyPr/>
          <a:lstStyle/>
          <a:p>
            <a:r>
              <a:rPr lang="pl-PL" dirty="0"/>
              <a:t>Cyganeria Młodopolska</a:t>
            </a:r>
          </a:p>
        </p:txBody>
      </p:sp>
      <p:sp>
        <p:nvSpPr>
          <p:cNvPr id="3" name="Symbol zastępczy zawartości 2">
            <a:extLst>
              <a:ext uri="{FF2B5EF4-FFF2-40B4-BE49-F238E27FC236}">
                <a16:creationId xmlns:a16="http://schemas.microsoft.com/office/drawing/2014/main" id="{2A2B0B70-901A-468E-8AA9-5438159A60D7}"/>
              </a:ext>
            </a:extLst>
          </p:cNvPr>
          <p:cNvSpPr>
            <a:spLocks noGrp="1"/>
          </p:cNvSpPr>
          <p:nvPr>
            <p:ph idx="1"/>
          </p:nvPr>
        </p:nvSpPr>
        <p:spPr>
          <a:xfrm>
            <a:off x="849086" y="1825625"/>
            <a:ext cx="6876311" cy="4351338"/>
          </a:xfrm>
        </p:spPr>
        <p:txBody>
          <a:bodyPr>
            <a:normAutofit/>
          </a:bodyPr>
          <a:lstStyle/>
          <a:p>
            <a:r>
              <a:rPr lang="pl-PL" sz="2600" b="0" i="0" dirty="0">
                <a:solidFill>
                  <a:srgbClr val="000000"/>
                </a:solidFill>
                <a:effectLst/>
                <a:latin typeface="Helvetica Neue"/>
              </a:rPr>
              <a:t>Okres modernizmu charakteryzował się specyficzną atmosferą obyczajową i kulturową szczególnie w środowisku artystów. Prowadzili oni specyficzny i dziwny tryb życia. Wielbiono ich i naśladowano lub odrzucano i tępiono. Środowisko modernizmu to cyganeria artystyczna. Pierwszy raz to określenie pojawiło się w książce </a:t>
            </a:r>
            <a:r>
              <a:rPr lang="pl-PL" sz="2600" b="0" i="0" dirty="0" err="1">
                <a:solidFill>
                  <a:srgbClr val="000000"/>
                </a:solidFill>
                <a:effectLst/>
                <a:latin typeface="Helvetica Neue"/>
              </a:rPr>
              <a:t>Murger’a</a:t>
            </a:r>
            <a:r>
              <a:rPr lang="pl-PL" sz="2600" b="0" i="0" dirty="0">
                <a:solidFill>
                  <a:srgbClr val="000000"/>
                </a:solidFill>
                <a:effectLst/>
                <a:latin typeface="Helvetica Neue"/>
              </a:rPr>
              <a:t> gdzie charakteryzował środowisko artystów </a:t>
            </a:r>
            <a:r>
              <a:rPr lang="pl-PL" sz="2600" b="0" i="0" dirty="0" err="1">
                <a:solidFill>
                  <a:srgbClr val="000000"/>
                </a:solidFill>
                <a:effectLst/>
                <a:latin typeface="Helvetica Neue"/>
              </a:rPr>
              <a:t>Montmart’u</a:t>
            </a:r>
            <a:r>
              <a:rPr lang="pl-PL" sz="2600" b="0" i="0" dirty="0">
                <a:solidFill>
                  <a:srgbClr val="000000"/>
                </a:solidFill>
                <a:effectLst/>
                <a:latin typeface="Helvetica Neue"/>
              </a:rPr>
              <a:t>.</a:t>
            </a:r>
            <a:endParaRPr lang="pl-PL" sz="2600" dirty="0"/>
          </a:p>
        </p:txBody>
      </p:sp>
      <p:pic>
        <p:nvPicPr>
          <p:cNvPr id="1026" name="Picture 2">
            <a:extLst>
              <a:ext uri="{FF2B5EF4-FFF2-40B4-BE49-F238E27FC236}">
                <a16:creationId xmlns:a16="http://schemas.microsoft.com/office/drawing/2014/main" id="{7A5B28ED-E45A-4502-9160-8E2507177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251" y="1032589"/>
            <a:ext cx="3634895" cy="514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9825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D1C448-8A35-4B8D-AAF9-5E3A15B8E44E}"/>
              </a:ext>
            </a:extLst>
          </p:cNvPr>
          <p:cNvSpPr>
            <a:spLocks noGrp="1"/>
          </p:cNvSpPr>
          <p:nvPr>
            <p:ph type="title"/>
          </p:nvPr>
        </p:nvSpPr>
        <p:spPr>
          <a:xfrm>
            <a:off x="1295400" y="286818"/>
            <a:ext cx="9601200" cy="1102408"/>
          </a:xfrm>
        </p:spPr>
        <p:txBody>
          <a:bodyPr/>
          <a:lstStyle/>
          <a:p>
            <a:r>
              <a:rPr lang="pl-PL" dirty="0"/>
              <a:t>Krakowskie kawiarnie - Janikowski</a:t>
            </a:r>
          </a:p>
        </p:txBody>
      </p:sp>
      <p:sp>
        <p:nvSpPr>
          <p:cNvPr id="3" name="Symbol zastępczy zawartości 2">
            <a:extLst>
              <a:ext uri="{FF2B5EF4-FFF2-40B4-BE49-F238E27FC236}">
                <a16:creationId xmlns:a16="http://schemas.microsoft.com/office/drawing/2014/main" id="{D392EFC8-E852-4AA4-B07D-671922F06469}"/>
              </a:ext>
            </a:extLst>
          </p:cNvPr>
          <p:cNvSpPr>
            <a:spLocks noGrp="1"/>
          </p:cNvSpPr>
          <p:nvPr>
            <p:ph idx="1"/>
          </p:nvPr>
        </p:nvSpPr>
        <p:spPr>
          <a:xfrm>
            <a:off x="866776" y="1533525"/>
            <a:ext cx="5105400" cy="4751907"/>
          </a:xfrm>
        </p:spPr>
        <p:txBody>
          <a:bodyPr>
            <a:noAutofit/>
          </a:bodyPr>
          <a:lstStyle/>
          <a:p>
            <a:r>
              <a:rPr lang="pl-PL" sz="2600" b="0" i="0" dirty="0">
                <a:solidFill>
                  <a:srgbClr val="333333"/>
                </a:solidFill>
                <a:effectLst/>
                <a:latin typeface="Ubuntu"/>
              </a:rPr>
              <a:t>Janikowski- znajdowana się tuż za Teatrem Starym więc często widywano tutaj aktorów, którzy zaglądali po przedstawieniach. Była tutaj weranda umieszczone na plantach co przyciągało w ciepłe noce tłumy klientów jamy Michalika i Sauera. Spotkać można się było tu z Leona Bończa, Jana </a:t>
            </a:r>
            <a:r>
              <a:rPr lang="pl-PL" sz="2600" b="0" i="0" dirty="0" err="1">
                <a:solidFill>
                  <a:srgbClr val="333333"/>
                </a:solidFill>
                <a:effectLst/>
                <a:latin typeface="Ubuntu"/>
              </a:rPr>
              <a:t>Stanisławskiego,Marie</a:t>
            </a:r>
            <a:r>
              <a:rPr lang="pl-PL" sz="2600" b="0" i="0" dirty="0">
                <a:solidFill>
                  <a:srgbClr val="333333"/>
                </a:solidFill>
                <a:effectLst/>
                <a:latin typeface="Ubuntu"/>
              </a:rPr>
              <a:t> Przybyłko-Potocka.</a:t>
            </a:r>
            <a:endParaRPr lang="pl-PL" sz="2600" dirty="0"/>
          </a:p>
        </p:txBody>
      </p:sp>
      <p:pic>
        <p:nvPicPr>
          <p:cNvPr id="9218" name="Picture 2">
            <a:extLst>
              <a:ext uri="{FF2B5EF4-FFF2-40B4-BE49-F238E27FC236}">
                <a16:creationId xmlns:a16="http://schemas.microsoft.com/office/drawing/2014/main" id="{CAC328E0-78A5-4564-831A-17D1A0AC3B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59" r="14946"/>
          <a:stretch/>
        </p:blipFill>
        <p:spPr bwMode="auto">
          <a:xfrm>
            <a:off x="6305549" y="1792417"/>
            <a:ext cx="5526329" cy="362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35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D1C448-8A35-4B8D-AAF9-5E3A15B8E44E}"/>
              </a:ext>
            </a:extLst>
          </p:cNvPr>
          <p:cNvSpPr>
            <a:spLocks noGrp="1"/>
          </p:cNvSpPr>
          <p:nvPr>
            <p:ph type="title"/>
          </p:nvPr>
        </p:nvSpPr>
        <p:spPr>
          <a:xfrm>
            <a:off x="1295400" y="286818"/>
            <a:ext cx="9601200" cy="1102408"/>
          </a:xfrm>
        </p:spPr>
        <p:txBody>
          <a:bodyPr/>
          <a:lstStyle/>
          <a:p>
            <a:r>
              <a:rPr lang="pl-PL" dirty="0"/>
              <a:t>Krakowskie kawiarnie - Sauera</a:t>
            </a:r>
          </a:p>
        </p:txBody>
      </p:sp>
      <p:sp>
        <p:nvSpPr>
          <p:cNvPr id="3" name="Symbol zastępczy zawartości 2">
            <a:extLst>
              <a:ext uri="{FF2B5EF4-FFF2-40B4-BE49-F238E27FC236}">
                <a16:creationId xmlns:a16="http://schemas.microsoft.com/office/drawing/2014/main" id="{D392EFC8-E852-4AA4-B07D-671922F06469}"/>
              </a:ext>
            </a:extLst>
          </p:cNvPr>
          <p:cNvSpPr>
            <a:spLocks noGrp="1"/>
          </p:cNvSpPr>
          <p:nvPr>
            <p:ph idx="1"/>
          </p:nvPr>
        </p:nvSpPr>
        <p:spPr>
          <a:xfrm>
            <a:off x="866775" y="1533525"/>
            <a:ext cx="5505449" cy="4751907"/>
          </a:xfrm>
        </p:spPr>
        <p:txBody>
          <a:bodyPr>
            <a:noAutofit/>
          </a:bodyPr>
          <a:lstStyle/>
          <a:p>
            <a:r>
              <a:rPr lang="pl-PL" sz="2800" b="0" i="0" dirty="0">
                <a:solidFill>
                  <a:srgbClr val="333333"/>
                </a:solidFill>
                <a:effectLst/>
                <a:latin typeface="Ubuntu"/>
              </a:rPr>
              <a:t>Sauera- była to kawiarnia na rogu Sławkowskiej i Szczepańskiej i jak wieść niesie to właśnie tutaj królowa Jadwiga spotykała się z Wilhelmem. Tradycja XIX wieczna zakazywał tutaj wstępu kobietom jednak właściciel był na tyle sprytny, że w kawiarni znajdowały się specjalne pokoje gdzie mężczyźni mogli spotykać się ze swymi kobietami.</a:t>
            </a:r>
            <a:endParaRPr lang="pl-PL" sz="2800" dirty="0"/>
          </a:p>
        </p:txBody>
      </p:sp>
      <p:pic>
        <p:nvPicPr>
          <p:cNvPr id="15362" name="Picture 2">
            <a:extLst>
              <a:ext uri="{FF2B5EF4-FFF2-40B4-BE49-F238E27FC236}">
                <a16:creationId xmlns:a16="http://schemas.microsoft.com/office/drawing/2014/main" id="{EAEDB9EA-8EAA-4EDD-B20D-56C1D1AA4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483" y="2444541"/>
            <a:ext cx="4001742" cy="274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0678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D1C448-8A35-4B8D-AAF9-5E3A15B8E44E}"/>
              </a:ext>
            </a:extLst>
          </p:cNvPr>
          <p:cNvSpPr>
            <a:spLocks noGrp="1"/>
          </p:cNvSpPr>
          <p:nvPr>
            <p:ph type="title"/>
          </p:nvPr>
        </p:nvSpPr>
        <p:spPr>
          <a:xfrm>
            <a:off x="1295400" y="286818"/>
            <a:ext cx="9601200" cy="1102408"/>
          </a:xfrm>
        </p:spPr>
        <p:txBody>
          <a:bodyPr/>
          <a:lstStyle/>
          <a:p>
            <a:r>
              <a:rPr lang="pl-PL" dirty="0"/>
              <a:t>Krakowskie kawiarnie - Schmidta</a:t>
            </a:r>
          </a:p>
        </p:txBody>
      </p:sp>
      <p:sp>
        <p:nvSpPr>
          <p:cNvPr id="3" name="Symbol zastępczy zawartości 2">
            <a:extLst>
              <a:ext uri="{FF2B5EF4-FFF2-40B4-BE49-F238E27FC236}">
                <a16:creationId xmlns:a16="http://schemas.microsoft.com/office/drawing/2014/main" id="{D392EFC8-E852-4AA4-B07D-671922F06469}"/>
              </a:ext>
            </a:extLst>
          </p:cNvPr>
          <p:cNvSpPr>
            <a:spLocks noGrp="1"/>
          </p:cNvSpPr>
          <p:nvPr>
            <p:ph idx="1"/>
          </p:nvPr>
        </p:nvSpPr>
        <p:spPr>
          <a:xfrm>
            <a:off x="866775" y="1724025"/>
            <a:ext cx="5229225" cy="4561407"/>
          </a:xfrm>
        </p:spPr>
        <p:txBody>
          <a:bodyPr>
            <a:noAutofit/>
          </a:bodyPr>
          <a:lstStyle/>
          <a:p>
            <a:r>
              <a:rPr lang="pl-PL" sz="2800" b="0" i="0" dirty="0">
                <a:solidFill>
                  <a:srgbClr val="333333"/>
                </a:solidFill>
                <a:effectLst/>
                <a:latin typeface="Ubuntu"/>
              </a:rPr>
              <a:t>Kawiarnia Schmidta- było to miejsce wspominane jako brudne i zadymione, zawsze pełne ludzi różnego pokroju. Na miejsce spotkań artyści upodobali sobie tutaj szklaną altanę. Tam gorące dysputy prowadzili Tetmajer, Wyspiański czy Rydel.</a:t>
            </a:r>
            <a:endParaRPr lang="pl-PL" sz="2800" dirty="0"/>
          </a:p>
        </p:txBody>
      </p:sp>
      <p:pic>
        <p:nvPicPr>
          <p:cNvPr id="14338" name="Picture 2">
            <a:extLst>
              <a:ext uri="{FF2B5EF4-FFF2-40B4-BE49-F238E27FC236}">
                <a16:creationId xmlns:a16="http://schemas.microsoft.com/office/drawing/2014/main" id="{2C0E5D27-CAFD-4029-BBEC-C80BC40C4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208" y="1532813"/>
            <a:ext cx="5913292" cy="379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0373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D1C448-8A35-4B8D-AAF9-5E3A15B8E44E}"/>
              </a:ext>
            </a:extLst>
          </p:cNvPr>
          <p:cNvSpPr>
            <a:spLocks noGrp="1"/>
          </p:cNvSpPr>
          <p:nvPr>
            <p:ph type="title"/>
          </p:nvPr>
        </p:nvSpPr>
        <p:spPr>
          <a:xfrm>
            <a:off x="1295400" y="286818"/>
            <a:ext cx="9601200" cy="1217242"/>
          </a:xfrm>
        </p:spPr>
        <p:txBody>
          <a:bodyPr>
            <a:normAutofit fontScale="90000"/>
          </a:bodyPr>
          <a:lstStyle/>
          <a:p>
            <a:r>
              <a:rPr lang="pl-PL" dirty="0"/>
              <a:t>Krakowskie kawiarnie - Mleczarnia Dobrzyńskiego</a:t>
            </a:r>
          </a:p>
        </p:txBody>
      </p:sp>
      <p:sp>
        <p:nvSpPr>
          <p:cNvPr id="3" name="Symbol zastępczy zawartości 2">
            <a:extLst>
              <a:ext uri="{FF2B5EF4-FFF2-40B4-BE49-F238E27FC236}">
                <a16:creationId xmlns:a16="http://schemas.microsoft.com/office/drawing/2014/main" id="{D392EFC8-E852-4AA4-B07D-671922F06469}"/>
              </a:ext>
            </a:extLst>
          </p:cNvPr>
          <p:cNvSpPr>
            <a:spLocks noGrp="1"/>
          </p:cNvSpPr>
          <p:nvPr>
            <p:ph idx="1"/>
          </p:nvPr>
        </p:nvSpPr>
        <p:spPr>
          <a:xfrm>
            <a:off x="866775" y="2546648"/>
            <a:ext cx="5505449" cy="2409914"/>
          </a:xfrm>
        </p:spPr>
        <p:txBody>
          <a:bodyPr>
            <a:noAutofit/>
          </a:bodyPr>
          <a:lstStyle/>
          <a:p>
            <a:r>
              <a:rPr lang="pl-PL" sz="2800" b="0" i="0" dirty="0">
                <a:solidFill>
                  <a:srgbClr val="333333"/>
                </a:solidFill>
                <a:effectLst/>
                <a:latin typeface="Ubuntu"/>
              </a:rPr>
              <a:t>Mleczarnia Dobrzyńskiego na plantach naprzeciw pałacu biskupiego na rogu ulic Franciszkańskiej i Wiślnej,</a:t>
            </a:r>
          </a:p>
        </p:txBody>
      </p:sp>
      <p:pic>
        <p:nvPicPr>
          <p:cNvPr id="13314" name="Picture 2">
            <a:extLst>
              <a:ext uri="{FF2B5EF4-FFF2-40B4-BE49-F238E27FC236}">
                <a16:creationId xmlns:a16="http://schemas.microsoft.com/office/drawing/2014/main" id="{953B711B-60C4-4E51-875B-25558BB76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675" y="1856130"/>
            <a:ext cx="57150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9281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D1C448-8A35-4B8D-AAF9-5E3A15B8E44E}"/>
              </a:ext>
            </a:extLst>
          </p:cNvPr>
          <p:cNvSpPr>
            <a:spLocks noGrp="1"/>
          </p:cNvSpPr>
          <p:nvPr>
            <p:ph type="title"/>
          </p:nvPr>
        </p:nvSpPr>
        <p:spPr>
          <a:xfrm>
            <a:off x="1295400" y="286818"/>
            <a:ext cx="9601200" cy="1102408"/>
          </a:xfrm>
        </p:spPr>
        <p:txBody>
          <a:bodyPr/>
          <a:lstStyle/>
          <a:p>
            <a:r>
              <a:rPr lang="pl-PL" dirty="0"/>
              <a:t>Krakowskie kawiarnie - </a:t>
            </a:r>
            <a:r>
              <a:rPr lang="pl-PL" dirty="0" err="1"/>
              <a:t>Rosenstock</a:t>
            </a:r>
            <a:endParaRPr lang="pl-PL" dirty="0"/>
          </a:p>
        </p:txBody>
      </p:sp>
      <p:sp>
        <p:nvSpPr>
          <p:cNvPr id="3" name="Symbol zastępczy zawartości 2">
            <a:extLst>
              <a:ext uri="{FF2B5EF4-FFF2-40B4-BE49-F238E27FC236}">
                <a16:creationId xmlns:a16="http://schemas.microsoft.com/office/drawing/2014/main" id="{D392EFC8-E852-4AA4-B07D-671922F06469}"/>
              </a:ext>
            </a:extLst>
          </p:cNvPr>
          <p:cNvSpPr>
            <a:spLocks noGrp="1"/>
          </p:cNvSpPr>
          <p:nvPr>
            <p:ph idx="1"/>
          </p:nvPr>
        </p:nvSpPr>
        <p:spPr>
          <a:xfrm>
            <a:off x="866775" y="2085174"/>
            <a:ext cx="5505449" cy="4200258"/>
          </a:xfrm>
        </p:spPr>
        <p:txBody>
          <a:bodyPr>
            <a:noAutofit/>
          </a:bodyPr>
          <a:lstStyle/>
          <a:p>
            <a:r>
              <a:rPr lang="pl-PL" sz="2800" b="0" i="0" dirty="0" err="1">
                <a:solidFill>
                  <a:srgbClr val="333333"/>
                </a:solidFill>
                <a:effectLst/>
                <a:latin typeface="Ubuntu"/>
              </a:rPr>
              <a:t>Rosenstock</a:t>
            </a:r>
            <a:r>
              <a:rPr lang="pl-PL" sz="2800" b="0" i="0" dirty="0">
                <a:solidFill>
                  <a:srgbClr val="333333"/>
                </a:solidFill>
                <a:effectLst/>
                <a:latin typeface="Ubuntu"/>
              </a:rPr>
              <a:t> umiejscowiona była na rogu Pawiej i Basztowej i była ona czynna całą dobę. Zawsze panował w niej tłok i przelano tam morze alkoholu, nie była ona kawiarnia czysto artystyczną.</a:t>
            </a:r>
            <a:endParaRPr lang="pl-PL" sz="2800" dirty="0"/>
          </a:p>
        </p:txBody>
      </p:sp>
      <p:pic>
        <p:nvPicPr>
          <p:cNvPr id="12290" name="Picture 2">
            <a:extLst>
              <a:ext uri="{FF2B5EF4-FFF2-40B4-BE49-F238E27FC236}">
                <a16:creationId xmlns:a16="http://schemas.microsoft.com/office/drawing/2014/main" id="{E17617AF-AD01-4FBE-BAF7-13E1E838F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662" y="2204103"/>
            <a:ext cx="3444938" cy="2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3178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D1C448-8A35-4B8D-AAF9-5E3A15B8E44E}"/>
              </a:ext>
            </a:extLst>
          </p:cNvPr>
          <p:cNvSpPr>
            <a:spLocks noGrp="1"/>
          </p:cNvSpPr>
          <p:nvPr>
            <p:ph type="title"/>
          </p:nvPr>
        </p:nvSpPr>
        <p:spPr>
          <a:xfrm>
            <a:off x="1295400" y="286818"/>
            <a:ext cx="9601200" cy="1102408"/>
          </a:xfrm>
        </p:spPr>
        <p:txBody>
          <a:bodyPr/>
          <a:lstStyle/>
          <a:p>
            <a:r>
              <a:rPr lang="pl-PL" dirty="0"/>
              <a:t>Krakowskie kawiarnie - </a:t>
            </a:r>
            <a:r>
              <a:rPr lang="pl-PL" sz="4400" b="0" i="0" dirty="0" err="1">
                <a:solidFill>
                  <a:srgbClr val="333333"/>
                </a:solidFill>
                <a:effectLst/>
                <a:latin typeface="Ubuntu"/>
              </a:rPr>
              <a:t>Secesjana</a:t>
            </a:r>
            <a:endParaRPr lang="pl-PL" dirty="0"/>
          </a:p>
        </p:txBody>
      </p:sp>
      <p:sp>
        <p:nvSpPr>
          <p:cNvPr id="3" name="Symbol zastępczy zawartości 2">
            <a:extLst>
              <a:ext uri="{FF2B5EF4-FFF2-40B4-BE49-F238E27FC236}">
                <a16:creationId xmlns:a16="http://schemas.microsoft.com/office/drawing/2014/main" id="{D392EFC8-E852-4AA4-B07D-671922F06469}"/>
              </a:ext>
            </a:extLst>
          </p:cNvPr>
          <p:cNvSpPr>
            <a:spLocks noGrp="1"/>
          </p:cNvSpPr>
          <p:nvPr>
            <p:ph idx="1"/>
          </p:nvPr>
        </p:nvSpPr>
        <p:spPr>
          <a:xfrm>
            <a:off x="866775" y="2196269"/>
            <a:ext cx="5505449" cy="4089163"/>
          </a:xfrm>
        </p:spPr>
        <p:txBody>
          <a:bodyPr>
            <a:noAutofit/>
          </a:bodyPr>
          <a:lstStyle/>
          <a:p>
            <a:r>
              <a:rPr lang="pl-PL" sz="2800" b="0" i="0" dirty="0" err="1">
                <a:solidFill>
                  <a:srgbClr val="333333"/>
                </a:solidFill>
                <a:effectLst/>
                <a:latin typeface="Ubuntu"/>
              </a:rPr>
              <a:t>Secesjana</a:t>
            </a:r>
            <a:r>
              <a:rPr lang="pl-PL" sz="2800" b="0" i="0" dirty="0">
                <a:solidFill>
                  <a:srgbClr val="333333"/>
                </a:solidFill>
                <a:effectLst/>
                <a:latin typeface="Ubuntu"/>
              </a:rPr>
              <a:t> - znajdowała się na rogu rynku i ulicy św. Anny- miała wyjątkowo tandetny szyld! Natomiast reszta czyli muzyka i wystrój były w stylu wiedeńskim. Tutaj właśnie zaczęły przychodzić emancypantki.</a:t>
            </a:r>
            <a:endParaRPr lang="pl-PL" sz="2800" dirty="0"/>
          </a:p>
        </p:txBody>
      </p:sp>
      <p:pic>
        <p:nvPicPr>
          <p:cNvPr id="11266" name="Picture 2">
            <a:extLst>
              <a:ext uri="{FF2B5EF4-FFF2-40B4-BE49-F238E27FC236}">
                <a16:creationId xmlns:a16="http://schemas.microsoft.com/office/drawing/2014/main" id="{32893A0A-34A1-4372-ACD9-460CA13E2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533" y="1348099"/>
            <a:ext cx="3709684" cy="416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6734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D1C448-8A35-4B8D-AAF9-5E3A15B8E44E}"/>
              </a:ext>
            </a:extLst>
          </p:cNvPr>
          <p:cNvSpPr>
            <a:spLocks noGrp="1"/>
          </p:cNvSpPr>
          <p:nvPr>
            <p:ph type="title"/>
          </p:nvPr>
        </p:nvSpPr>
        <p:spPr>
          <a:xfrm>
            <a:off x="1295400" y="286818"/>
            <a:ext cx="9601200" cy="1102408"/>
          </a:xfrm>
        </p:spPr>
        <p:txBody>
          <a:bodyPr/>
          <a:lstStyle/>
          <a:p>
            <a:r>
              <a:rPr lang="pl-PL" dirty="0"/>
              <a:t>Krakowskie kawiarnie - Koziarska</a:t>
            </a:r>
          </a:p>
        </p:txBody>
      </p:sp>
      <p:sp>
        <p:nvSpPr>
          <p:cNvPr id="3" name="Symbol zastępczy zawartości 2">
            <a:extLst>
              <a:ext uri="{FF2B5EF4-FFF2-40B4-BE49-F238E27FC236}">
                <a16:creationId xmlns:a16="http://schemas.microsoft.com/office/drawing/2014/main" id="{D392EFC8-E852-4AA4-B07D-671922F06469}"/>
              </a:ext>
            </a:extLst>
          </p:cNvPr>
          <p:cNvSpPr>
            <a:spLocks noGrp="1"/>
          </p:cNvSpPr>
          <p:nvPr>
            <p:ph idx="1"/>
          </p:nvPr>
        </p:nvSpPr>
        <p:spPr>
          <a:xfrm>
            <a:off x="866775" y="2144994"/>
            <a:ext cx="5505449" cy="4140438"/>
          </a:xfrm>
        </p:spPr>
        <p:txBody>
          <a:bodyPr>
            <a:noAutofit/>
          </a:bodyPr>
          <a:lstStyle/>
          <a:p>
            <a:r>
              <a:rPr lang="pl-PL" sz="2800" b="0" i="0" dirty="0">
                <a:solidFill>
                  <a:srgbClr val="333333"/>
                </a:solidFill>
                <a:effectLst/>
                <a:latin typeface="Ubuntu"/>
              </a:rPr>
              <a:t>Kawiarnia Koziarska- znajdowała się przy placu kleparskim, była miejscem spotkań studentów ASP wraz ze swymi modelami. Było tu na tyle tanio i blisko uczelni że był to lokal studencki.</a:t>
            </a:r>
          </a:p>
        </p:txBody>
      </p:sp>
      <p:pic>
        <p:nvPicPr>
          <p:cNvPr id="10242" name="Picture 2">
            <a:extLst>
              <a:ext uri="{FF2B5EF4-FFF2-40B4-BE49-F238E27FC236}">
                <a16:creationId xmlns:a16="http://schemas.microsoft.com/office/drawing/2014/main" id="{2A8B7A33-0D2F-4516-B319-D74505597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076" y="1863450"/>
            <a:ext cx="4309471" cy="313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350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B75E7ADB-8CEA-4549-9B01-1B06B5A4D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71" b="11211"/>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Tytuł 1">
            <a:extLst>
              <a:ext uri="{FF2B5EF4-FFF2-40B4-BE49-F238E27FC236}">
                <a16:creationId xmlns:a16="http://schemas.microsoft.com/office/drawing/2014/main" id="{C4E10C21-487D-49F7-9A55-1792A2A08D9C}"/>
              </a:ext>
            </a:extLst>
          </p:cNvPr>
          <p:cNvSpPr>
            <a:spLocks noGrp="1"/>
          </p:cNvSpPr>
          <p:nvPr>
            <p:ph type="title"/>
          </p:nvPr>
        </p:nvSpPr>
        <p:spPr>
          <a:xfrm>
            <a:off x="1885959" y="1915887"/>
            <a:ext cx="4891887" cy="904225"/>
          </a:xfrm>
        </p:spPr>
        <p:txBody>
          <a:bodyPr anchor="ctr">
            <a:normAutofit/>
          </a:bodyPr>
          <a:lstStyle/>
          <a:p>
            <a:r>
              <a:rPr lang="pl-PL" sz="3600" dirty="0"/>
              <a:t>Kabaret Zielony Balonik</a:t>
            </a:r>
          </a:p>
        </p:txBody>
      </p:sp>
      <p:sp>
        <p:nvSpPr>
          <p:cNvPr id="3" name="Symbol zastępczy zawartości 2">
            <a:extLst>
              <a:ext uri="{FF2B5EF4-FFF2-40B4-BE49-F238E27FC236}">
                <a16:creationId xmlns:a16="http://schemas.microsoft.com/office/drawing/2014/main" id="{22AF7609-5C12-4B64-AFDC-16DA43D6D688}"/>
              </a:ext>
            </a:extLst>
          </p:cNvPr>
          <p:cNvSpPr>
            <a:spLocks noGrp="1"/>
          </p:cNvSpPr>
          <p:nvPr>
            <p:ph idx="1"/>
          </p:nvPr>
        </p:nvSpPr>
        <p:spPr>
          <a:xfrm>
            <a:off x="1885959" y="2820112"/>
            <a:ext cx="4891887" cy="2459459"/>
          </a:xfrm>
        </p:spPr>
        <p:txBody>
          <a:bodyPr>
            <a:normAutofit/>
          </a:bodyPr>
          <a:lstStyle/>
          <a:p>
            <a:pPr marL="0" indent="0">
              <a:buNone/>
            </a:pPr>
            <a:r>
              <a:rPr lang="pl-PL" sz="1200" dirty="0"/>
              <a:t>Kabaret Zielony Balonik powstał po śmierci Matejki kiedy to malarze i plastycy razem z Akademią Sztuk Pięknych zmieniła się nie do poznania. Metamorfoza polegała na tworzeniu pejzażu i stosowanie nowych barw, natomiast praca artystyczna miała być przyjemnością zespołową. Nie wszystkim jednak te zmiany odpowiadały bowiem studenci woleli oddawać się publicystyce czy też krytyce co właśnie stanowiło przyczynę powstania kabaretu "Zielony balonik". W skład kabaretu weszli ludzie z otoczenia Stanisława Przybyszewskiego, to właśnie życie artystycznego Krakowa było tematem dla nich. Jego powstanie datuje się na rok 1905 konkretnie jesień tego roku, natomiast hasło do utworzenia kabaretu artystów rzucił August Kisielewski. </a:t>
            </a:r>
          </a:p>
        </p:txBody>
      </p:sp>
    </p:spTree>
    <p:extLst>
      <p:ext uri="{BB962C8B-B14F-4D97-AF65-F5344CB8AC3E}">
        <p14:creationId xmlns:p14="http://schemas.microsoft.com/office/powerpoint/2010/main" val="25896584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1D6C1C-1FF7-4D56-91FE-2EE6EA742651}"/>
              </a:ext>
            </a:extLst>
          </p:cNvPr>
          <p:cNvSpPr>
            <a:spLocks noGrp="1"/>
          </p:cNvSpPr>
          <p:nvPr>
            <p:ph type="title"/>
          </p:nvPr>
        </p:nvSpPr>
        <p:spPr>
          <a:xfrm>
            <a:off x="1371600" y="136733"/>
            <a:ext cx="9601200" cy="853867"/>
          </a:xfrm>
        </p:spPr>
        <p:txBody>
          <a:bodyPr/>
          <a:lstStyle/>
          <a:p>
            <a:r>
              <a:rPr lang="pl-PL" dirty="0"/>
              <a:t>Bibliografia</a:t>
            </a:r>
          </a:p>
        </p:txBody>
      </p:sp>
      <p:sp>
        <p:nvSpPr>
          <p:cNvPr id="3" name="Symbol zastępczy zawartości 2">
            <a:extLst>
              <a:ext uri="{FF2B5EF4-FFF2-40B4-BE49-F238E27FC236}">
                <a16:creationId xmlns:a16="http://schemas.microsoft.com/office/drawing/2014/main" id="{AC07C183-F076-4FF9-BB34-A1BA9342F00B}"/>
              </a:ext>
            </a:extLst>
          </p:cNvPr>
          <p:cNvSpPr>
            <a:spLocks noGrp="1"/>
          </p:cNvSpPr>
          <p:nvPr>
            <p:ph idx="1"/>
          </p:nvPr>
        </p:nvSpPr>
        <p:spPr>
          <a:xfrm>
            <a:off x="1371600" y="854579"/>
            <a:ext cx="9601200" cy="5939328"/>
          </a:xfrm>
        </p:spPr>
        <p:txBody>
          <a:bodyPr>
            <a:normAutofit/>
          </a:bodyPr>
          <a:lstStyle/>
          <a:p>
            <a:r>
              <a:rPr lang="pl-PL" dirty="0"/>
              <a:t>Informacje: </a:t>
            </a:r>
          </a:p>
          <a:p>
            <a:r>
              <a:rPr lang="pl-PL" dirty="0"/>
              <a:t>- </a:t>
            </a:r>
            <a:r>
              <a:rPr lang="pl-PL" dirty="0">
                <a:hlinkClick r:id="rId3"/>
              </a:rPr>
              <a:t>https://www.bryk.pl/wypracowania/jezyk-polski/mloda-polska/2052-krakow-w-mlodej-polsce-ogolna-charakterystyka.html</a:t>
            </a:r>
            <a:endParaRPr lang="pl-PL" dirty="0"/>
          </a:p>
          <a:p>
            <a:r>
              <a:rPr lang="pl-PL" dirty="0"/>
              <a:t>- </a:t>
            </a:r>
            <a:r>
              <a:rPr lang="pl-PL" dirty="0">
                <a:hlinkClick r:id="rId4"/>
              </a:rPr>
              <a:t>https://www.krakow-przewodnicy.pl/zwiedzanie/mloda-polska.html</a:t>
            </a:r>
            <a:endParaRPr lang="pl-PL" dirty="0"/>
          </a:p>
          <a:p>
            <a:r>
              <a:rPr lang="pl-PL" dirty="0"/>
              <a:t>- </a:t>
            </a:r>
            <a:r>
              <a:rPr lang="pl-PL" dirty="0">
                <a:hlinkClick r:id="rId5"/>
              </a:rPr>
              <a:t>https://sciaga.pl/tekst/37133-38-cyganeria_mlodopolska</a:t>
            </a:r>
            <a:endParaRPr lang="pl-PL" dirty="0"/>
          </a:p>
          <a:p>
            <a:r>
              <a:rPr lang="pl-PL" dirty="0"/>
              <a:t>- </a:t>
            </a:r>
            <a:r>
              <a:rPr lang="pl-PL" dirty="0">
                <a:hlinkClick r:id="rId6"/>
              </a:rPr>
              <a:t>https://pl.wikipedia.org/wiki/Ferenc_Molnár</a:t>
            </a:r>
            <a:endParaRPr lang="pl-PL" dirty="0"/>
          </a:p>
          <a:p>
            <a:r>
              <a:rPr lang="pl-PL" dirty="0"/>
              <a:t>- </a:t>
            </a:r>
            <a:r>
              <a:rPr lang="pl-PL" dirty="0">
                <a:hlinkClick r:id="rId7"/>
              </a:rPr>
              <a:t>https://pl.wikipedia.org/wiki/Tadeusz_Boy-Żeleński</a:t>
            </a:r>
            <a:endParaRPr lang="pl-PL" dirty="0"/>
          </a:p>
          <a:p>
            <a:r>
              <a:rPr lang="pl-PL" dirty="0"/>
              <a:t>- </a:t>
            </a:r>
            <a:r>
              <a:rPr lang="pl-PL" dirty="0">
                <a:hlinkClick r:id="rId8"/>
              </a:rPr>
              <a:t>https://pl.wikipedia.org/wiki/Kazimierz_Przerwa-Tetmajer</a:t>
            </a:r>
            <a:endParaRPr lang="pl-PL" dirty="0"/>
          </a:p>
          <a:p>
            <a:r>
              <a:rPr lang="pl-PL" dirty="0"/>
              <a:t>- </a:t>
            </a:r>
            <a:r>
              <a:rPr lang="pl-PL" dirty="0">
                <a:hlinkClick r:id="rId9"/>
              </a:rPr>
              <a:t>https://pl.wikipedia.org/wiki/Stanisław_Wyspiański</a:t>
            </a:r>
            <a:endParaRPr lang="pl-PL" dirty="0"/>
          </a:p>
          <a:p>
            <a:r>
              <a:rPr lang="pl-PL" dirty="0"/>
              <a:t>- </a:t>
            </a:r>
            <a:r>
              <a:rPr lang="pl-PL" dirty="0">
                <a:hlinkClick r:id="rId10"/>
              </a:rPr>
              <a:t>https://pl.wikipedia.org/wiki/Arthur_Rimbaud</a:t>
            </a:r>
            <a:endParaRPr lang="pl-PL" dirty="0"/>
          </a:p>
          <a:p>
            <a:r>
              <a:rPr lang="pl-PL" dirty="0"/>
              <a:t>- </a:t>
            </a:r>
            <a:r>
              <a:rPr lang="pl-PL" dirty="0">
                <a:hlinkClick r:id="rId11"/>
              </a:rPr>
              <a:t>https://pl.wikipedia.org/wiki/Paul_Verlaine</a:t>
            </a:r>
            <a:endParaRPr lang="pl-PL" dirty="0"/>
          </a:p>
          <a:p>
            <a:r>
              <a:rPr lang="pl-PL" dirty="0"/>
              <a:t>- </a:t>
            </a:r>
            <a:r>
              <a:rPr lang="pl-PL" dirty="0">
                <a:hlinkClick r:id="rId12"/>
              </a:rPr>
              <a:t>https://pl.wikipedia.org/wiki/Henri_de_Toulouse-Lautrec</a:t>
            </a:r>
            <a:endParaRPr lang="pl-PL" dirty="0"/>
          </a:p>
          <a:p>
            <a:r>
              <a:rPr lang="pl-PL" dirty="0"/>
              <a:t>- </a:t>
            </a:r>
            <a:r>
              <a:rPr lang="pl-PL" dirty="0">
                <a:hlinkClick r:id="rId13"/>
              </a:rPr>
              <a:t>https://pl.wikipedia.org/wiki/Stanisław_Przybyszewski</a:t>
            </a:r>
            <a:endParaRPr lang="pl-PL" dirty="0"/>
          </a:p>
          <a:p>
            <a:r>
              <a:rPr lang="pl-PL" dirty="0"/>
              <a:t>- </a:t>
            </a:r>
            <a:r>
              <a:rPr lang="pl-PL" dirty="0">
                <a:hlinkClick r:id="rId14"/>
              </a:rPr>
              <a:t>http://www.countrywideappliance.com/Cyganeria-Mlodopolska-id-775.html</a:t>
            </a:r>
            <a:endParaRPr lang="pl-PL" dirty="0"/>
          </a:p>
        </p:txBody>
      </p:sp>
    </p:spTree>
    <p:extLst>
      <p:ext uri="{BB962C8B-B14F-4D97-AF65-F5344CB8AC3E}">
        <p14:creationId xmlns:p14="http://schemas.microsoft.com/office/powerpoint/2010/main" val="2215265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B82C15-E65E-4FCA-AA48-1886542A8C59}"/>
              </a:ext>
            </a:extLst>
          </p:cNvPr>
          <p:cNvSpPr>
            <a:spLocks noGrp="1"/>
          </p:cNvSpPr>
          <p:nvPr>
            <p:ph type="title"/>
          </p:nvPr>
        </p:nvSpPr>
        <p:spPr/>
        <p:txBody>
          <a:bodyPr>
            <a:normAutofit/>
          </a:bodyPr>
          <a:lstStyle/>
          <a:p>
            <a:r>
              <a:rPr lang="pl-PL" sz="9600" dirty="0"/>
              <a:t>KONIEC</a:t>
            </a:r>
          </a:p>
        </p:txBody>
      </p:sp>
      <p:sp>
        <p:nvSpPr>
          <p:cNvPr id="3" name="Symbol zastępczy zawartości 2">
            <a:extLst>
              <a:ext uri="{FF2B5EF4-FFF2-40B4-BE49-F238E27FC236}">
                <a16:creationId xmlns:a16="http://schemas.microsoft.com/office/drawing/2014/main" id="{9AFF85B3-632F-4F4A-8521-EEAD41C64307}"/>
              </a:ext>
            </a:extLst>
          </p:cNvPr>
          <p:cNvSpPr>
            <a:spLocks noGrp="1"/>
          </p:cNvSpPr>
          <p:nvPr>
            <p:ph idx="1"/>
          </p:nvPr>
        </p:nvSpPr>
        <p:spPr>
          <a:xfrm>
            <a:off x="1219200" y="2171700"/>
            <a:ext cx="9753600" cy="3695700"/>
          </a:xfrm>
        </p:spPr>
        <p:txBody>
          <a:bodyPr>
            <a:normAutofit/>
          </a:bodyPr>
          <a:lstStyle/>
          <a:p>
            <a:r>
              <a:rPr lang="pl-PL" sz="3600" dirty="0"/>
              <a:t>Dziękuję za uwagę.</a:t>
            </a:r>
          </a:p>
        </p:txBody>
      </p:sp>
    </p:spTree>
    <p:extLst>
      <p:ext uri="{BB962C8B-B14F-4D97-AF65-F5344CB8AC3E}">
        <p14:creationId xmlns:p14="http://schemas.microsoft.com/office/powerpoint/2010/main" val="3037450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B6F188-3978-4806-86EE-EFE8BD0F2714}"/>
              </a:ext>
            </a:extLst>
          </p:cNvPr>
          <p:cNvSpPr>
            <a:spLocks noGrp="1"/>
          </p:cNvSpPr>
          <p:nvPr>
            <p:ph type="title"/>
          </p:nvPr>
        </p:nvSpPr>
        <p:spPr>
          <a:xfrm>
            <a:off x="1371600" y="239282"/>
            <a:ext cx="9601200" cy="1932418"/>
          </a:xfrm>
        </p:spPr>
        <p:txBody>
          <a:bodyPr>
            <a:normAutofit/>
          </a:bodyPr>
          <a:lstStyle/>
          <a:p>
            <a:r>
              <a:rPr lang="pl-PL" sz="6000" dirty="0"/>
              <a:t>Cyganeria artystyczna</a:t>
            </a:r>
            <a:endParaRPr lang="pl-PL" sz="6000" b="1" dirty="0"/>
          </a:p>
        </p:txBody>
      </p:sp>
      <p:sp>
        <p:nvSpPr>
          <p:cNvPr id="3" name="Symbol zastępczy zawartości 2">
            <a:extLst>
              <a:ext uri="{FF2B5EF4-FFF2-40B4-BE49-F238E27FC236}">
                <a16:creationId xmlns:a16="http://schemas.microsoft.com/office/drawing/2014/main" id="{2A2B0B70-901A-468E-8AA9-5438159A60D7}"/>
              </a:ext>
            </a:extLst>
          </p:cNvPr>
          <p:cNvSpPr>
            <a:spLocks noGrp="1"/>
          </p:cNvSpPr>
          <p:nvPr>
            <p:ph idx="1"/>
          </p:nvPr>
        </p:nvSpPr>
        <p:spPr>
          <a:xfrm>
            <a:off x="783770" y="1735494"/>
            <a:ext cx="5312229" cy="4665306"/>
          </a:xfrm>
        </p:spPr>
        <p:txBody>
          <a:bodyPr>
            <a:noAutofit/>
          </a:bodyPr>
          <a:lstStyle/>
          <a:p>
            <a:r>
              <a:rPr lang="pl-PL" sz="2200" b="0" i="0" dirty="0">
                <a:solidFill>
                  <a:srgbClr val="000000"/>
                </a:solidFill>
                <a:effectLst/>
                <a:latin typeface="Helvetica Neue"/>
              </a:rPr>
              <a:t>W przenośni określenie to oznacza człowieka pędzącego życie włóczęgi, który nie troszczy się o jutro, żyje dniem dzisiejszym czerpiąc z niego radość, nie ma stałego miejsca zamieszkania bo wciąż pchany jest na przód. Nie ulega konwenansom, celowo szokuje innych. Lekceważy konwencje artystyczne. Cyganeria agresywnie odnosiła się do norm wartościowania i postępowania. Podkreślali swą inność (styl bycia, język, strój). Kwestionowali reguły społeczne. W Polsce była to głównie młodzież krakowska</a:t>
            </a:r>
            <a:endParaRPr lang="pl-PL" sz="2200" dirty="0"/>
          </a:p>
        </p:txBody>
      </p:sp>
      <p:pic>
        <p:nvPicPr>
          <p:cNvPr id="2050" name="Picture 2">
            <a:extLst>
              <a:ext uri="{FF2B5EF4-FFF2-40B4-BE49-F238E27FC236}">
                <a16:creationId xmlns:a16="http://schemas.microsoft.com/office/drawing/2014/main" id="{424EC537-A50C-4C77-8561-C75A3154E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825" y="2171700"/>
            <a:ext cx="5354436" cy="364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857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B6F188-3978-4806-86EE-EFE8BD0F2714}"/>
              </a:ext>
            </a:extLst>
          </p:cNvPr>
          <p:cNvSpPr>
            <a:spLocks noGrp="1"/>
          </p:cNvSpPr>
          <p:nvPr>
            <p:ph type="title"/>
          </p:nvPr>
        </p:nvSpPr>
        <p:spPr>
          <a:xfrm>
            <a:off x="1371600" y="316194"/>
            <a:ext cx="9601200" cy="1324599"/>
          </a:xfrm>
        </p:spPr>
        <p:txBody>
          <a:bodyPr/>
          <a:lstStyle/>
          <a:p>
            <a:r>
              <a:rPr lang="pl-PL" dirty="0"/>
              <a:t>Obyczaje i wygląd Bohema</a:t>
            </a:r>
          </a:p>
        </p:txBody>
      </p:sp>
      <p:sp>
        <p:nvSpPr>
          <p:cNvPr id="3" name="Symbol zastępczy zawartości 2">
            <a:extLst>
              <a:ext uri="{FF2B5EF4-FFF2-40B4-BE49-F238E27FC236}">
                <a16:creationId xmlns:a16="http://schemas.microsoft.com/office/drawing/2014/main" id="{2A2B0B70-901A-468E-8AA9-5438159A60D7}"/>
              </a:ext>
            </a:extLst>
          </p:cNvPr>
          <p:cNvSpPr>
            <a:spLocks noGrp="1"/>
          </p:cNvSpPr>
          <p:nvPr>
            <p:ph idx="1"/>
          </p:nvPr>
        </p:nvSpPr>
        <p:spPr>
          <a:xfrm>
            <a:off x="1004131" y="1719262"/>
            <a:ext cx="6901620" cy="5138737"/>
          </a:xfrm>
        </p:spPr>
        <p:txBody>
          <a:bodyPr>
            <a:normAutofit/>
          </a:bodyPr>
          <a:lstStyle/>
          <a:p>
            <a:r>
              <a:rPr lang="pl-PL" sz="2600" b="0" i="0" dirty="0">
                <a:solidFill>
                  <a:srgbClr val="000000"/>
                </a:solidFill>
                <a:effectLst/>
                <a:latin typeface="Helvetica Neue"/>
              </a:rPr>
              <a:t>Tematami całonocnych rozmów były wydarzenia artystyczne i polityczne. Panował w kawiarniach tych inny rytm życia i bycia. Życie bohemy zaczynało się o zmierzchu, a kończyło nad ranem. Nosili, często dziurawe, peleryny. Był to symbol dekadenta. Prowokacje wobec filistrów. Stylizacja na odmienność obyczajową. Za pobyt w kawiarni płacili malując ściany. Uważali się za osoby nieprzeciętne, wybitne, indywidualne, wielkich ponad wszystko.</a:t>
            </a:r>
            <a:endParaRPr lang="pl-PL" sz="2600" dirty="0"/>
          </a:p>
        </p:txBody>
      </p:sp>
      <p:pic>
        <p:nvPicPr>
          <p:cNvPr id="3074" name="Picture 2">
            <a:extLst>
              <a:ext uri="{FF2B5EF4-FFF2-40B4-BE49-F238E27FC236}">
                <a16:creationId xmlns:a16="http://schemas.microsoft.com/office/drawing/2014/main" id="{F45D1279-04DB-4EDE-A4BA-C8966FBF7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3129" y="1719262"/>
            <a:ext cx="2854740" cy="465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5738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B6F188-3978-4806-86EE-EFE8BD0F2714}"/>
              </a:ext>
            </a:extLst>
          </p:cNvPr>
          <p:cNvSpPr>
            <a:spLocks noGrp="1"/>
          </p:cNvSpPr>
          <p:nvPr>
            <p:ph type="title"/>
          </p:nvPr>
        </p:nvSpPr>
        <p:spPr>
          <a:xfrm>
            <a:off x="1371600" y="98166"/>
            <a:ext cx="9601200" cy="2073534"/>
          </a:xfrm>
        </p:spPr>
        <p:txBody>
          <a:bodyPr/>
          <a:lstStyle/>
          <a:p>
            <a:r>
              <a:rPr lang="pl-PL" dirty="0"/>
              <a:t>Znani przedstawiciele europejskiej bohemy</a:t>
            </a:r>
          </a:p>
        </p:txBody>
      </p:sp>
      <p:sp>
        <p:nvSpPr>
          <p:cNvPr id="3" name="Symbol zastępczy zawartości 2">
            <a:extLst>
              <a:ext uri="{FF2B5EF4-FFF2-40B4-BE49-F238E27FC236}">
                <a16:creationId xmlns:a16="http://schemas.microsoft.com/office/drawing/2014/main" id="{2A2B0B70-901A-468E-8AA9-5438159A60D7}"/>
              </a:ext>
            </a:extLst>
          </p:cNvPr>
          <p:cNvSpPr>
            <a:spLocks noGrp="1"/>
          </p:cNvSpPr>
          <p:nvPr>
            <p:ph idx="1"/>
          </p:nvPr>
        </p:nvSpPr>
        <p:spPr>
          <a:xfrm>
            <a:off x="1025495" y="1546789"/>
            <a:ext cx="10921526" cy="4320611"/>
          </a:xfrm>
        </p:spPr>
        <p:txBody>
          <a:bodyPr>
            <a:normAutofit/>
          </a:bodyPr>
          <a:lstStyle/>
          <a:p>
            <a:pPr marL="0" indent="0">
              <a:buNone/>
            </a:pPr>
            <a:r>
              <a:rPr lang="pl-PL" sz="2800" dirty="0"/>
              <a:t>Jednymi z bardziej znanych przedstawicieli europejskiej bohemy są:</a:t>
            </a:r>
          </a:p>
          <a:p>
            <a:pPr marL="457200" indent="-457200">
              <a:buFont typeface="+mj-lt"/>
              <a:buAutoNum type="arabicPeriod"/>
            </a:pPr>
            <a:r>
              <a:rPr lang="pl-PL" dirty="0"/>
              <a:t>Arthur Rimbaud</a:t>
            </a:r>
          </a:p>
          <a:p>
            <a:pPr marL="457200" indent="-457200">
              <a:buFont typeface="+mj-lt"/>
              <a:buAutoNum type="arabicPeriod"/>
            </a:pPr>
            <a:r>
              <a:rPr lang="pl-PL" dirty="0"/>
              <a:t>Paul </a:t>
            </a:r>
            <a:r>
              <a:rPr lang="pl-PL" dirty="0" err="1"/>
              <a:t>Verlaine</a:t>
            </a:r>
            <a:endParaRPr lang="pl-PL" dirty="0"/>
          </a:p>
          <a:p>
            <a:pPr marL="457200" indent="-457200">
              <a:buFont typeface="+mj-lt"/>
              <a:buAutoNum type="arabicPeriod"/>
            </a:pPr>
            <a:r>
              <a:rPr lang="pl-PL" dirty="0"/>
              <a:t>Henri de Toulouse-Lautrec</a:t>
            </a:r>
          </a:p>
          <a:p>
            <a:pPr marL="457200" indent="-457200">
              <a:buFont typeface="+mj-lt"/>
              <a:buAutoNum type="arabicPeriod"/>
            </a:pPr>
            <a:r>
              <a:rPr lang="pl-PL" dirty="0"/>
              <a:t>Stanisław Przybyszewski</a:t>
            </a:r>
          </a:p>
          <a:p>
            <a:pPr marL="457200" indent="-457200">
              <a:buFont typeface="+mj-lt"/>
              <a:buAutoNum type="arabicPeriod"/>
            </a:pPr>
            <a:r>
              <a:rPr lang="pl-PL" dirty="0"/>
              <a:t>Ferenc </a:t>
            </a:r>
            <a:r>
              <a:rPr lang="pl-PL" dirty="0" err="1"/>
              <a:t>Molnár</a:t>
            </a:r>
            <a:endParaRPr lang="pl-PL" dirty="0"/>
          </a:p>
        </p:txBody>
      </p:sp>
      <p:pic>
        <p:nvPicPr>
          <p:cNvPr id="4098" name="Picture 2">
            <a:extLst>
              <a:ext uri="{FF2B5EF4-FFF2-40B4-BE49-F238E27FC236}">
                <a16:creationId xmlns:a16="http://schemas.microsoft.com/office/drawing/2014/main" id="{80CBF102-09C1-40C5-AEB5-32C0CF2A2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818" y="4686301"/>
            <a:ext cx="1420458" cy="18781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EBBFC40F-DAB0-41BA-910B-D8C817D9D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632" y="4690688"/>
            <a:ext cx="1495305" cy="187891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32005323-C459-489A-8523-5A6DF65EC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7275" y="4692685"/>
            <a:ext cx="1375836" cy="187811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9D72138F-2C6E-45E0-82B5-A462C8AAA5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0450" y="4686301"/>
            <a:ext cx="1490255" cy="188450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0F2626EA-E3FB-4EFE-8552-6E93B70D96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8044" y="4692685"/>
            <a:ext cx="1447715" cy="1878117"/>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3EBB22CC-FD4A-42B8-B929-94FB17FF0862}"/>
              </a:ext>
            </a:extLst>
          </p:cNvPr>
          <p:cNvSpPr txBox="1"/>
          <p:nvPr/>
        </p:nvSpPr>
        <p:spPr>
          <a:xfrm>
            <a:off x="1721766" y="4304199"/>
            <a:ext cx="384561" cy="369332"/>
          </a:xfrm>
          <a:prstGeom prst="rect">
            <a:avLst/>
          </a:prstGeom>
          <a:noFill/>
        </p:spPr>
        <p:txBody>
          <a:bodyPr wrap="square" rtlCol="0">
            <a:spAutoFit/>
          </a:bodyPr>
          <a:lstStyle/>
          <a:p>
            <a:r>
              <a:rPr lang="pl-PL" dirty="0"/>
              <a:t>1</a:t>
            </a:r>
          </a:p>
        </p:txBody>
      </p:sp>
      <p:sp>
        <p:nvSpPr>
          <p:cNvPr id="11" name="pole tekstowe 10">
            <a:extLst>
              <a:ext uri="{FF2B5EF4-FFF2-40B4-BE49-F238E27FC236}">
                <a16:creationId xmlns:a16="http://schemas.microsoft.com/office/drawing/2014/main" id="{21685C54-20CD-4081-A3F7-CBB6B64DAE1F}"/>
              </a:ext>
            </a:extLst>
          </p:cNvPr>
          <p:cNvSpPr txBox="1"/>
          <p:nvPr/>
        </p:nvSpPr>
        <p:spPr>
          <a:xfrm>
            <a:off x="3986127" y="4304199"/>
            <a:ext cx="384561" cy="369332"/>
          </a:xfrm>
          <a:prstGeom prst="rect">
            <a:avLst/>
          </a:prstGeom>
          <a:noFill/>
        </p:spPr>
        <p:txBody>
          <a:bodyPr wrap="square" rtlCol="0">
            <a:spAutoFit/>
          </a:bodyPr>
          <a:lstStyle/>
          <a:p>
            <a:r>
              <a:rPr lang="pl-PL" dirty="0"/>
              <a:t>2</a:t>
            </a:r>
          </a:p>
        </p:txBody>
      </p:sp>
      <p:sp>
        <p:nvSpPr>
          <p:cNvPr id="12" name="pole tekstowe 11">
            <a:extLst>
              <a:ext uri="{FF2B5EF4-FFF2-40B4-BE49-F238E27FC236}">
                <a16:creationId xmlns:a16="http://schemas.microsoft.com/office/drawing/2014/main" id="{07A6BB8D-E2B9-4F2D-8F92-1BD0D6B1FF18}"/>
              </a:ext>
            </a:extLst>
          </p:cNvPr>
          <p:cNvSpPr txBox="1"/>
          <p:nvPr/>
        </p:nvSpPr>
        <p:spPr>
          <a:xfrm>
            <a:off x="6250489" y="4304199"/>
            <a:ext cx="384561" cy="369332"/>
          </a:xfrm>
          <a:prstGeom prst="rect">
            <a:avLst/>
          </a:prstGeom>
          <a:noFill/>
        </p:spPr>
        <p:txBody>
          <a:bodyPr wrap="square" rtlCol="0">
            <a:spAutoFit/>
          </a:bodyPr>
          <a:lstStyle/>
          <a:p>
            <a:r>
              <a:rPr lang="pl-PL" dirty="0"/>
              <a:t>3</a:t>
            </a:r>
          </a:p>
        </p:txBody>
      </p:sp>
      <p:sp>
        <p:nvSpPr>
          <p:cNvPr id="13" name="pole tekstowe 12">
            <a:extLst>
              <a:ext uri="{FF2B5EF4-FFF2-40B4-BE49-F238E27FC236}">
                <a16:creationId xmlns:a16="http://schemas.microsoft.com/office/drawing/2014/main" id="{BAC2AEA5-4397-4F5E-8C4F-9DBEF6D160D5}"/>
              </a:ext>
            </a:extLst>
          </p:cNvPr>
          <p:cNvSpPr txBox="1"/>
          <p:nvPr/>
        </p:nvSpPr>
        <p:spPr>
          <a:xfrm>
            <a:off x="8445823" y="4304199"/>
            <a:ext cx="384561" cy="369332"/>
          </a:xfrm>
          <a:prstGeom prst="rect">
            <a:avLst/>
          </a:prstGeom>
          <a:noFill/>
        </p:spPr>
        <p:txBody>
          <a:bodyPr wrap="square" rtlCol="0">
            <a:spAutoFit/>
          </a:bodyPr>
          <a:lstStyle/>
          <a:p>
            <a:r>
              <a:rPr lang="pl-PL" dirty="0"/>
              <a:t>4</a:t>
            </a:r>
          </a:p>
        </p:txBody>
      </p:sp>
      <p:sp>
        <p:nvSpPr>
          <p:cNvPr id="14" name="pole tekstowe 13">
            <a:extLst>
              <a:ext uri="{FF2B5EF4-FFF2-40B4-BE49-F238E27FC236}">
                <a16:creationId xmlns:a16="http://schemas.microsoft.com/office/drawing/2014/main" id="{A172A124-0538-4323-ADF9-077D6D147641}"/>
              </a:ext>
            </a:extLst>
          </p:cNvPr>
          <p:cNvSpPr txBox="1"/>
          <p:nvPr/>
        </p:nvSpPr>
        <p:spPr>
          <a:xfrm>
            <a:off x="10709620" y="4304199"/>
            <a:ext cx="384561" cy="369332"/>
          </a:xfrm>
          <a:prstGeom prst="rect">
            <a:avLst/>
          </a:prstGeom>
          <a:noFill/>
        </p:spPr>
        <p:txBody>
          <a:bodyPr wrap="square" rtlCol="0">
            <a:spAutoFit/>
          </a:bodyPr>
          <a:lstStyle/>
          <a:p>
            <a:r>
              <a:rPr lang="pl-PL" dirty="0"/>
              <a:t>5</a:t>
            </a:r>
          </a:p>
        </p:txBody>
      </p:sp>
    </p:spTree>
    <p:extLst>
      <p:ext uri="{BB962C8B-B14F-4D97-AF65-F5344CB8AC3E}">
        <p14:creationId xmlns:p14="http://schemas.microsoft.com/office/powerpoint/2010/main" val="16601600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C38CC2C-C431-48F9-B91B-89E425BA4ACA}"/>
              </a:ext>
            </a:extLst>
          </p:cNvPr>
          <p:cNvSpPr>
            <a:spLocks noGrp="1"/>
          </p:cNvSpPr>
          <p:nvPr>
            <p:ph type="title"/>
          </p:nvPr>
        </p:nvSpPr>
        <p:spPr>
          <a:xfrm>
            <a:off x="5100824" y="376016"/>
            <a:ext cx="6176776" cy="752029"/>
          </a:xfrm>
        </p:spPr>
        <p:txBody>
          <a:bodyPr>
            <a:normAutofit/>
          </a:bodyPr>
          <a:lstStyle/>
          <a:p>
            <a:r>
              <a:rPr lang="pl-PL" dirty="0"/>
              <a:t>Arthur Rimbaud</a:t>
            </a:r>
          </a:p>
        </p:txBody>
      </p:sp>
      <p:pic>
        <p:nvPicPr>
          <p:cNvPr id="4" name="Picture 2">
            <a:extLst>
              <a:ext uri="{FF2B5EF4-FFF2-40B4-BE49-F238E27FC236}">
                <a16:creationId xmlns:a16="http://schemas.microsoft.com/office/drawing/2014/main" id="{A2E1B0EC-214C-4B33-84E6-6CCD8E2E6C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55"/>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6E7D2676-F99A-4930-B719-2E89BA3F1777}"/>
              </a:ext>
            </a:extLst>
          </p:cNvPr>
          <p:cNvSpPr>
            <a:spLocks noGrp="1"/>
          </p:cNvSpPr>
          <p:nvPr>
            <p:ph idx="1"/>
          </p:nvPr>
        </p:nvSpPr>
        <p:spPr>
          <a:xfrm>
            <a:off x="4845465" y="1435693"/>
            <a:ext cx="7058827" cy="5046291"/>
          </a:xfrm>
        </p:spPr>
        <p:txBody>
          <a:bodyPr>
            <a:normAutofit/>
          </a:bodyPr>
          <a:lstStyle/>
          <a:p>
            <a:r>
              <a:rPr lang="pl-PL" sz="1800" dirty="0"/>
              <a:t>Arthur Rimbaud ur. 20 października 1854 w </a:t>
            </a:r>
            <a:r>
              <a:rPr lang="pl-PL" sz="1800" dirty="0" err="1"/>
              <a:t>Charleville-Mézières</a:t>
            </a:r>
            <a:r>
              <a:rPr lang="pl-PL" sz="1800" dirty="0"/>
              <a:t>, – francuski poeta, zaliczany do grona tzw. </a:t>
            </a:r>
            <a:r>
              <a:rPr lang="pl-PL" sz="1800" dirty="0" err="1"/>
              <a:t>poètes</a:t>
            </a:r>
            <a:r>
              <a:rPr lang="pl-PL" sz="1800" dirty="0"/>
              <a:t> </a:t>
            </a:r>
            <a:r>
              <a:rPr lang="pl-PL" sz="1800" dirty="0" err="1"/>
              <a:t>maudits</a:t>
            </a:r>
            <a:r>
              <a:rPr lang="pl-PL" sz="1800" dirty="0"/>
              <a:t>.</a:t>
            </a:r>
          </a:p>
          <a:p>
            <a:r>
              <a:rPr lang="pl-PL" sz="1800" dirty="0"/>
              <a:t>Jako chłopiec Rimbaud osiągał bardzo dobre wyniki w nauce. Przed ukończeniem szesnastego roku życia zdobywał liczne nagrody szkolne i opanował łacinę w stopniu pozwalającym mu na pisanie poezji i fragmentów dramatycznych w tym języku.</a:t>
            </a:r>
          </a:p>
          <a:p>
            <a:r>
              <a:rPr lang="pl-PL" sz="1800" dirty="0"/>
              <a:t>Pierwszym literackim mentorem Rimbauda został w 1870 r. Georges </a:t>
            </a:r>
            <a:r>
              <a:rPr lang="pl-PL" sz="1800" dirty="0" err="1"/>
              <a:t>Izambard</a:t>
            </a:r>
            <a:r>
              <a:rPr lang="pl-PL" sz="1800" dirty="0"/>
              <a:t>, jego nauczyciel z gimnazjum. Rok później Rimbaud uciekł z domu i przeniósł się do Paryża, gdzie prawdopodobnie przyłączył się do Komuny Paryskiej, opisanej później w jego poemacie </a:t>
            </a:r>
            <a:r>
              <a:rPr lang="pl-PL" sz="1800" dirty="0" err="1"/>
              <a:t>L’Orgie</a:t>
            </a:r>
            <a:r>
              <a:rPr lang="pl-PL" sz="1800" dirty="0"/>
              <a:t> </a:t>
            </a:r>
            <a:r>
              <a:rPr lang="pl-PL" sz="1800" dirty="0" err="1"/>
              <a:t>parisienne</a:t>
            </a:r>
            <a:r>
              <a:rPr lang="pl-PL" sz="1800" dirty="0"/>
              <a:t> </a:t>
            </a:r>
            <a:r>
              <a:rPr lang="pl-PL" sz="1800" dirty="0" err="1"/>
              <a:t>ou</a:t>
            </a:r>
            <a:r>
              <a:rPr lang="pl-PL" sz="1800" dirty="0"/>
              <a:t> Paris </a:t>
            </a:r>
            <a:r>
              <a:rPr lang="pl-PL" sz="1800" dirty="0" err="1"/>
              <a:t>se</a:t>
            </a:r>
            <a:r>
              <a:rPr lang="pl-PL" sz="1800" dirty="0"/>
              <a:t> </a:t>
            </a:r>
            <a:r>
              <a:rPr lang="pl-PL" sz="1800" dirty="0" err="1"/>
              <a:t>repeuple</a:t>
            </a:r>
            <a:r>
              <a:rPr lang="pl-PL" sz="1800" dirty="0"/>
              <a:t>. Wtedy też być może padł ofiarą gwałtu ze strony pijanych komunardów, na co wskazuje m.in. jego poemat Le </a:t>
            </a:r>
            <a:r>
              <a:rPr lang="pl-PL" sz="1800" dirty="0" err="1"/>
              <a:t>Cœur</a:t>
            </a:r>
            <a:r>
              <a:rPr lang="pl-PL" sz="1800" dirty="0"/>
              <a:t> </a:t>
            </a:r>
            <a:r>
              <a:rPr lang="pl-PL" sz="1800" dirty="0" err="1"/>
              <a:t>supplicié</a:t>
            </a:r>
            <a:r>
              <a:rPr lang="pl-PL" sz="1800" dirty="0"/>
              <a:t>. W tym czasie odrzucił konwenanse społeczne, zaczął upijać się i zaniedbał swój wygląd zewnętrzny, nie zaprzestawał jednak pisania wierszy. Pod koniec 1871 powrócił do Paryża na zaproszenie znanego poety Paula </a:t>
            </a:r>
            <a:r>
              <a:rPr lang="pl-PL" sz="1800" dirty="0" err="1"/>
              <a:t>Verlaine’a</a:t>
            </a:r>
            <a:r>
              <a:rPr lang="pl-PL" sz="1800" dirty="0"/>
              <a:t>, zafascynowanego wierszami Rimbauda.</a:t>
            </a:r>
          </a:p>
        </p:txBody>
      </p:sp>
    </p:spTree>
    <p:extLst>
      <p:ext uri="{BB962C8B-B14F-4D97-AF65-F5344CB8AC3E}">
        <p14:creationId xmlns:p14="http://schemas.microsoft.com/office/powerpoint/2010/main" val="4143998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C38CC2C-C431-48F9-B91B-89E425BA4ACA}"/>
              </a:ext>
            </a:extLst>
          </p:cNvPr>
          <p:cNvSpPr>
            <a:spLocks noGrp="1"/>
          </p:cNvSpPr>
          <p:nvPr>
            <p:ph type="title"/>
          </p:nvPr>
        </p:nvSpPr>
        <p:spPr>
          <a:xfrm>
            <a:off x="795093" y="206527"/>
            <a:ext cx="5793475" cy="869535"/>
          </a:xfrm>
        </p:spPr>
        <p:txBody>
          <a:bodyPr>
            <a:normAutofit/>
          </a:bodyPr>
          <a:lstStyle/>
          <a:p>
            <a:r>
              <a:rPr lang="pl-PL" dirty="0"/>
              <a:t>Paul </a:t>
            </a:r>
            <a:r>
              <a:rPr lang="pl-PL" dirty="0" err="1"/>
              <a:t>Verlaine</a:t>
            </a:r>
            <a:endParaRPr lang="pl-PL" dirty="0"/>
          </a:p>
        </p:txBody>
      </p:sp>
      <p:sp>
        <p:nvSpPr>
          <p:cNvPr id="3" name="Symbol zastępczy zawartości 2">
            <a:extLst>
              <a:ext uri="{FF2B5EF4-FFF2-40B4-BE49-F238E27FC236}">
                <a16:creationId xmlns:a16="http://schemas.microsoft.com/office/drawing/2014/main" id="{6E7D2676-F99A-4930-B719-2E89BA3F1777}"/>
              </a:ext>
            </a:extLst>
          </p:cNvPr>
          <p:cNvSpPr>
            <a:spLocks noGrp="1"/>
          </p:cNvSpPr>
          <p:nvPr>
            <p:ph idx="1"/>
          </p:nvPr>
        </p:nvSpPr>
        <p:spPr>
          <a:xfrm>
            <a:off x="239282" y="940037"/>
            <a:ext cx="6930639" cy="4927364"/>
          </a:xfrm>
        </p:spPr>
        <p:txBody>
          <a:bodyPr>
            <a:noAutofit/>
          </a:bodyPr>
          <a:lstStyle/>
          <a:p>
            <a:r>
              <a:rPr lang="pl-PL" sz="1800" dirty="0"/>
              <a:t>Paul </a:t>
            </a:r>
            <a:r>
              <a:rPr lang="pl-PL" sz="1800" dirty="0" err="1"/>
              <a:t>Verlaine</a:t>
            </a:r>
            <a:r>
              <a:rPr lang="pl-PL" sz="1800" dirty="0"/>
              <a:t> ur. 30 marca 1844 w Metzu – jeden z największych i najbardziej uznanych poetów francuskich. Zaliczany do grona poetów wyklętych. Przedstawiciel impresjonizmu w literaturze.</a:t>
            </a:r>
          </a:p>
          <a:p>
            <a:r>
              <a:rPr lang="pl-PL" sz="1800" dirty="0"/>
              <a:t>Urodzony w Metzu, po ukończeniu szkoły średniej w Paryżu rozpoczął pracę w służbie cywilnej. Wiersze zaczął pisać już w młodości, ich styl był wzorowany na poezji parnasistów (</a:t>
            </a:r>
            <a:r>
              <a:rPr lang="pl-PL" sz="1800" dirty="0" err="1"/>
              <a:t>Parnassien</a:t>
            </a:r>
            <a:r>
              <a:rPr lang="pl-PL" sz="1800" dirty="0"/>
              <a:t>), w szczególności na wierszach jej lidera Charles'a </a:t>
            </a:r>
            <a:r>
              <a:rPr lang="pl-PL" sz="1800" dirty="0" err="1"/>
              <a:t>Leconte</a:t>
            </a:r>
            <a:r>
              <a:rPr lang="pl-PL" sz="1800" dirty="0"/>
              <a:t> de </a:t>
            </a:r>
            <a:r>
              <a:rPr lang="pl-PL" sz="1800" dirty="0" err="1"/>
              <a:t>Lisle’a</a:t>
            </a:r>
            <a:r>
              <a:rPr lang="pl-PL" sz="1800" dirty="0"/>
              <a:t>.</a:t>
            </a:r>
          </a:p>
          <a:p>
            <a:r>
              <a:rPr lang="pl-PL" sz="1800" dirty="0"/>
              <a:t>Pierwszy opublikowany tomik poezji, zatytułowany </a:t>
            </a:r>
            <a:r>
              <a:rPr lang="pl-PL" sz="1800" dirty="0" err="1"/>
              <a:t>Poemes</a:t>
            </a:r>
            <a:r>
              <a:rPr lang="pl-PL" sz="1800" dirty="0"/>
              <a:t> </a:t>
            </a:r>
            <a:r>
              <a:rPr lang="pl-PL" sz="1800" dirty="0" err="1"/>
              <a:t>saturniens</a:t>
            </a:r>
            <a:r>
              <a:rPr lang="pl-PL" sz="1800" dirty="0"/>
              <a:t> (1867), przyniósł </a:t>
            </a:r>
            <a:r>
              <a:rPr lang="pl-PL" sz="1800" dirty="0" err="1"/>
              <a:t>Verlaine’owi</a:t>
            </a:r>
            <a:r>
              <a:rPr lang="pl-PL" sz="1800" dirty="0"/>
              <a:t> uznanie i popularność pomimo ostrej krytyki ze strony </a:t>
            </a:r>
            <a:r>
              <a:rPr lang="pl-PL" sz="1800" dirty="0" err="1"/>
              <a:t>Sainte-Beuve’a</a:t>
            </a:r>
            <a:r>
              <a:rPr lang="pl-PL" sz="1800" dirty="0"/>
              <a:t>. Prywatne życie poety i nałóg alkoholowy zaczęły mieć coraz większy wpływ na jego twórczość. W 1872 porzucił żonę (</a:t>
            </a:r>
            <a:r>
              <a:rPr lang="pl-PL" sz="1800" dirty="0" err="1"/>
              <a:t>Mathilde</a:t>
            </a:r>
            <a:r>
              <a:rPr lang="pl-PL" sz="1800" dirty="0"/>
              <a:t> </a:t>
            </a:r>
            <a:r>
              <a:rPr lang="pl-PL" sz="1800" dirty="0" err="1"/>
              <a:t>Maute</a:t>
            </a:r>
            <a:r>
              <a:rPr lang="pl-PL" sz="1800" dirty="0"/>
              <a:t>) i syna dla poety Arthura Rimbauda. Burzliwy związek zakończył się strzelaniną – będąc pod wpływem alkoholu, powodowany zazdrością </a:t>
            </a:r>
            <a:r>
              <a:rPr lang="pl-PL" sz="1800" dirty="0" err="1"/>
              <a:t>Verlaine</a:t>
            </a:r>
            <a:r>
              <a:rPr lang="pl-PL" sz="1800" dirty="0"/>
              <a:t> strzelił w kierunku Rimbauda, raniąc go. Został później aresztowany i trafił do więzienia w </a:t>
            </a:r>
            <a:r>
              <a:rPr lang="pl-PL" sz="1800" dirty="0" err="1"/>
              <a:t>Mons</a:t>
            </a:r>
            <a:r>
              <a:rPr lang="pl-PL" sz="1800" dirty="0"/>
              <a:t>, gdzie nawrócił się na katolicyzm, co miało poważny wpływ na jego poezję. Wiersze opublikowane w tomie </a:t>
            </a:r>
            <a:r>
              <a:rPr lang="pl-PL" sz="1800" dirty="0" err="1"/>
              <a:t>Romances</a:t>
            </a:r>
            <a:r>
              <a:rPr lang="pl-PL" sz="1800" dirty="0"/>
              <a:t> </a:t>
            </a:r>
            <a:r>
              <a:rPr lang="pl-PL" sz="1800" dirty="0" err="1"/>
              <a:t>sans</a:t>
            </a:r>
            <a:r>
              <a:rPr lang="pl-PL" sz="1800" dirty="0"/>
              <a:t> </a:t>
            </a:r>
            <a:r>
              <a:rPr lang="pl-PL" sz="1800" dirty="0" err="1"/>
              <a:t>paroles</a:t>
            </a:r>
            <a:r>
              <a:rPr lang="pl-PL" sz="1800" dirty="0"/>
              <a:t> opisywały jego stan umysłu w tym okresie.</a:t>
            </a:r>
          </a:p>
        </p:txBody>
      </p:sp>
      <p:sp>
        <p:nvSpPr>
          <p:cNvPr id="21" name="Rectangle 2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Obraz zawierający tekst, mężczyzna, jaskinia&#10;&#10;Opis wygenerowany automatycznie">
            <a:extLst>
              <a:ext uri="{FF2B5EF4-FFF2-40B4-BE49-F238E27FC236}">
                <a16:creationId xmlns:a16="http://schemas.microsoft.com/office/drawing/2014/main" id="{C66072B9-D46B-4E52-BC73-EF1D79E69D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47" r="4641"/>
          <a:stretch/>
        </p:blipFill>
        <p:spPr bwMode="auto">
          <a:xfrm>
            <a:off x="7612260" y="10"/>
            <a:ext cx="457973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3154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C38CC2C-C431-48F9-B91B-89E425BA4ACA}"/>
              </a:ext>
            </a:extLst>
          </p:cNvPr>
          <p:cNvSpPr>
            <a:spLocks noGrp="1"/>
          </p:cNvSpPr>
          <p:nvPr>
            <p:ph type="title"/>
          </p:nvPr>
        </p:nvSpPr>
        <p:spPr>
          <a:xfrm>
            <a:off x="5100824" y="239282"/>
            <a:ext cx="6948746" cy="957129"/>
          </a:xfrm>
        </p:spPr>
        <p:txBody>
          <a:bodyPr>
            <a:normAutofit/>
          </a:bodyPr>
          <a:lstStyle/>
          <a:p>
            <a:r>
              <a:rPr lang="pl-PL" dirty="0"/>
              <a:t>Henri de Toulouse-Lautrec</a:t>
            </a:r>
          </a:p>
        </p:txBody>
      </p:sp>
      <p:pic>
        <p:nvPicPr>
          <p:cNvPr id="7" name="Picture 8" descr="Obraz zawierający tekst, osoba, mężczyzna, stare&#10;&#10;Opis wygenerowany automatycznie">
            <a:extLst>
              <a:ext uri="{FF2B5EF4-FFF2-40B4-BE49-F238E27FC236}">
                <a16:creationId xmlns:a16="http://schemas.microsoft.com/office/drawing/2014/main" id="{D1D5DDA2-4C43-4472-8B72-A2CA7F6929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0"/>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6E7D2676-F99A-4930-B719-2E89BA3F1777}"/>
              </a:ext>
            </a:extLst>
          </p:cNvPr>
          <p:cNvSpPr>
            <a:spLocks noGrp="1"/>
          </p:cNvSpPr>
          <p:nvPr>
            <p:ph idx="1"/>
          </p:nvPr>
        </p:nvSpPr>
        <p:spPr>
          <a:xfrm>
            <a:off x="4896740" y="1196411"/>
            <a:ext cx="7152830" cy="5563312"/>
          </a:xfrm>
        </p:spPr>
        <p:txBody>
          <a:bodyPr>
            <a:noAutofit/>
          </a:bodyPr>
          <a:lstStyle/>
          <a:p>
            <a:r>
              <a:rPr lang="pl-PL" sz="1600" dirty="0"/>
              <a:t>Henri Marie Raymond de Toulouse-Lautrec-</a:t>
            </a:r>
            <a:r>
              <a:rPr lang="pl-PL" sz="1600" dirty="0" err="1"/>
              <a:t>Montfa</a:t>
            </a:r>
            <a:r>
              <a:rPr lang="pl-PL" sz="1600" dirty="0"/>
              <a:t> ur. 24 listopada 1864 w </a:t>
            </a:r>
            <a:r>
              <a:rPr lang="pl-PL" sz="1600" dirty="0" err="1"/>
              <a:t>Albi</a:t>
            </a:r>
            <a:r>
              <a:rPr lang="pl-PL" sz="1600" dirty="0"/>
              <a:t>, – francuski malarz i grafik. Przedstawiciel postimpresjonizmu, swoimi litografiami wywarł wielki wpływ na rozwój nowoczesnego plakatu.</a:t>
            </a:r>
          </a:p>
          <a:p>
            <a:r>
              <a:rPr lang="pl-PL" sz="1600" dirty="0"/>
              <a:t>Pochodził z rodziny o arystokratycznych korzeniach, która utraciła większość ze swojego prestiżu. Urodził się jako pierworodny syn hrabiego </a:t>
            </a:r>
            <a:r>
              <a:rPr lang="pl-PL" sz="1600" dirty="0" err="1"/>
              <a:t>Alphonse’a</a:t>
            </a:r>
            <a:r>
              <a:rPr lang="pl-PL" sz="1600" dirty="0"/>
              <a:t> i hrabiny </a:t>
            </a:r>
            <a:r>
              <a:rPr lang="pl-PL" sz="1600" dirty="0" err="1"/>
              <a:t>Adèle</a:t>
            </a:r>
            <a:r>
              <a:rPr lang="pl-PL" sz="1600" dirty="0"/>
              <a:t> de Toulouse-Lautrec. Jego brat, urodzony 28 sierpnia 1867 zmarł rok później. Rodzice Toulouse byli kuzynami – zwyczaj ten praktykowany był w rodzinie Toulouse ze względu na chęć utrzymania rodzinnego majątku w stanie nierozproszonym. Bliski stopień pokrewieństwa przyczynił się jednak do powstania defektów genetycznych u potomstwa.</a:t>
            </a:r>
          </a:p>
          <a:p>
            <a:r>
              <a:rPr lang="pl-PL" sz="1600" dirty="0"/>
              <a:t>W wieku 14 lat Henri złamał lewą kość udową, a rok później obie. Ze względu na defekt genetyczny, kości Henriego nie były w stanie odpowiednio się zrosnąć i w rezultacie przestały rosnąć. Jako fizycznie dojrzały mężczyzna, Henri miał tors i górne partie ciała o normalnych proporcjach oraz anormalnie krótkie kończyny dolne. Toulouse mierzył tylko 142 cm.</a:t>
            </a:r>
          </a:p>
          <a:p>
            <a:r>
              <a:rPr lang="pl-PL" sz="1600" dirty="0"/>
              <a:t>Z powodu swojej niskiej postury, Henri nie mógł aktywnie uczestniczyć w wielu dziedzinach życia. Poświęcił się dostępnej dla niego sztuce. Został on znaczącym malarzem, plakacistą postimpresjonizmu, twórcą litografii i ilustracji, na których uwieczniał życie bohemy dziewiętnastowiecznego Paryża. W połowie lat 90 XIX wieku tworzył ilustracje dla humorystycznego pisma Le </a:t>
            </a:r>
            <a:r>
              <a:rPr lang="pl-PL" sz="1600" dirty="0" err="1"/>
              <a:t>Rire</a:t>
            </a:r>
            <a:r>
              <a:rPr lang="pl-PL" sz="1600" dirty="0"/>
              <a:t>.</a:t>
            </a:r>
          </a:p>
        </p:txBody>
      </p:sp>
    </p:spTree>
    <p:extLst>
      <p:ext uri="{BB962C8B-B14F-4D97-AF65-F5344CB8AC3E}">
        <p14:creationId xmlns:p14="http://schemas.microsoft.com/office/powerpoint/2010/main" val="21348344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C38CC2C-C431-48F9-B91B-89E425BA4ACA}"/>
              </a:ext>
            </a:extLst>
          </p:cNvPr>
          <p:cNvSpPr>
            <a:spLocks noGrp="1"/>
          </p:cNvSpPr>
          <p:nvPr>
            <p:ph type="title"/>
          </p:nvPr>
        </p:nvSpPr>
        <p:spPr>
          <a:xfrm>
            <a:off x="556143" y="301238"/>
            <a:ext cx="6496274" cy="1527561"/>
          </a:xfrm>
        </p:spPr>
        <p:txBody>
          <a:bodyPr>
            <a:normAutofit/>
          </a:bodyPr>
          <a:lstStyle/>
          <a:p>
            <a:r>
              <a:rPr lang="pl-PL" dirty="0"/>
              <a:t>Stanisław Przybyszewski</a:t>
            </a:r>
          </a:p>
        </p:txBody>
      </p:sp>
      <p:sp>
        <p:nvSpPr>
          <p:cNvPr id="3" name="Symbol zastępczy zawartości 2">
            <a:extLst>
              <a:ext uri="{FF2B5EF4-FFF2-40B4-BE49-F238E27FC236}">
                <a16:creationId xmlns:a16="http://schemas.microsoft.com/office/drawing/2014/main" id="{6E7D2676-F99A-4930-B719-2E89BA3F1777}"/>
              </a:ext>
            </a:extLst>
          </p:cNvPr>
          <p:cNvSpPr>
            <a:spLocks noGrp="1"/>
          </p:cNvSpPr>
          <p:nvPr>
            <p:ph idx="1"/>
          </p:nvPr>
        </p:nvSpPr>
        <p:spPr>
          <a:xfrm>
            <a:off x="316195" y="1222049"/>
            <a:ext cx="6879364" cy="5334713"/>
          </a:xfrm>
        </p:spPr>
        <p:txBody>
          <a:bodyPr>
            <a:noAutofit/>
          </a:bodyPr>
          <a:lstStyle/>
          <a:p>
            <a:r>
              <a:rPr lang="pl-PL" sz="1800" dirty="0"/>
              <a:t>Stanisław Feliks Przybyszewski ur. 7 maja 1868 w Łojewie – polski pisarz, poeta, dramaturg, nowelista okresu Młodej Polski, skandalista, przedstawiciel cyganerii krakowskiej i nurtu polskiego dekadentyzmu. </a:t>
            </a:r>
          </a:p>
          <a:p>
            <a:r>
              <a:rPr lang="pl-PL" sz="1800" dirty="0"/>
              <a:t>Urodził się w Łojewie pod Inowrocławiem w rodzinie wiejskiego nauczyciela Józefa Przybyszewskiego i jego drugiej żony Doroty z Grąbczewskich. Mając 13 lat rozpoczął naukę w toruńskim gimnazjum. Świadectwo dojrzałości uzyskał w gimnazjum wągrowieckim w 1889. Wyjechał do Berlina, gdzie w 1889 podjął studia architektoniczne, a rok później medyczne. Żadnego z tych kierunków nie ukończył, ponieważ za kontakty z ruchem robotniczym został aresztowany, a w rezultacie ostatecznie wydalony z uczelni w 1893. Poza tym „przykładne życie” studenta architektury czy medycyny zupełnie mu nie odpowiadało. Był jednym z tych, którzy kreowali życie berlińskiej bohemy”, otoczony gronem artystów i literatów takich jak August Strindberg, Ola Hansson, Carl Ludwig </a:t>
            </a:r>
            <a:r>
              <a:rPr lang="pl-PL" sz="1800" dirty="0" err="1"/>
              <a:t>Schleich</a:t>
            </a:r>
            <a:r>
              <a:rPr lang="pl-PL" sz="1800" dirty="0"/>
              <a:t>, Richard </a:t>
            </a:r>
            <a:r>
              <a:rPr lang="pl-PL" sz="1800" dirty="0" err="1"/>
              <a:t>Dehmel</a:t>
            </a:r>
            <a:r>
              <a:rPr lang="pl-PL" sz="1800" dirty="0"/>
              <a:t>, </a:t>
            </a:r>
            <a:r>
              <a:rPr lang="pl-PL" sz="1800" dirty="0" err="1"/>
              <a:t>Edvard</a:t>
            </a:r>
            <a:r>
              <a:rPr lang="pl-PL" sz="1800" dirty="0"/>
              <a:t> Munch. Ten ostatni pod wrażeniem Mszy żałobnej Przybyszewskiego namalował obraz Krzyk (1903) i wręczył mu go w prezencie.</a:t>
            </a:r>
          </a:p>
        </p:txBody>
      </p:sp>
      <p:sp>
        <p:nvSpPr>
          <p:cNvPr id="14" name="Rectangle 13">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0">
            <a:extLst>
              <a:ext uri="{FF2B5EF4-FFF2-40B4-BE49-F238E27FC236}">
                <a16:creationId xmlns:a16="http://schemas.microsoft.com/office/drawing/2014/main" id="{CDBA2618-E627-4C6B-97C1-87C3DDBF48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6" r="1429" b="2"/>
          <a:stretch/>
        </p:blipFill>
        <p:spPr bwMode="auto">
          <a:xfrm>
            <a:off x="7612260" y="10"/>
            <a:ext cx="457973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38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sndAc>
          <p:stSnd>
            <p:snd r:embed="rId2" name="page-flip-03 (online-audio-converter.com).wav"/>
          </p:stSnd>
        </p:sndAc>
      </p:transition>
    </mc:Choice>
    <mc:Fallback>
      <p:transition spd="slow" advTm="5000">
        <p:fade/>
        <p:sndAc>
          <p:stSnd>
            <p:snd r:embed="rId2" name="page-flip-03 (online-audio-converter.co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rzycinanie">
  <a:themeElements>
    <a:clrScheme name="Przycinani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Przycinani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zycinani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TM10001105[[fn=Przycinanie]]</Template>
  <TotalTime>325</TotalTime>
  <Words>2496</Words>
  <Application>Microsoft Office PowerPoint</Application>
  <PresentationFormat>Panoramiczny</PresentationFormat>
  <Paragraphs>88</Paragraphs>
  <Slides>29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29</vt:i4>
      </vt:variant>
    </vt:vector>
  </HeadingPairs>
  <TitlesOfParts>
    <vt:vector size="35" baseType="lpstr">
      <vt:lpstr>Franklin Gothic Book</vt:lpstr>
      <vt:lpstr>Google Sans</vt:lpstr>
      <vt:lpstr>Helvetica Neue</vt:lpstr>
      <vt:lpstr>Linux Libertine</vt:lpstr>
      <vt:lpstr>Ubuntu</vt:lpstr>
      <vt:lpstr>Przycinanie</vt:lpstr>
      <vt:lpstr>Atmosfera młodopolskiego Krakowa i zjawisko cyganerii artystycznej.</vt:lpstr>
      <vt:lpstr>Cyganeria Młodopolska</vt:lpstr>
      <vt:lpstr>Cyganeria artystyczna</vt:lpstr>
      <vt:lpstr>Obyczaje i wygląd Bohema</vt:lpstr>
      <vt:lpstr>Znani przedstawiciele europejskiej bohemy</vt:lpstr>
      <vt:lpstr>Arthur Rimbaud</vt:lpstr>
      <vt:lpstr>Paul Verlaine</vt:lpstr>
      <vt:lpstr>Henri de Toulouse-Lautrec</vt:lpstr>
      <vt:lpstr>Stanisław Przybyszewski</vt:lpstr>
      <vt:lpstr>Ferenc Molnár</vt:lpstr>
      <vt:lpstr>Młodopolscy artyści</vt:lpstr>
      <vt:lpstr>Kazimierz Przerwa Tetmajer</vt:lpstr>
      <vt:lpstr>Stanisław Wyspiański</vt:lpstr>
      <vt:lpstr>Tadeusz Boy-Żeleński</vt:lpstr>
      <vt:lpstr>Atmosfera Młodopolskiego Krakowa</vt:lpstr>
      <vt:lpstr>Gazety wydawane wówczas w Krakowie:</vt:lpstr>
      <vt:lpstr>Gazety wydawane wówczas w Krakowie:</vt:lpstr>
      <vt:lpstr>Gazety wydawane wówczas w Krakowie:</vt:lpstr>
      <vt:lpstr>Krakowskie kawiarnie</vt:lpstr>
      <vt:lpstr>Krakowskie kawiarnie - Janikowski</vt:lpstr>
      <vt:lpstr>Krakowskie kawiarnie - Sauera</vt:lpstr>
      <vt:lpstr>Krakowskie kawiarnie - Schmidta</vt:lpstr>
      <vt:lpstr>Krakowskie kawiarnie - Mleczarnia Dobrzyńskiego</vt:lpstr>
      <vt:lpstr>Krakowskie kawiarnie - Rosenstock</vt:lpstr>
      <vt:lpstr>Krakowskie kawiarnie - Secesjana</vt:lpstr>
      <vt:lpstr>Krakowskie kawiarnie - Koziarska</vt:lpstr>
      <vt:lpstr>Kabaret Zielony Balonik</vt:lpstr>
      <vt:lpstr>Bibliografia</vt:lpstr>
      <vt:lpstr>KONIEC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Atmosfera młodopolskiego Krakowa i zjawisko cyganerii artystycznej.</dc:title>
  <dc:creator>ThePowerLaser ThePowerLaser</dc:creator>
  <cp:lastModifiedBy>ThePowerLaser ThePowerLaser</cp:lastModifiedBy>
  <cp:revision>26</cp:revision>
  <dcterms:created xsi:type="dcterms:W3CDTF">2021-02-24T15:58:59Z</dcterms:created>
  <dcterms:modified xsi:type="dcterms:W3CDTF">2021-04-29T16:32:50Z</dcterms:modified>
</cp:coreProperties>
</file>