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65" r:id="rId5"/>
    <p:sldId id="259" r:id="rId6"/>
    <p:sldId id="261" r:id="rId7"/>
    <p:sldId id="262" r:id="rId8"/>
    <p:sldId id="263" r:id="rId9"/>
    <p:sldId id="264" r:id="rId10"/>
    <p:sldId id="266" r:id="rId11"/>
    <p:sldId id="269" r:id="rId12"/>
    <p:sldId id="270" r:id="rId13"/>
    <p:sldId id="271" r:id="rId14"/>
    <p:sldId id="272" r:id="rId15"/>
    <p:sldId id="273" r:id="rId16"/>
    <p:sldId id="267" r:id="rId17"/>
    <p:sldId id="268" r:id="rId1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4700" autoAdjust="0"/>
  </p:normalViewPr>
  <p:slideViewPr>
    <p:cSldViewPr snapToGrid="0">
      <p:cViewPr varScale="1">
        <p:scale>
          <a:sx n="108" d="100"/>
          <a:sy n="108" d="100"/>
        </p:scale>
        <p:origin x="54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476707-E466-418F-A814-C178CCBAF004}" type="datetimeFigureOut">
              <a:rPr lang="en-US" smtClean="0"/>
              <a:t>5/17/2021</a:t>
            </a:fld>
            <a:endParaRPr lang="en-US"/>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EE45C5-17F9-4520-9315-628C86A1EA58}" type="slidenum">
              <a:rPr lang="en-US" smtClean="0"/>
              <a:t>‹#›</a:t>
            </a:fld>
            <a:endParaRPr lang="en-US"/>
          </a:p>
        </p:txBody>
      </p:sp>
    </p:spTree>
    <p:extLst>
      <p:ext uri="{BB962C8B-B14F-4D97-AF65-F5344CB8AC3E}">
        <p14:creationId xmlns:p14="http://schemas.microsoft.com/office/powerpoint/2010/main" val="1939606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5"/>
          </p:nvPr>
        </p:nvSpPr>
        <p:spPr/>
        <p:txBody>
          <a:bodyPr/>
          <a:lstStyle/>
          <a:p>
            <a:fld id="{9FEE45C5-17F9-4520-9315-628C86A1EA58}" type="slidenum">
              <a:rPr lang="en-US" smtClean="0"/>
              <a:t>14</a:t>
            </a:fld>
            <a:endParaRPr lang="en-US"/>
          </a:p>
        </p:txBody>
      </p:sp>
    </p:spTree>
    <p:extLst>
      <p:ext uri="{BB962C8B-B14F-4D97-AF65-F5344CB8AC3E}">
        <p14:creationId xmlns:p14="http://schemas.microsoft.com/office/powerpoint/2010/main" val="1714660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26E986B-850F-4DC4-81DF-4331F111865A}"/>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D4CD97CA-DC9E-4A5A-8872-A86D877BB3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53AA6149-7455-4F0B-8F99-8EF072A739AC}"/>
              </a:ext>
            </a:extLst>
          </p:cNvPr>
          <p:cNvSpPr>
            <a:spLocks noGrp="1"/>
          </p:cNvSpPr>
          <p:nvPr>
            <p:ph type="dt" sz="half" idx="10"/>
          </p:nvPr>
        </p:nvSpPr>
        <p:spPr/>
        <p:txBody>
          <a:bodyPr/>
          <a:lstStyle/>
          <a:p>
            <a:fld id="{C411B843-866D-4AD7-BC50-DBF8BACC9EF6}" type="datetimeFigureOut">
              <a:rPr lang="pl-PL" smtClean="0"/>
              <a:t>17.05.2021</a:t>
            </a:fld>
            <a:endParaRPr lang="pl-PL"/>
          </a:p>
        </p:txBody>
      </p:sp>
      <p:sp>
        <p:nvSpPr>
          <p:cNvPr id="5" name="Symbol zastępczy stopki 4">
            <a:extLst>
              <a:ext uri="{FF2B5EF4-FFF2-40B4-BE49-F238E27FC236}">
                <a16:creationId xmlns:a16="http://schemas.microsoft.com/office/drawing/2014/main" id="{E3BC40BB-458C-4E07-BE57-5B1AC4C310EB}"/>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EAB1A5D8-EF1B-4FA9-83B9-D19D4B154163}"/>
              </a:ext>
            </a:extLst>
          </p:cNvPr>
          <p:cNvSpPr>
            <a:spLocks noGrp="1"/>
          </p:cNvSpPr>
          <p:nvPr>
            <p:ph type="sldNum" sz="quarter" idx="12"/>
          </p:nvPr>
        </p:nvSpPr>
        <p:spPr/>
        <p:txBody>
          <a:bodyPr/>
          <a:lstStyle/>
          <a:p>
            <a:fld id="{3234DC98-B5E4-450D-A954-B5887AFC6D02}" type="slidenum">
              <a:rPr lang="pl-PL" smtClean="0"/>
              <a:t>‹#›</a:t>
            </a:fld>
            <a:endParaRPr lang="pl-PL"/>
          </a:p>
        </p:txBody>
      </p:sp>
    </p:spTree>
    <p:extLst>
      <p:ext uri="{BB962C8B-B14F-4D97-AF65-F5344CB8AC3E}">
        <p14:creationId xmlns:p14="http://schemas.microsoft.com/office/powerpoint/2010/main" val="1187749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C037D82-9A26-4607-8660-2C4745E5D315}"/>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60A1B701-DD1E-49A6-B29E-64A3A261B985}"/>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82A847B6-CB9D-47F1-BE14-935B24BAB4CA}"/>
              </a:ext>
            </a:extLst>
          </p:cNvPr>
          <p:cNvSpPr>
            <a:spLocks noGrp="1"/>
          </p:cNvSpPr>
          <p:nvPr>
            <p:ph type="dt" sz="half" idx="10"/>
          </p:nvPr>
        </p:nvSpPr>
        <p:spPr/>
        <p:txBody>
          <a:bodyPr/>
          <a:lstStyle/>
          <a:p>
            <a:fld id="{C411B843-866D-4AD7-BC50-DBF8BACC9EF6}" type="datetimeFigureOut">
              <a:rPr lang="pl-PL" smtClean="0"/>
              <a:t>17.05.2021</a:t>
            </a:fld>
            <a:endParaRPr lang="pl-PL"/>
          </a:p>
        </p:txBody>
      </p:sp>
      <p:sp>
        <p:nvSpPr>
          <p:cNvPr id="5" name="Symbol zastępczy stopki 4">
            <a:extLst>
              <a:ext uri="{FF2B5EF4-FFF2-40B4-BE49-F238E27FC236}">
                <a16:creationId xmlns:a16="http://schemas.microsoft.com/office/drawing/2014/main" id="{E9E66AEC-D2ED-4E7E-A013-58A330DA2E75}"/>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F4D1A3C8-19AD-49ED-ADBF-4B35664AF46F}"/>
              </a:ext>
            </a:extLst>
          </p:cNvPr>
          <p:cNvSpPr>
            <a:spLocks noGrp="1"/>
          </p:cNvSpPr>
          <p:nvPr>
            <p:ph type="sldNum" sz="quarter" idx="12"/>
          </p:nvPr>
        </p:nvSpPr>
        <p:spPr/>
        <p:txBody>
          <a:bodyPr/>
          <a:lstStyle/>
          <a:p>
            <a:fld id="{3234DC98-B5E4-450D-A954-B5887AFC6D02}" type="slidenum">
              <a:rPr lang="pl-PL" smtClean="0"/>
              <a:t>‹#›</a:t>
            </a:fld>
            <a:endParaRPr lang="pl-PL"/>
          </a:p>
        </p:txBody>
      </p:sp>
    </p:spTree>
    <p:extLst>
      <p:ext uri="{BB962C8B-B14F-4D97-AF65-F5344CB8AC3E}">
        <p14:creationId xmlns:p14="http://schemas.microsoft.com/office/powerpoint/2010/main" val="1586642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20DA8444-3FD1-4953-AB1B-368624C24B64}"/>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887EBC2A-EB48-46D3-805E-335EB33F3321}"/>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D0EABD29-7D7A-482E-91EA-1E846B50871C}"/>
              </a:ext>
            </a:extLst>
          </p:cNvPr>
          <p:cNvSpPr>
            <a:spLocks noGrp="1"/>
          </p:cNvSpPr>
          <p:nvPr>
            <p:ph type="dt" sz="half" idx="10"/>
          </p:nvPr>
        </p:nvSpPr>
        <p:spPr/>
        <p:txBody>
          <a:bodyPr/>
          <a:lstStyle/>
          <a:p>
            <a:fld id="{C411B843-866D-4AD7-BC50-DBF8BACC9EF6}" type="datetimeFigureOut">
              <a:rPr lang="pl-PL" smtClean="0"/>
              <a:t>17.05.2021</a:t>
            </a:fld>
            <a:endParaRPr lang="pl-PL"/>
          </a:p>
        </p:txBody>
      </p:sp>
      <p:sp>
        <p:nvSpPr>
          <p:cNvPr id="5" name="Symbol zastępczy stopki 4">
            <a:extLst>
              <a:ext uri="{FF2B5EF4-FFF2-40B4-BE49-F238E27FC236}">
                <a16:creationId xmlns:a16="http://schemas.microsoft.com/office/drawing/2014/main" id="{5C72BCF6-3AD7-4B5A-A616-9620452F672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97AFA419-D8A1-4ABE-ABA3-5096E614A760}"/>
              </a:ext>
            </a:extLst>
          </p:cNvPr>
          <p:cNvSpPr>
            <a:spLocks noGrp="1"/>
          </p:cNvSpPr>
          <p:nvPr>
            <p:ph type="sldNum" sz="quarter" idx="12"/>
          </p:nvPr>
        </p:nvSpPr>
        <p:spPr/>
        <p:txBody>
          <a:bodyPr/>
          <a:lstStyle/>
          <a:p>
            <a:fld id="{3234DC98-B5E4-450D-A954-B5887AFC6D02}" type="slidenum">
              <a:rPr lang="pl-PL" smtClean="0"/>
              <a:t>‹#›</a:t>
            </a:fld>
            <a:endParaRPr lang="pl-PL"/>
          </a:p>
        </p:txBody>
      </p:sp>
    </p:spTree>
    <p:extLst>
      <p:ext uri="{BB962C8B-B14F-4D97-AF65-F5344CB8AC3E}">
        <p14:creationId xmlns:p14="http://schemas.microsoft.com/office/powerpoint/2010/main" val="2770825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F8F02DD-75C4-40E2-B963-04FE4BB97D6A}"/>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1E4AD99D-B311-45A7-982C-55C1F84FA834}"/>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AF3CE862-2747-4300-97DC-E3E54D27BE81}"/>
              </a:ext>
            </a:extLst>
          </p:cNvPr>
          <p:cNvSpPr>
            <a:spLocks noGrp="1"/>
          </p:cNvSpPr>
          <p:nvPr>
            <p:ph type="dt" sz="half" idx="10"/>
          </p:nvPr>
        </p:nvSpPr>
        <p:spPr/>
        <p:txBody>
          <a:bodyPr/>
          <a:lstStyle/>
          <a:p>
            <a:fld id="{C411B843-866D-4AD7-BC50-DBF8BACC9EF6}" type="datetimeFigureOut">
              <a:rPr lang="pl-PL" smtClean="0"/>
              <a:t>17.05.2021</a:t>
            </a:fld>
            <a:endParaRPr lang="pl-PL"/>
          </a:p>
        </p:txBody>
      </p:sp>
      <p:sp>
        <p:nvSpPr>
          <p:cNvPr id="5" name="Symbol zastępczy stopki 4">
            <a:extLst>
              <a:ext uri="{FF2B5EF4-FFF2-40B4-BE49-F238E27FC236}">
                <a16:creationId xmlns:a16="http://schemas.microsoft.com/office/drawing/2014/main" id="{DAF3B3BF-9607-4C3B-A191-A302205FEC7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FDAFAD56-F46C-47FF-A521-5F8343C7221F}"/>
              </a:ext>
            </a:extLst>
          </p:cNvPr>
          <p:cNvSpPr>
            <a:spLocks noGrp="1"/>
          </p:cNvSpPr>
          <p:nvPr>
            <p:ph type="sldNum" sz="quarter" idx="12"/>
          </p:nvPr>
        </p:nvSpPr>
        <p:spPr/>
        <p:txBody>
          <a:bodyPr/>
          <a:lstStyle/>
          <a:p>
            <a:fld id="{3234DC98-B5E4-450D-A954-B5887AFC6D02}" type="slidenum">
              <a:rPr lang="pl-PL" smtClean="0"/>
              <a:t>‹#›</a:t>
            </a:fld>
            <a:endParaRPr lang="pl-PL"/>
          </a:p>
        </p:txBody>
      </p:sp>
    </p:spTree>
    <p:extLst>
      <p:ext uri="{BB962C8B-B14F-4D97-AF65-F5344CB8AC3E}">
        <p14:creationId xmlns:p14="http://schemas.microsoft.com/office/powerpoint/2010/main" val="2415064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D851F2-7CBD-4B15-AA7B-065A46A66CD1}"/>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BC5051B5-4A67-460E-95E1-3C7FB8A2FB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CB3BD4E8-A954-42DF-9D5F-4B66C58B4D5D}"/>
              </a:ext>
            </a:extLst>
          </p:cNvPr>
          <p:cNvSpPr>
            <a:spLocks noGrp="1"/>
          </p:cNvSpPr>
          <p:nvPr>
            <p:ph type="dt" sz="half" idx="10"/>
          </p:nvPr>
        </p:nvSpPr>
        <p:spPr/>
        <p:txBody>
          <a:bodyPr/>
          <a:lstStyle/>
          <a:p>
            <a:fld id="{C411B843-866D-4AD7-BC50-DBF8BACC9EF6}" type="datetimeFigureOut">
              <a:rPr lang="pl-PL" smtClean="0"/>
              <a:t>17.05.2021</a:t>
            </a:fld>
            <a:endParaRPr lang="pl-PL"/>
          </a:p>
        </p:txBody>
      </p:sp>
      <p:sp>
        <p:nvSpPr>
          <p:cNvPr id="5" name="Symbol zastępczy stopki 4">
            <a:extLst>
              <a:ext uri="{FF2B5EF4-FFF2-40B4-BE49-F238E27FC236}">
                <a16:creationId xmlns:a16="http://schemas.microsoft.com/office/drawing/2014/main" id="{5C493B32-DF66-495C-99C6-18452F8841D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2C16CB21-2106-4669-A1F0-C6D24B87B655}"/>
              </a:ext>
            </a:extLst>
          </p:cNvPr>
          <p:cNvSpPr>
            <a:spLocks noGrp="1"/>
          </p:cNvSpPr>
          <p:nvPr>
            <p:ph type="sldNum" sz="quarter" idx="12"/>
          </p:nvPr>
        </p:nvSpPr>
        <p:spPr/>
        <p:txBody>
          <a:bodyPr/>
          <a:lstStyle/>
          <a:p>
            <a:fld id="{3234DC98-B5E4-450D-A954-B5887AFC6D02}" type="slidenum">
              <a:rPr lang="pl-PL" smtClean="0"/>
              <a:t>‹#›</a:t>
            </a:fld>
            <a:endParaRPr lang="pl-PL"/>
          </a:p>
        </p:txBody>
      </p:sp>
    </p:spTree>
    <p:extLst>
      <p:ext uri="{BB962C8B-B14F-4D97-AF65-F5344CB8AC3E}">
        <p14:creationId xmlns:p14="http://schemas.microsoft.com/office/powerpoint/2010/main" val="118286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0FA0E01-39F3-4892-82D2-419994A4BA09}"/>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4B84FF46-5705-4B36-B119-8BBA147F49C5}"/>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2FEBA63A-15A6-40A2-991D-9818CDD72A56}"/>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FBEB2913-385C-49D1-B7CA-A636294D9860}"/>
              </a:ext>
            </a:extLst>
          </p:cNvPr>
          <p:cNvSpPr>
            <a:spLocks noGrp="1"/>
          </p:cNvSpPr>
          <p:nvPr>
            <p:ph type="dt" sz="half" idx="10"/>
          </p:nvPr>
        </p:nvSpPr>
        <p:spPr/>
        <p:txBody>
          <a:bodyPr/>
          <a:lstStyle/>
          <a:p>
            <a:fld id="{C411B843-866D-4AD7-BC50-DBF8BACC9EF6}" type="datetimeFigureOut">
              <a:rPr lang="pl-PL" smtClean="0"/>
              <a:t>17.05.2021</a:t>
            </a:fld>
            <a:endParaRPr lang="pl-PL"/>
          </a:p>
        </p:txBody>
      </p:sp>
      <p:sp>
        <p:nvSpPr>
          <p:cNvPr id="6" name="Symbol zastępczy stopki 5">
            <a:extLst>
              <a:ext uri="{FF2B5EF4-FFF2-40B4-BE49-F238E27FC236}">
                <a16:creationId xmlns:a16="http://schemas.microsoft.com/office/drawing/2014/main" id="{CD1C7DE3-8D2C-4B0B-BCED-4FEFCE2A2342}"/>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8FD33956-1167-43C3-8F8F-B0DE8602E4D4}"/>
              </a:ext>
            </a:extLst>
          </p:cNvPr>
          <p:cNvSpPr>
            <a:spLocks noGrp="1"/>
          </p:cNvSpPr>
          <p:nvPr>
            <p:ph type="sldNum" sz="quarter" idx="12"/>
          </p:nvPr>
        </p:nvSpPr>
        <p:spPr/>
        <p:txBody>
          <a:bodyPr/>
          <a:lstStyle/>
          <a:p>
            <a:fld id="{3234DC98-B5E4-450D-A954-B5887AFC6D02}" type="slidenum">
              <a:rPr lang="pl-PL" smtClean="0"/>
              <a:t>‹#›</a:t>
            </a:fld>
            <a:endParaRPr lang="pl-PL"/>
          </a:p>
        </p:txBody>
      </p:sp>
    </p:spTree>
    <p:extLst>
      <p:ext uri="{BB962C8B-B14F-4D97-AF65-F5344CB8AC3E}">
        <p14:creationId xmlns:p14="http://schemas.microsoft.com/office/powerpoint/2010/main" val="3989336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01FC3EF-7A8C-48D0-A268-0BA61DAB114F}"/>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89C2780D-B859-4228-BD3F-5F46535D01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4F466453-870A-4D5B-9237-0B5FE18B05EB}"/>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782ABC2E-B04E-4162-9FB0-65A309DB81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0A477C73-4776-471A-ADA7-89E7DF755F43}"/>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6E005CAA-2FAA-46D7-9B76-AA8AC085535E}"/>
              </a:ext>
            </a:extLst>
          </p:cNvPr>
          <p:cNvSpPr>
            <a:spLocks noGrp="1"/>
          </p:cNvSpPr>
          <p:nvPr>
            <p:ph type="dt" sz="half" idx="10"/>
          </p:nvPr>
        </p:nvSpPr>
        <p:spPr/>
        <p:txBody>
          <a:bodyPr/>
          <a:lstStyle/>
          <a:p>
            <a:fld id="{C411B843-866D-4AD7-BC50-DBF8BACC9EF6}" type="datetimeFigureOut">
              <a:rPr lang="pl-PL" smtClean="0"/>
              <a:t>17.05.2021</a:t>
            </a:fld>
            <a:endParaRPr lang="pl-PL"/>
          </a:p>
        </p:txBody>
      </p:sp>
      <p:sp>
        <p:nvSpPr>
          <p:cNvPr id="8" name="Symbol zastępczy stopki 7">
            <a:extLst>
              <a:ext uri="{FF2B5EF4-FFF2-40B4-BE49-F238E27FC236}">
                <a16:creationId xmlns:a16="http://schemas.microsoft.com/office/drawing/2014/main" id="{290F437C-6778-46C5-AE41-2E8B9E874CF9}"/>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19655776-7C60-4B01-ACF7-3D7F1C8A7880}"/>
              </a:ext>
            </a:extLst>
          </p:cNvPr>
          <p:cNvSpPr>
            <a:spLocks noGrp="1"/>
          </p:cNvSpPr>
          <p:nvPr>
            <p:ph type="sldNum" sz="quarter" idx="12"/>
          </p:nvPr>
        </p:nvSpPr>
        <p:spPr/>
        <p:txBody>
          <a:bodyPr/>
          <a:lstStyle/>
          <a:p>
            <a:fld id="{3234DC98-B5E4-450D-A954-B5887AFC6D02}" type="slidenum">
              <a:rPr lang="pl-PL" smtClean="0"/>
              <a:t>‹#›</a:t>
            </a:fld>
            <a:endParaRPr lang="pl-PL"/>
          </a:p>
        </p:txBody>
      </p:sp>
    </p:spTree>
    <p:extLst>
      <p:ext uri="{BB962C8B-B14F-4D97-AF65-F5344CB8AC3E}">
        <p14:creationId xmlns:p14="http://schemas.microsoft.com/office/powerpoint/2010/main" val="3698342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217B40F-5FE5-4462-8AA7-F9252FFFE26F}"/>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20DB77DF-3B1B-45A0-ADBA-F5A49D0D2911}"/>
              </a:ext>
            </a:extLst>
          </p:cNvPr>
          <p:cNvSpPr>
            <a:spLocks noGrp="1"/>
          </p:cNvSpPr>
          <p:nvPr>
            <p:ph type="dt" sz="half" idx="10"/>
          </p:nvPr>
        </p:nvSpPr>
        <p:spPr/>
        <p:txBody>
          <a:bodyPr/>
          <a:lstStyle/>
          <a:p>
            <a:fld id="{C411B843-866D-4AD7-BC50-DBF8BACC9EF6}" type="datetimeFigureOut">
              <a:rPr lang="pl-PL" smtClean="0"/>
              <a:t>17.05.2021</a:t>
            </a:fld>
            <a:endParaRPr lang="pl-PL"/>
          </a:p>
        </p:txBody>
      </p:sp>
      <p:sp>
        <p:nvSpPr>
          <p:cNvPr id="4" name="Symbol zastępczy stopki 3">
            <a:extLst>
              <a:ext uri="{FF2B5EF4-FFF2-40B4-BE49-F238E27FC236}">
                <a16:creationId xmlns:a16="http://schemas.microsoft.com/office/drawing/2014/main" id="{1C9DE915-AA61-4722-AC8F-C47F87D7E8E6}"/>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8340003C-5ABE-4237-94E9-75DB8FA9DF02}"/>
              </a:ext>
            </a:extLst>
          </p:cNvPr>
          <p:cNvSpPr>
            <a:spLocks noGrp="1"/>
          </p:cNvSpPr>
          <p:nvPr>
            <p:ph type="sldNum" sz="quarter" idx="12"/>
          </p:nvPr>
        </p:nvSpPr>
        <p:spPr/>
        <p:txBody>
          <a:bodyPr/>
          <a:lstStyle/>
          <a:p>
            <a:fld id="{3234DC98-B5E4-450D-A954-B5887AFC6D02}" type="slidenum">
              <a:rPr lang="pl-PL" smtClean="0"/>
              <a:t>‹#›</a:t>
            </a:fld>
            <a:endParaRPr lang="pl-PL"/>
          </a:p>
        </p:txBody>
      </p:sp>
    </p:spTree>
    <p:extLst>
      <p:ext uri="{BB962C8B-B14F-4D97-AF65-F5344CB8AC3E}">
        <p14:creationId xmlns:p14="http://schemas.microsoft.com/office/powerpoint/2010/main" val="602241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28B725A3-8D05-4B59-BDB5-34A111453455}"/>
              </a:ext>
            </a:extLst>
          </p:cNvPr>
          <p:cNvSpPr>
            <a:spLocks noGrp="1"/>
          </p:cNvSpPr>
          <p:nvPr>
            <p:ph type="dt" sz="half" idx="10"/>
          </p:nvPr>
        </p:nvSpPr>
        <p:spPr/>
        <p:txBody>
          <a:bodyPr/>
          <a:lstStyle/>
          <a:p>
            <a:fld id="{C411B843-866D-4AD7-BC50-DBF8BACC9EF6}" type="datetimeFigureOut">
              <a:rPr lang="pl-PL" smtClean="0"/>
              <a:t>17.05.2021</a:t>
            </a:fld>
            <a:endParaRPr lang="pl-PL"/>
          </a:p>
        </p:txBody>
      </p:sp>
      <p:sp>
        <p:nvSpPr>
          <p:cNvPr id="3" name="Symbol zastępczy stopki 2">
            <a:extLst>
              <a:ext uri="{FF2B5EF4-FFF2-40B4-BE49-F238E27FC236}">
                <a16:creationId xmlns:a16="http://schemas.microsoft.com/office/drawing/2014/main" id="{20F07213-AC60-4FDE-84A8-B863CE31FDA6}"/>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C78C6436-8962-4777-AB97-327996597D81}"/>
              </a:ext>
            </a:extLst>
          </p:cNvPr>
          <p:cNvSpPr>
            <a:spLocks noGrp="1"/>
          </p:cNvSpPr>
          <p:nvPr>
            <p:ph type="sldNum" sz="quarter" idx="12"/>
          </p:nvPr>
        </p:nvSpPr>
        <p:spPr/>
        <p:txBody>
          <a:bodyPr/>
          <a:lstStyle/>
          <a:p>
            <a:fld id="{3234DC98-B5E4-450D-A954-B5887AFC6D02}" type="slidenum">
              <a:rPr lang="pl-PL" smtClean="0"/>
              <a:t>‹#›</a:t>
            </a:fld>
            <a:endParaRPr lang="pl-PL"/>
          </a:p>
        </p:txBody>
      </p:sp>
    </p:spTree>
    <p:extLst>
      <p:ext uri="{BB962C8B-B14F-4D97-AF65-F5344CB8AC3E}">
        <p14:creationId xmlns:p14="http://schemas.microsoft.com/office/powerpoint/2010/main" val="3316123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4B79F2-8368-4261-8374-5896A3CDAB7C}"/>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75B9FDCB-37B7-48CB-B367-E7069C1E79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D3C44C64-E9C6-4C4C-9CE0-72C484F2BB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F501F36E-ECDB-4ED0-9D02-3E77DCFC956E}"/>
              </a:ext>
            </a:extLst>
          </p:cNvPr>
          <p:cNvSpPr>
            <a:spLocks noGrp="1"/>
          </p:cNvSpPr>
          <p:nvPr>
            <p:ph type="dt" sz="half" idx="10"/>
          </p:nvPr>
        </p:nvSpPr>
        <p:spPr/>
        <p:txBody>
          <a:bodyPr/>
          <a:lstStyle/>
          <a:p>
            <a:fld id="{C411B843-866D-4AD7-BC50-DBF8BACC9EF6}" type="datetimeFigureOut">
              <a:rPr lang="pl-PL" smtClean="0"/>
              <a:t>17.05.2021</a:t>
            </a:fld>
            <a:endParaRPr lang="pl-PL"/>
          </a:p>
        </p:txBody>
      </p:sp>
      <p:sp>
        <p:nvSpPr>
          <p:cNvPr id="6" name="Symbol zastępczy stopki 5">
            <a:extLst>
              <a:ext uri="{FF2B5EF4-FFF2-40B4-BE49-F238E27FC236}">
                <a16:creationId xmlns:a16="http://schemas.microsoft.com/office/drawing/2014/main" id="{090104FF-8141-477A-B080-CA111E0E83EF}"/>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55DA3A8E-AF47-4635-AF8B-813F0861217C}"/>
              </a:ext>
            </a:extLst>
          </p:cNvPr>
          <p:cNvSpPr>
            <a:spLocks noGrp="1"/>
          </p:cNvSpPr>
          <p:nvPr>
            <p:ph type="sldNum" sz="quarter" idx="12"/>
          </p:nvPr>
        </p:nvSpPr>
        <p:spPr/>
        <p:txBody>
          <a:bodyPr/>
          <a:lstStyle/>
          <a:p>
            <a:fld id="{3234DC98-B5E4-450D-A954-B5887AFC6D02}" type="slidenum">
              <a:rPr lang="pl-PL" smtClean="0"/>
              <a:t>‹#›</a:t>
            </a:fld>
            <a:endParaRPr lang="pl-PL"/>
          </a:p>
        </p:txBody>
      </p:sp>
    </p:spTree>
    <p:extLst>
      <p:ext uri="{BB962C8B-B14F-4D97-AF65-F5344CB8AC3E}">
        <p14:creationId xmlns:p14="http://schemas.microsoft.com/office/powerpoint/2010/main" val="3572398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F586998-6FC2-4C19-9842-CEF269FAB609}"/>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3D584D6C-0654-4E32-851D-67F908DA91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2C990D86-01A5-44FF-8D9E-A1E02166FF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FBDCE628-2868-49E6-AA88-70A618B21283}"/>
              </a:ext>
            </a:extLst>
          </p:cNvPr>
          <p:cNvSpPr>
            <a:spLocks noGrp="1"/>
          </p:cNvSpPr>
          <p:nvPr>
            <p:ph type="dt" sz="half" idx="10"/>
          </p:nvPr>
        </p:nvSpPr>
        <p:spPr/>
        <p:txBody>
          <a:bodyPr/>
          <a:lstStyle/>
          <a:p>
            <a:fld id="{C411B843-866D-4AD7-BC50-DBF8BACC9EF6}" type="datetimeFigureOut">
              <a:rPr lang="pl-PL" smtClean="0"/>
              <a:t>17.05.2021</a:t>
            </a:fld>
            <a:endParaRPr lang="pl-PL"/>
          </a:p>
        </p:txBody>
      </p:sp>
      <p:sp>
        <p:nvSpPr>
          <p:cNvPr id="6" name="Symbol zastępczy stopki 5">
            <a:extLst>
              <a:ext uri="{FF2B5EF4-FFF2-40B4-BE49-F238E27FC236}">
                <a16:creationId xmlns:a16="http://schemas.microsoft.com/office/drawing/2014/main" id="{4FEC9CD8-B971-4E82-ADBA-48A82C0888B8}"/>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3F49799A-B1B7-437D-89DA-F35C78F17A0E}"/>
              </a:ext>
            </a:extLst>
          </p:cNvPr>
          <p:cNvSpPr>
            <a:spLocks noGrp="1"/>
          </p:cNvSpPr>
          <p:nvPr>
            <p:ph type="sldNum" sz="quarter" idx="12"/>
          </p:nvPr>
        </p:nvSpPr>
        <p:spPr/>
        <p:txBody>
          <a:bodyPr/>
          <a:lstStyle/>
          <a:p>
            <a:fld id="{3234DC98-B5E4-450D-A954-B5887AFC6D02}" type="slidenum">
              <a:rPr lang="pl-PL" smtClean="0"/>
              <a:t>‹#›</a:t>
            </a:fld>
            <a:endParaRPr lang="pl-PL"/>
          </a:p>
        </p:txBody>
      </p:sp>
    </p:spTree>
    <p:extLst>
      <p:ext uri="{BB962C8B-B14F-4D97-AF65-F5344CB8AC3E}">
        <p14:creationId xmlns:p14="http://schemas.microsoft.com/office/powerpoint/2010/main" val="2159312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F5010744-C508-4C6B-B238-C42591FB59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5DF3C8C6-F5BD-4A72-80FB-DF7375D7E5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4C6B5847-2DCA-4215-8A1D-F631796B3E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11B843-866D-4AD7-BC50-DBF8BACC9EF6}" type="datetimeFigureOut">
              <a:rPr lang="pl-PL" smtClean="0"/>
              <a:t>17.05.2021</a:t>
            </a:fld>
            <a:endParaRPr lang="pl-PL"/>
          </a:p>
        </p:txBody>
      </p:sp>
      <p:sp>
        <p:nvSpPr>
          <p:cNvPr id="5" name="Symbol zastępczy stopki 4">
            <a:extLst>
              <a:ext uri="{FF2B5EF4-FFF2-40B4-BE49-F238E27FC236}">
                <a16:creationId xmlns:a16="http://schemas.microsoft.com/office/drawing/2014/main" id="{D63F6251-5B14-454B-B230-FC2835E37E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E486B345-AB21-4453-A4A5-70CC9E903A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34DC98-B5E4-450D-A954-B5887AFC6D02}" type="slidenum">
              <a:rPr lang="pl-PL" smtClean="0"/>
              <a:t>‹#›</a:t>
            </a:fld>
            <a:endParaRPr lang="pl-PL"/>
          </a:p>
        </p:txBody>
      </p:sp>
    </p:spTree>
    <p:extLst>
      <p:ext uri="{BB962C8B-B14F-4D97-AF65-F5344CB8AC3E}">
        <p14:creationId xmlns:p14="http://schemas.microsoft.com/office/powerpoint/2010/main" val="3911045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hyperlink" Target="https://en.wikipedia.org/wiki/World_Youth_Day#2023"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hyperlink" Target="https://pl.wikipedia.org/wiki/%C5%9Awiatowe_Dni_M%C5%82odzie%C5%BCy" TargetMode="External"/><Relationship Id="rId13" Type="http://schemas.openxmlformats.org/officeDocument/2006/relationships/hyperlink" Target="https://www.tvp.info/46354239/biskupi-europy-o-auschwitz-nie-dla-antysemityzmu-i-manipulowania-prawda" TargetMode="External"/><Relationship Id="rId3" Type="http://schemas.openxmlformats.org/officeDocument/2006/relationships/hyperlink" Target="http://www.laityfamilylife.va/content/laityfamilylife/en/giovani/il-pellegrinaggio-della-croce-dei-giovani.html" TargetMode="External"/><Relationship Id="rId7" Type="http://schemas.openxmlformats.org/officeDocument/2006/relationships/hyperlink" Target="https://en.wikipedia.org/wiki/World_Youth_Day#2023" TargetMode="External"/><Relationship Id="rId12" Type="http://schemas.openxmlformats.org/officeDocument/2006/relationships/hyperlink" Target="https://naukawpolsce.pap.pl/aktualnosci/news%2C77433%2Cwawel-najstarszy-i-mniej-zdeptany-wakacyjna-rekomendacja.html" TargetMode="External"/><Relationship Id="rId17" Type="http://schemas.openxmlformats.org/officeDocument/2006/relationships/hyperlink" Target="https://www.prezydent.pl/aktualnosci/wizyty-krajowe/art,100,powitanie-papieza-franciszka-w-polsce.html" TargetMode="External"/><Relationship Id="rId2" Type="http://schemas.openxmlformats.org/officeDocument/2006/relationships/hyperlink" Target="https://pl.wikipedia.org/wiki/Plik:World_Youth_Day_locations.png" TargetMode="External"/><Relationship Id="rId16" Type="http://schemas.openxmlformats.org/officeDocument/2006/relationships/hyperlink" Target="https://parafia-azory.pl/index.php/swiatowe-dni-mlodziezy/269-symbolika-loga-swiatowych-dni-mlodziezy-sdm-2016" TargetMode="External"/><Relationship Id="rId1" Type="http://schemas.openxmlformats.org/officeDocument/2006/relationships/slideLayout" Target="../slideLayouts/slideLayout2.xml"/><Relationship Id="rId6" Type="http://schemas.openxmlformats.org/officeDocument/2006/relationships/hyperlink" Target="http://thesplendorofthechurch.com/2016/08/01/3-million-crowd-the-final-estimate-of-world-youth-day-organizers-for-closing-mass-in-krakow-poland/" TargetMode="External"/><Relationship Id="rId11" Type="http://schemas.openxmlformats.org/officeDocument/2006/relationships/hyperlink" Target="https://wiadomosci.dziennik.pl/wydarzenia/artykuly/527361,wystapienie-prezydenta-dudy-podczas-powitania-papieza-franciszka-dokumentacja.html" TargetMode="External"/><Relationship Id="rId5" Type="http://schemas.openxmlformats.org/officeDocument/2006/relationships/hyperlink" Target="https://en.wikipedia.org/wiki/Popemobile#/media/File:Popemobil_Mai_2007.jpg" TargetMode="External"/><Relationship Id="rId15" Type="http://schemas.openxmlformats.org/officeDocument/2006/relationships/hyperlink" Target="https://wydarzenia.interia.pl/raporty/raport-swiatowe-dni-mlodziezy-krakow-2016/aktualnosci/news-sdm-na-campusie-misericordiae-zamykane-kolejne-sektory,nId,2244312" TargetMode="External"/><Relationship Id="rId10" Type="http://schemas.openxmlformats.org/officeDocument/2006/relationships/hyperlink" Target="https://misericors.org/papiez-w-polsce-przemowienie-powitalne-franciszka-na-wawelu-27-lipca-2016/" TargetMode="External"/><Relationship Id="rId4" Type="http://schemas.openxmlformats.org/officeDocument/2006/relationships/hyperlink" Target="https://dowym.com/world-youth-day/history/" TargetMode="External"/><Relationship Id="rId9" Type="http://schemas.openxmlformats.org/officeDocument/2006/relationships/hyperlink" Target="https://worldyouthday.com/about-wyd" TargetMode="External"/><Relationship Id="rId14" Type="http://schemas.openxmlformats.org/officeDocument/2006/relationships/hyperlink" Target="https://general.flog.pl/wpis/11282124/sdm--blonia--brzegi--2016--krakow-"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9">
            <a:extLst>
              <a:ext uri="{FF2B5EF4-FFF2-40B4-BE49-F238E27FC236}">
                <a16:creationId xmlns:a16="http://schemas.microsoft.com/office/drawing/2014/main" id="{2643BE6C-86B7-4AB9-91E8-9B5DB45AC8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0"/>
            <a:ext cx="12188825" cy="42428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pic>
        <p:nvPicPr>
          <p:cNvPr id="7" name="Graphic 6" descr="Earth Globe Americas">
            <a:extLst>
              <a:ext uri="{FF2B5EF4-FFF2-40B4-BE49-F238E27FC236}">
                <a16:creationId xmlns:a16="http://schemas.microsoft.com/office/drawing/2014/main" id="{F64F16A2-8A6D-46B1-A510-2164CD83EE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6089" y="4805363"/>
            <a:ext cx="1179824" cy="1179824"/>
          </a:xfrm>
          <a:prstGeom prst="rect">
            <a:avLst/>
          </a:prstGeom>
        </p:spPr>
      </p:pic>
      <p:pic>
        <p:nvPicPr>
          <p:cNvPr id="4" name="Obraz 3">
            <a:extLst>
              <a:ext uri="{FF2B5EF4-FFF2-40B4-BE49-F238E27FC236}">
                <a16:creationId xmlns:a16="http://schemas.microsoft.com/office/drawing/2014/main" id="{07FB7CA0-D587-455D-B2D7-9D7CD79A6693}"/>
              </a:ext>
            </a:extLst>
          </p:cNvPr>
          <p:cNvPicPr>
            <a:picLocks noChangeAspect="1"/>
          </p:cNvPicPr>
          <p:nvPr/>
        </p:nvPicPr>
        <p:blipFill>
          <a:blip r:embed="rId4"/>
          <a:stretch>
            <a:fillRect/>
          </a:stretch>
        </p:blipFill>
        <p:spPr>
          <a:xfrm>
            <a:off x="-1588" y="0"/>
            <a:ext cx="12192000" cy="4242816"/>
          </a:xfrm>
          <a:prstGeom prst="rect">
            <a:avLst/>
          </a:prstGeom>
        </p:spPr>
      </p:pic>
      <p:sp>
        <p:nvSpPr>
          <p:cNvPr id="2" name="Tytuł 1">
            <a:extLst>
              <a:ext uri="{FF2B5EF4-FFF2-40B4-BE49-F238E27FC236}">
                <a16:creationId xmlns:a16="http://schemas.microsoft.com/office/drawing/2014/main" id="{D56F9E9B-801B-4F1A-91E9-A4CFAAABEC54}"/>
              </a:ext>
            </a:extLst>
          </p:cNvPr>
          <p:cNvSpPr>
            <a:spLocks noGrp="1"/>
          </p:cNvSpPr>
          <p:nvPr>
            <p:ph type="ctrTitle"/>
          </p:nvPr>
        </p:nvSpPr>
        <p:spPr>
          <a:xfrm>
            <a:off x="1293026" y="713195"/>
            <a:ext cx="9605948" cy="2318665"/>
          </a:xfrm>
        </p:spPr>
        <p:txBody>
          <a:bodyPr>
            <a:normAutofit/>
          </a:bodyPr>
          <a:lstStyle/>
          <a:p>
            <a:r>
              <a:rPr lang="pl-PL" sz="5400" dirty="0">
                <a:solidFill>
                  <a:srgbClr val="FFFFFF"/>
                </a:solidFill>
              </a:rPr>
              <a:t>World </a:t>
            </a:r>
            <a:r>
              <a:rPr lang="pl-PL" sz="5400" dirty="0" err="1">
                <a:solidFill>
                  <a:srgbClr val="FFFFFF"/>
                </a:solidFill>
              </a:rPr>
              <a:t>Youth</a:t>
            </a:r>
            <a:r>
              <a:rPr lang="pl-PL" sz="5400" dirty="0">
                <a:solidFill>
                  <a:srgbClr val="FFFFFF"/>
                </a:solidFill>
              </a:rPr>
              <a:t> Day – </a:t>
            </a:r>
            <a:r>
              <a:rPr lang="pl-PL" sz="5400" dirty="0" err="1">
                <a:solidFill>
                  <a:srgbClr val="FFFFFF"/>
                </a:solidFill>
              </a:rPr>
              <a:t>Cracow</a:t>
            </a:r>
            <a:r>
              <a:rPr lang="pl-PL" sz="5400" dirty="0">
                <a:solidFill>
                  <a:srgbClr val="FFFFFF"/>
                </a:solidFill>
              </a:rPr>
              <a:t> 2016</a:t>
            </a:r>
          </a:p>
        </p:txBody>
      </p:sp>
      <p:sp>
        <p:nvSpPr>
          <p:cNvPr id="3" name="Podtytuł 2">
            <a:extLst>
              <a:ext uri="{FF2B5EF4-FFF2-40B4-BE49-F238E27FC236}">
                <a16:creationId xmlns:a16="http://schemas.microsoft.com/office/drawing/2014/main" id="{BCEBA507-D0A9-415B-AEC7-62E14151524E}"/>
              </a:ext>
            </a:extLst>
          </p:cNvPr>
          <p:cNvSpPr>
            <a:spLocks noGrp="1"/>
          </p:cNvSpPr>
          <p:nvPr>
            <p:ph type="subTitle" idx="1"/>
          </p:nvPr>
        </p:nvSpPr>
        <p:spPr>
          <a:xfrm>
            <a:off x="1627240" y="3031860"/>
            <a:ext cx="8937522" cy="1059373"/>
          </a:xfrm>
        </p:spPr>
        <p:txBody>
          <a:bodyPr>
            <a:normAutofit/>
          </a:bodyPr>
          <a:lstStyle/>
          <a:p>
            <a:r>
              <a:rPr lang="pl-PL" dirty="0">
                <a:solidFill>
                  <a:srgbClr val="FFFFFF"/>
                </a:solidFill>
              </a:rPr>
              <a:t>Bartłomiej Pawlik 1a</a:t>
            </a:r>
          </a:p>
        </p:txBody>
      </p:sp>
    </p:spTree>
    <p:extLst>
      <p:ext uri="{BB962C8B-B14F-4D97-AF65-F5344CB8AC3E}">
        <p14:creationId xmlns:p14="http://schemas.microsoft.com/office/powerpoint/2010/main" val="21687144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A23976F3-4624-4860-8111-5311EA177927}"/>
              </a:ext>
            </a:extLst>
          </p:cNvPr>
          <p:cNvSpPr>
            <a:spLocks noGrp="1"/>
          </p:cNvSpPr>
          <p:nvPr>
            <p:ph type="title"/>
          </p:nvPr>
        </p:nvSpPr>
        <p:spPr>
          <a:xfrm>
            <a:off x="838200" y="365125"/>
            <a:ext cx="10515600" cy="1325563"/>
          </a:xfrm>
        </p:spPr>
        <p:txBody>
          <a:bodyPr>
            <a:normAutofit/>
          </a:bodyPr>
          <a:lstStyle/>
          <a:p>
            <a:pPr algn="ctr"/>
            <a:r>
              <a:rPr lang="pl-PL" sz="4600">
                <a:solidFill>
                  <a:srgbClr val="FFFFFF"/>
                </a:solidFill>
              </a:rPr>
              <a:t>Typical schedule of events</a:t>
            </a:r>
            <a:endParaRPr lang="en-US" sz="4600">
              <a:solidFill>
                <a:srgbClr val="FFFFFF"/>
              </a:solidFill>
            </a:endParaRPr>
          </a:p>
        </p:txBody>
      </p:sp>
      <p:graphicFrame>
        <p:nvGraphicFramePr>
          <p:cNvPr id="4" name="Tabela 4">
            <a:extLst>
              <a:ext uri="{FF2B5EF4-FFF2-40B4-BE49-F238E27FC236}">
                <a16:creationId xmlns:a16="http://schemas.microsoft.com/office/drawing/2014/main" id="{4D67271E-885F-41CD-9C1E-9209C3D21698}"/>
              </a:ext>
            </a:extLst>
          </p:cNvPr>
          <p:cNvGraphicFramePr>
            <a:graphicFrameLocks noGrp="1"/>
          </p:cNvGraphicFramePr>
          <p:nvPr>
            <p:ph idx="1"/>
            <p:extLst>
              <p:ext uri="{D42A27DB-BD31-4B8C-83A1-F6EECF244321}">
                <p14:modId xmlns:p14="http://schemas.microsoft.com/office/powerpoint/2010/main" val="2945085681"/>
              </p:ext>
            </p:extLst>
          </p:nvPr>
        </p:nvGraphicFramePr>
        <p:xfrm>
          <a:off x="0" y="1911350"/>
          <a:ext cx="12192000" cy="4489449"/>
        </p:xfrm>
        <a:graphic>
          <a:graphicData uri="http://schemas.openxmlformats.org/drawingml/2006/table">
            <a:tbl>
              <a:tblPr firstRow="1" bandRow="1">
                <a:tableStyleId>{5C22544A-7EE6-4342-B048-85BDC9FD1C3A}</a:tableStyleId>
              </a:tblPr>
              <a:tblGrid>
                <a:gridCol w="978884">
                  <a:extLst>
                    <a:ext uri="{9D8B030D-6E8A-4147-A177-3AD203B41FA5}">
                      <a16:colId xmlns:a16="http://schemas.microsoft.com/office/drawing/2014/main" val="919508613"/>
                    </a:ext>
                  </a:extLst>
                </a:gridCol>
                <a:gridCol w="1430967">
                  <a:extLst>
                    <a:ext uri="{9D8B030D-6E8A-4147-A177-3AD203B41FA5}">
                      <a16:colId xmlns:a16="http://schemas.microsoft.com/office/drawing/2014/main" val="3344564203"/>
                    </a:ext>
                  </a:extLst>
                </a:gridCol>
                <a:gridCol w="1573423">
                  <a:extLst>
                    <a:ext uri="{9D8B030D-6E8A-4147-A177-3AD203B41FA5}">
                      <a16:colId xmlns:a16="http://schemas.microsoft.com/office/drawing/2014/main" val="527769954"/>
                    </a:ext>
                  </a:extLst>
                </a:gridCol>
                <a:gridCol w="1295778">
                  <a:extLst>
                    <a:ext uri="{9D8B030D-6E8A-4147-A177-3AD203B41FA5}">
                      <a16:colId xmlns:a16="http://schemas.microsoft.com/office/drawing/2014/main" val="2492675976"/>
                    </a:ext>
                  </a:extLst>
                </a:gridCol>
                <a:gridCol w="1683901">
                  <a:extLst>
                    <a:ext uri="{9D8B030D-6E8A-4147-A177-3AD203B41FA5}">
                      <a16:colId xmlns:a16="http://schemas.microsoft.com/office/drawing/2014/main" val="4114334777"/>
                    </a:ext>
                  </a:extLst>
                </a:gridCol>
                <a:gridCol w="1313222">
                  <a:extLst>
                    <a:ext uri="{9D8B030D-6E8A-4147-A177-3AD203B41FA5}">
                      <a16:colId xmlns:a16="http://schemas.microsoft.com/office/drawing/2014/main" val="2678593093"/>
                    </a:ext>
                  </a:extLst>
                </a:gridCol>
                <a:gridCol w="1295778">
                  <a:extLst>
                    <a:ext uri="{9D8B030D-6E8A-4147-A177-3AD203B41FA5}">
                      <a16:colId xmlns:a16="http://schemas.microsoft.com/office/drawing/2014/main" val="3610644293"/>
                    </a:ext>
                  </a:extLst>
                </a:gridCol>
                <a:gridCol w="2620047">
                  <a:extLst>
                    <a:ext uri="{9D8B030D-6E8A-4147-A177-3AD203B41FA5}">
                      <a16:colId xmlns:a16="http://schemas.microsoft.com/office/drawing/2014/main" val="2609245260"/>
                    </a:ext>
                  </a:extLst>
                </a:gridCol>
              </a:tblGrid>
              <a:tr h="545447">
                <a:tc>
                  <a:txBody>
                    <a:bodyPr/>
                    <a:lstStyle/>
                    <a:p>
                      <a:endParaRPr lang="en-US" sz="1100"/>
                    </a:p>
                  </a:txBody>
                  <a:tcPr marL="72217" marR="72217" marT="36109" marB="36109"/>
                </a:tc>
                <a:tc>
                  <a:txBody>
                    <a:bodyPr/>
                    <a:lstStyle/>
                    <a:p>
                      <a:r>
                        <a:rPr lang="pl-PL" sz="1100"/>
                        <a:t>Up to week before</a:t>
                      </a:r>
                      <a:endParaRPr lang="en-US" sz="1100"/>
                    </a:p>
                  </a:txBody>
                  <a:tcPr marL="72217" marR="72217" marT="36109" marB="36109"/>
                </a:tc>
                <a:tc>
                  <a:txBody>
                    <a:bodyPr/>
                    <a:lstStyle/>
                    <a:p>
                      <a:r>
                        <a:rPr lang="pl-PL" sz="1100"/>
                        <a:t>Tuesday</a:t>
                      </a:r>
                      <a:endParaRPr lang="en-US" sz="1100"/>
                    </a:p>
                  </a:txBody>
                  <a:tcPr marL="72217" marR="72217" marT="36109" marB="36109"/>
                </a:tc>
                <a:tc>
                  <a:txBody>
                    <a:bodyPr/>
                    <a:lstStyle/>
                    <a:p>
                      <a:r>
                        <a:rPr lang="pl-PL" sz="1100"/>
                        <a:t>Wednesday</a:t>
                      </a:r>
                      <a:endParaRPr lang="en-US" sz="1100"/>
                    </a:p>
                  </a:txBody>
                  <a:tcPr marL="72217" marR="72217" marT="36109" marB="36109"/>
                </a:tc>
                <a:tc>
                  <a:txBody>
                    <a:bodyPr/>
                    <a:lstStyle/>
                    <a:p>
                      <a:r>
                        <a:rPr lang="pl-PL" sz="1100"/>
                        <a:t>Thursday</a:t>
                      </a:r>
                      <a:endParaRPr lang="en-US" sz="1100"/>
                    </a:p>
                  </a:txBody>
                  <a:tcPr marL="72217" marR="72217" marT="36109" marB="36109"/>
                </a:tc>
                <a:tc>
                  <a:txBody>
                    <a:bodyPr/>
                    <a:lstStyle/>
                    <a:p>
                      <a:r>
                        <a:rPr lang="pl-PL" sz="1100"/>
                        <a:t>Friday</a:t>
                      </a:r>
                      <a:endParaRPr lang="en-US" sz="1100"/>
                    </a:p>
                  </a:txBody>
                  <a:tcPr marL="72217" marR="72217" marT="36109" marB="36109"/>
                </a:tc>
                <a:tc>
                  <a:txBody>
                    <a:bodyPr/>
                    <a:lstStyle/>
                    <a:p>
                      <a:r>
                        <a:rPr lang="pl-PL" sz="1100"/>
                        <a:t>Saturday</a:t>
                      </a:r>
                      <a:endParaRPr lang="en-US" sz="1100"/>
                    </a:p>
                  </a:txBody>
                  <a:tcPr marL="72217" marR="72217" marT="36109" marB="36109"/>
                </a:tc>
                <a:tc>
                  <a:txBody>
                    <a:bodyPr/>
                    <a:lstStyle/>
                    <a:p>
                      <a:r>
                        <a:rPr lang="pl-PL" sz="1100"/>
                        <a:t>Sunday</a:t>
                      </a:r>
                      <a:endParaRPr lang="en-US" sz="1100"/>
                    </a:p>
                  </a:txBody>
                  <a:tcPr marL="72217" marR="72217" marT="36109" marB="36109"/>
                </a:tc>
                <a:extLst>
                  <a:ext uri="{0D108BD9-81ED-4DB2-BD59-A6C34878D82A}">
                    <a16:rowId xmlns:a16="http://schemas.microsoft.com/office/drawing/2014/main" val="3645231072"/>
                  </a:ext>
                </a:extLst>
              </a:tr>
              <a:tr h="1804171">
                <a:tc>
                  <a:txBody>
                    <a:bodyPr/>
                    <a:lstStyle/>
                    <a:p>
                      <a:r>
                        <a:rPr lang="pl-PL" sz="1100">
                          <a:solidFill>
                            <a:schemeClr val="bg1"/>
                          </a:solidFill>
                        </a:rPr>
                        <a:t>Morning</a:t>
                      </a:r>
                      <a:endParaRPr lang="en-US" sz="1100">
                        <a:solidFill>
                          <a:schemeClr val="bg1"/>
                        </a:solidFill>
                      </a:endParaRPr>
                    </a:p>
                  </a:txBody>
                  <a:tcPr marL="72217" marR="72217" marT="36109" marB="36109">
                    <a:solidFill>
                      <a:schemeClr val="accent1"/>
                    </a:solidFill>
                  </a:tcPr>
                </a:tc>
                <a:tc rowSpan="3">
                  <a:txBody>
                    <a:bodyPr/>
                    <a:lstStyle/>
                    <a:p>
                      <a:pPr marL="0" indent="0" algn="l">
                        <a:buFont typeface="Arial" panose="020B0604020202020204" pitchFamily="34" charset="0"/>
                        <a:buNone/>
                      </a:pPr>
                      <a:r>
                        <a:rPr lang="pl-PL" sz="1100" dirty="0" err="1">
                          <a:solidFill>
                            <a:schemeClr val="tx1"/>
                          </a:solidFill>
                        </a:rPr>
                        <a:t>Days</a:t>
                      </a:r>
                      <a:r>
                        <a:rPr lang="pl-PL" sz="1100" dirty="0">
                          <a:solidFill>
                            <a:schemeClr val="tx1"/>
                          </a:solidFill>
                        </a:rPr>
                        <a:t> in the </a:t>
                      </a:r>
                      <a:r>
                        <a:rPr lang="pl-PL" sz="1100" dirty="0" err="1">
                          <a:solidFill>
                            <a:schemeClr val="tx1"/>
                          </a:solidFill>
                        </a:rPr>
                        <a:t>dioceses</a:t>
                      </a:r>
                      <a:r>
                        <a:rPr lang="pl-PL" sz="1100" dirty="0">
                          <a:solidFill>
                            <a:schemeClr val="tx1"/>
                          </a:solidFill>
                        </a:rPr>
                        <a:t>:</a:t>
                      </a:r>
                    </a:p>
                    <a:p>
                      <a:pPr marL="285750" indent="-285750" algn="l">
                        <a:buFont typeface="Arial" panose="020B0604020202020204" pitchFamily="34" charset="0"/>
                        <a:buChar char="•"/>
                      </a:pPr>
                      <a:r>
                        <a:rPr lang="pl-PL" sz="1100" dirty="0" err="1">
                          <a:solidFill>
                            <a:schemeClr val="tx1"/>
                          </a:solidFill>
                        </a:rPr>
                        <a:t>Catechetical</a:t>
                      </a:r>
                      <a:r>
                        <a:rPr lang="pl-PL" sz="1100" dirty="0">
                          <a:solidFill>
                            <a:schemeClr val="tx1"/>
                          </a:solidFill>
                        </a:rPr>
                        <a:t> </a:t>
                      </a:r>
                      <a:r>
                        <a:rPr lang="pl-PL" sz="1100" dirty="0" err="1">
                          <a:solidFill>
                            <a:schemeClr val="tx1"/>
                          </a:solidFill>
                        </a:rPr>
                        <a:t>sessions</a:t>
                      </a:r>
                      <a:r>
                        <a:rPr lang="pl-PL" sz="1100" dirty="0">
                          <a:solidFill>
                            <a:schemeClr val="tx1"/>
                          </a:solidFill>
                        </a:rPr>
                        <a:t> </a:t>
                      </a:r>
                      <a:r>
                        <a:rPr lang="pl-PL" sz="1100" dirty="0" err="1">
                          <a:solidFill>
                            <a:schemeClr val="tx1"/>
                          </a:solidFill>
                        </a:rPr>
                        <a:t>around</a:t>
                      </a:r>
                      <a:r>
                        <a:rPr lang="pl-PL" sz="1100" dirty="0">
                          <a:solidFill>
                            <a:schemeClr val="tx1"/>
                          </a:solidFill>
                        </a:rPr>
                        <a:t> host and </a:t>
                      </a:r>
                      <a:r>
                        <a:rPr lang="pl-PL" sz="1100" dirty="0" err="1">
                          <a:solidFill>
                            <a:schemeClr val="tx1"/>
                          </a:solidFill>
                        </a:rPr>
                        <a:t>nearby</a:t>
                      </a:r>
                      <a:r>
                        <a:rPr lang="pl-PL" sz="1100" dirty="0">
                          <a:solidFill>
                            <a:schemeClr val="tx1"/>
                          </a:solidFill>
                        </a:rPr>
                        <a:t> </a:t>
                      </a:r>
                      <a:r>
                        <a:rPr lang="pl-PL" sz="1100" dirty="0" err="1">
                          <a:solidFill>
                            <a:schemeClr val="tx1"/>
                          </a:solidFill>
                        </a:rPr>
                        <a:t>dioceses</a:t>
                      </a:r>
                      <a:endParaRPr lang="en-US" sz="1100" dirty="0">
                        <a:solidFill>
                          <a:schemeClr val="tx1"/>
                        </a:solidFill>
                      </a:endParaRPr>
                    </a:p>
                  </a:txBody>
                  <a:tcPr marL="72217" marR="72217" marT="36109" marB="36109" anchor="ctr">
                    <a:solidFill>
                      <a:schemeClr val="accent1">
                        <a:lumMod val="20000"/>
                        <a:lumOff val="80000"/>
                      </a:schemeClr>
                    </a:solidFill>
                  </a:tcPr>
                </a:tc>
                <a:tc>
                  <a:txBody>
                    <a:bodyPr/>
                    <a:lstStyle/>
                    <a:p>
                      <a:r>
                        <a:rPr lang="pl-PL" sz="1100" dirty="0">
                          <a:solidFill>
                            <a:schemeClr val="tx1"/>
                          </a:solidFill>
                        </a:rPr>
                        <a:t>Day of </a:t>
                      </a:r>
                      <a:r>
                        <a:rPr lang="pl-PL" sz="1100" dirty="0" err="1">
                          <a:solidFill>
                            <a:schemeClr val="tx1"/>
                          </a:solidFill>
                        </a:rPr>
                        <a:t>official</a:t>
                      </a:r>
                      <a:r>
                        <a:rPr lang="pl-PL" sz="1100" dirty="0">
                          <a:solidFill>
                            <a:schemeClr val="tx1"/>
                          </a:solidFill>
                        </a:rPr>
                        <a:t> </a:t>
                      </a:r>
                      <a:r>
                        <a:rPr lang="pl-PL" sz="1100" dirty="0" err="1">
                          <a:solidFill>
                            <a:schemeClr val="tx1"/>
                          </a:solidFill>
                        </a:rPr>
                        <a:t>arrival</a:t>
                      </a:r>
                      <a:r>
                        <a:rPr lang="pl-PL" sz="1100" dirty="0">
                          <a:solidFill>
                            <a:schemeClr val="tx1"/>
                          </a:solidFill>
                        </a:rPr>
                        <a:t> and </a:t>
                      </a:r>
                      <a:r>
                        <a:rPr lang="pl-PL" sz="1100" dirty="0" err="1">
                          <a:solidFill>
                            <a:schemeClr val="tx1"/>
                          </a:solidFill>
                        </a:rPr>
                        <a:t>welcome</a:t>
                      </a:r>
                      <a:r>
                        <a:rPr lang="pl-PL" sz="1100" dirty="0">
                          <a:solidFill>
                            <a:schemeClr val="tx1"/>
                          </a:solidFill>
                        </a:rPr>
                        <a:t> for </a:t>
                      </a:r>
                      <a:r>
                        <a:rPr lang="pl-PL" sz="1100" dirty="0" err="1">
                          <a:solidFill>
                            <a:schemeClr val="tx1"/>
                          </a:solidFill>
                        </a:rPr>
                        <a:t>pilgrims</a:t>
                      </a:r>
                      <a:endParaRPr lang="en-US" sz="1100" dirty="0">
                        <a:solidFill>
                          <a:schemeClr val="tx1"/>
                        </a:solidFill>
                      </a:endParaRPr>
                    </a:p>
                  </a:txBody>
                  <a:tcPr marL="72217" marR="72217" marT="36109" marB="36109">
                    <a:solidFill>
                      <a:schemeClr val="accent1">
                        <a:lumMod val="20000"/>
                        <a:lumOff val="80000"/>
                      </a:schemeClr>
                    </a:solidFill>
                  </a:tcPr>
                </a:tc>
                <a:tc gridSpan="3">
                  <a:txBody>
                    <a:bodyPr/>
                    <a:lstStyle/>
                    <a:p>
                      <a:r>
                        <a:rPr lang="pl-PL" sz="1100" dirty="0" err="1">
                          <a:solidFill>
                            <a:schemeClr val="tx1"/>
                          </a:solidFill>
                        </a:rPr>
                        <a:t>Catechetical</a:t>
                      </a:r>
                      <a:r>
                        <a:rPr lang="pl-PL" sz="1100" dirty="0">
                          <a:solidFill>
                            <a:schemeClr val="tx1"/>
                          </a:solidFill>
                        </a:rPr>
                        <a:t> </a:t>
                      </a:r>
                      <a:r>
                        <a:rPr lang="pl-PL" sz="1100" dirty="0" err="1">
                          <a:solidFill>
                            <a:schemeClr val="tx1"/>
                          </a:solidFill>
                        </a:rPr>
                        <a:t>session</a:t>
                      </a:r>
                      <a:r>
                        <a:rPr lang="pl-PL" sz="1100" dirty="0">
                          <a:solidFill>
                            <a:schemeClr val="tx1"/>
                          </a:solidFill>
                        </a:rPr>
                        <a:t> with </a:t>
                      </a:r>
                      <a:r>
                        <a:rPr lang="pl-PL" sz="1100" dirty="0" err="1">
                          <a:solidFill>
                            <a:schemeClr val="tx1"/>
                          </a:solidFill>
                        </a:rPr>
                        <a:t>participating</a:t>
                      </a:r>
                      <a:r>
                        <a:rPr lang="pl-PL" sz="1100" dirty="0">
                          <a:solidFill>
                            <a:schemeClr val="tx1"/>
                          </a:solidFill>
                        </a:rPr>
                        <a:t> </a:t>
                      </a:r>
                      <a:r>
                        <a:rPr lang="pl-PL" sz="1100" dirty="0" err="1">
                          <a:solidFill>
                            <a:schemeClr val="tx1"/>
                          </a:solidFill>
                        </a:rPr>
                        <a:t>bishops</a:t>
                      </a:r>
                      <a:endParaRPr lang="en-US" sz="1100" dirty="0">
                        <a:solidFill>
                          <a:schemeClr val="tx1"/>
                        </a:solidFill>
                      </a:endParaRPr>
                    </a:p>
                  </a:txBody>
                  <a:tcPr marL="72217" marR="72217" marT="36109" marB="36109">
                    <a:solidFill>
                      <a:schemeClr val="accent1">
                        <a:lumMod val="20000"/>
                        <a:lumOff val="80000"/>
                      </a:schemeClr>
                    </a:solidFill>
                  </a:tcPr>
                </a:tc>
                <a:tc hMerge="1">
                  <a:txBody>
                    <a:bodyPr/>
                    <a:lstStyle/>
                    <a:p>
                      <a:endParaRPr lang="en-US" dirty="0"/>
                    </a:p>
                  </a:txBody>
                  <a:tcPr>
                    <a:solidFill>
                      <a:schemeClr val="accent1">
                        <a:lumMod val="20000"/>
                        <a:lumOff val="80000"/>
                      </a:schemeClr>
                    </a:solidFill>
                  </a:tcPr>
                </a:tc>
                <a:tc hMerge="1">
                  <a:txBody>
                    <a:bodyPr/>
                    <a:lstStyle/>
                    <a:p>
                      <a:endParaRPr lang="en-US" dirty="0"/>
                    </a:p>
                  </a:txBody>
                  <a:tcPr>
                    <a:solidFill>
                      <a:schemeClr val="accent1">
                        <a:lumMod val="20000"/>
                        <a:lumOff val="80000"/>
                      </a:schemeClr>
                    </a:solidFill>
                  </a:tcPr>
                </a:tc>
                <a:tc>
                  <a:txBody>
                    <a:bodyPr/>
                    <a:lstStyle/>
                    <a:p>
                      <a:r>
                        <a:rPr lang="pl-PL" sz="1100">
                          <a:solidFill>
                            <a:schemeClr val="tx1"/>
                          </a:solidFill>
                        </a:rPr>
                        <a:t>Walking pilgrimage to vigil site</a:t>
                      </a:r>
                      <a:endParaRPr lang="en-US" sz="1100">
                        <a:solidFill>
                          <a:schemeClr val="tx1"/>
                        </a:solidFill>
                      </a:endParaRPr>
                    </a:p>
                  </a:txBody>
                  <a:tcPr marL="72217" marR="72217" marT="36109" marB="36109">
                    <a:solidFill>
                      <a:schemeClr val="accent1">
                        <a:lumMod val="20000"/>
                        <a:lumOff val="80000"/>
                      </a:schemeClr>
                    </a:solidFill>
                  </a:tcPr>
                </a:tc>
                <a:tc>
                  <a:txBody>
                    <a:bodyPr/>
                    <a:lstStyle/>
                    <a:p>
                      <a:r>
                        <a:rPr lang="pl-PL" sz="1100" dirty="0" err="1">
                          <a:solidFill>
                            <a:schemeClr val="tx1"/>
                          </a:solidFill>
                        </a:rPr>
                        <a:t>Closing</a:t>
                      </a:r>
                      <a:r>
                        <a:rPr lang="pl-PL" sz="1100" dirty="0">
                          <a:solidFill>
                            <a:schemeClr val="tx1"/>
                          </a:solidFill>
                        </a:rPr>
                        <a:t> </a:t>
                      </a:r>
                      <a:r>
                        <a:rPr lang="pl-PL" sz="1100" dirty="0" err="1">
                          <a:solidFill>
                            <a:schemeClr val="tx1"/>
                          </a:solidFill>
                        </a:rPr>
                        <a:t>ceremonies</a:t>
                      </a:r>
                      <a:r>
                        <a:rPr lang="pl-PL" sz="1100" dirty="0">
                          <a:solidFill>
                            <a:schemeClr val="tx1"/>
                          </a:solidFill>
                        </a:rPr>
                        <a:t>:</a:t>
                      </a:r>
                    </a:p>
                    <a:p>
                      <a:pPr marL="285750" indent="-285750">
                        <a:buFont typeface="Arial" panose="020B0604020202020204" pitchFamily="34" charset="0"/>
                        <a:buChar char="•"/>
                      </a:pPr>
                      <a:r>
                        <a:rPr lang="pl-PL" sz="1100" dirty="0" err="1">
                          <a:solidFill>
                            <a:schemeClr val="tx1"/>
                          </a:solidFill>
                        </a:rPr>
                        <a:t>Morning</a:t>
                      </a:r>
                      <a:r>
                        <a:rPr lang="pl-PL" sz="1100" dirty="0">
                          <a:solidFill>
                            <a:schemeClr val="tx1"/>
                          </a:solidFill>
                        </a:rPr>
                        <a:t> </a:t>
                      </a:r>
                      <a:r>
                        <a:rPr lang="pl-PL" sz="1100" dirty="0" err="1">
                          <a:solidFill>
                            <a:schemeClr val="tx1"/>
                          </a:solidFill>
                        </a:rPr>
                        <a:t>prayers</a:t>
                      </a:r>
                      <a:r>
                        <a:rPr lang="pl-PL" sz="1100" dirty="0">
                          <a:solidFill>
                            <a:schemeClr val="tx1"/>
                          </a:solidFill>
                        </a:rPr>
                        <a:t> </a:t>
                      </a:r>
                      <a:r>
                        <a:rPr lang="pl-PL" sz="1100" dirty="0" err="1">
                          <a:solidFill>
                            <a:schemeClr val="tx1"/>
                          </a:solidFill>
                        </a:rPr>
                        <a:t>are</a:t>
                      </a:r>
                      <a:r>
                        <a:rPr lang="pl-PL" sz="1100" dirty="0">
                          <a:solidFill>
                            <a:schemeClr val="tx1"/>
                          </a:solidFill>
                        </a:rPr>
                        <a:t> </a:t>
                      </a:r>
                      <a:r>
                        <a:rPr lang="pl-PL" sz="1100" dirty="0" err="1">
                          <a:solidFill>
                            <a:schemeClr val="tx1"/>
                          </a:solidFill>
                        </a:rPr>
                        <a:t>led</a:t>
                      </a:r>
                      <a:r>
                        <a:rPr lang="pl-PL" sz="1100" dirty="0">
                          <a:solidFill>
                            <a:schemeClr val="tx1"/>
                          </a:solidFill>
                        </a:rPr>
                        <a:t> by </a:t>
                      </a:r>
                      <a:r>
                        <a:rPr lang="pl-PL" sz="1100" dirty="0" err="1">
                          <a:solidFill>
                            <a:schemeClr val="tx1"/>
                          </a:solidFill>
                        </a:rPr>
                        <a:t>participating</a:t>
                      </a:r>
                      <a:r>
                        <a:rPr lang="pl-PL" sz="1100" dirty="0">
                          <a:solidFill>
                            <a:schemeClr val="tx1"/>
                          </a:solidFill>
                        </a:rPr>
                        <a:t> </a:t>
                      </a:r>
                      <a:r>
                        <a:rPr lang="pl-PL" sz="1100" dirty="0" err="1">
                          <a:solidFill>
                            <a:schemeClr val="tx1"/>
                          </a:solidFill>
                        </a:rPr>
                        <a:t>bishops</a:t>
                      </a:r>
                      <a:endParaRPr lang="pl-PL" sz="1100" dirty="0">
                        <a:solidFill>
                          <a:schemeClr val="tx1"/>
                        </a:solidFill>
                      </a:endParaRPr>
                    </a:p>
                    <a:p>
                      <a:pPr marL="285750" indent="-285750">
                        <a:buFont typeface="Arial" panose="020B0604020202020204" pitchFamily="34" charset="0"/>
                        <a:buChar char="•"/>
                      </a:pPr>
                      <a:r>
                        <a:rPr lang="pl-PL" sz="1100" dirty="0">
                          <a:solidFill>
                            <a:schemeClr val="tx1"/>
                          </a:solidFill>
                        </a:rPr>
                        <a:t>Mass </a:t>
                      </a:r>
                      <a:r>
                        <a:rPr lang="pl-PL" sz="1100" dirty="0" err="1">
                          <a:solidFill>
                            <a:schemeClr val="tx1"/>
                          </a:solidFill>
                        </a:rPr>
                        <a:t>is</a:t>
                      </a:r>
                      <a:r>
                        <a:rPr lang="pl-PL" sz="1100" dirty="0">
                          <a:solidFill>
                            <a:schemeClr val="tx1"/>
                          </a:solidFill>
                        </a:rPr>
                        <a:t> </a:t>
                      </a:r>
                      <a:r>
                        <a:rPr lang="pl-PL" sz="1100" dirty="0" err="1">
                          <a:solidFill>
                            <a:schemeClr val="tx1"/>
                          </a:solidFill>
                        </a:rPr>
                        <a:t>celebrated</a:t>
                      </a:r>
                      <a:r>
                        <a:rPr lang="pl-PL" sz="1100" dirty="0">
                          <a:solidFill>
                            <a:schemeClr val="tx1"/>
                          </a:solidFill>
                        </a:rPr>
                        <a:t> by the </a:t>
                      </a:r>
                      <a:r>
                        <a:rPr lang="pl-PL" sz="1100" dirty="0" err="1">
                          <a:solidFill>
                            <a:schemeClr val="tx1"/>
                          </a:solidFill>
                        </a:rPr>
                        <a:t>Pope</a:t>
                      </a:r>
                      <a:endParaRPr lang="pl-PL" sz="1100" dirty="0">
                        <a:solidFill>
                          <a:schemeClr val="tx1"/>
                        </a:solidFill>
                      </a:endParaRPr>
                    </a:p>
                    <a:p>
                      <a:pPr marL="285750" indent="-285750">
                        <a:buFont typeface="Arial" panose="020B0604020202020204" pitchFamily="34" charset="0"/>
                        <a:buChar char="•"/>
                      </a:pPr>
                      <a:r>
                        <a:rPr lang="pl-PL" sz="1100" dirty="0" err="1">
                          <a:solidFill>
                            <a:schemeClr val="tx1"/>
                          </a:solidFill>
                        </a:rPr>
                        <a:t>Next</a:t>
                      </a:r>
                      <a:r>
                        <a:rPr lang="pl-PL" sz="1100" dirty="0">
                          <a:solidFill>
                            <a:schemeClr val="tx1"/>
                          </a:solidFill>
                        </a:rPr>
                        <a:t> host </a:t>
                      </a:r>
                      <a:r>
                        <a:rPr lang="pl-PL" sz="1100" dirty="0" err="1">
                          <a:solidFill>
                            <a:schemeClr val="tx1"/>
                          </a:solidFill>
                        </a:rPr>
                        <a:t>diocese</a:t>
                      </a:r>
                      <a:r>
                        <a:rPr lang="pl-PL" sz="1100" dirty="0">
                          <a:solidFill>
                            <a:schemeClr val="tx1"/>
                          </a:solidFill>
                        </a:rPr>
                        <a:t> </a:t>
                      </a:r>
                      <a:r>
                        <a:rPr lang="pl-PL" sz="1100" dirty="0" err="1">
                          <a:solidFill>
                            <a:schemeClr val="tx1"/>
                          </a:solidFill>
                        </a:rPr>
                        <a:t>is</a:t>
                      </a:r>
                      <a:r>
                        <a:rPr lang="pl-PL" sz="1100" dirty="0">
                          <a:solidFill>
                            <a:schemeClr val="tx1"/>
                          </a:solidFill>
                        </a:rPr>
                        <a:t> </a:t>
                      </a:r>
                      <a:r>
                        <a:rPr lang="pl-PL" sz="1100" dirty="0" err="1">
                          <a:solidFill>
                            <a:schemeClr val="tx1"/>
                          </a:solidFill>
                        </a:rPr>
                        <a:t>announced</a:t>
                      </a:r>
                      <a:r>
                        <a:rPr lang="pl-PL" sz="1100" dirty="0">
                          <a:solidFill>
                            <a:schemeClr val="tx1"/>
                          </a:solidFill>
                        </a:rPr>
                        <a:t> by the </a:t>
                      </a:r>
                      <a:r>
                        <a:rPr lang="pl-PL" sz="1100" dirty="0" err="1">
                          <a:solidFill>
                            <a:schemeClr val="tx1"/>
                          </a:solidFill>
                        </a:rPr>
                        <a:t>Pope</a:t>
                      </a:r>
                      <a:r>
                        <a:rPr lang="pl-PL" sz="1100" dirty="0">
                          <a:solidFill>
                            <a:schemeClr val="tx1"/>
                          </a:solidFill>
                        </a:rPr>
                        <a:t> </a:t>
                      </a:r>
                      <a:r>
                        <a:rPr lang="pl-PL" sz="1100" dirty="0" err="1">
                          <a:solidFill>
                            <a:schemeClr val="tx1"/>
                          </a:solidFill>
                        </a:rPr>
                        <a:t>after</a:t>
                      </a:r>
                      <a:r>
                        <a:rPr lang="pl-PL" sz="1100" dirty="0">
                          <a:solidFill>
                            <a:schemeClr val="tx1"/>
                          </a:solidFill>
                        </a:rPr>
                        <a:t> Mass</a:t>
                      </a:r>
                      <a:endParaRPr lang="en-US" sz="1100" dirty="0">
                        <a:solidFill>
                          <a:schemeClr val="tx1"/>
                        </a:solidFill>
                      </a:endParaRPr>
                    </a:p>
                  </a:txBody>
                  <a:tcPr marL="72217" marR="72217" marT="36109" marB="36109">
                    <a:solidFill>
                      <a:schemeClr val="accent1">
                        <a:lumMod val="20000"/>
                        <a:lumOff val="80000"/>
                      </a:schemeClr>
                    </a:solidFill>
                  </a:tcPr>
                </a:tc>
                <a:extLst>
                  <a:ext uri="{0D108BD9-81ED-4DB2-BD59-A6C34878D82A}">
                    <a16:rowId xmlns:a16="http://schemas.microsoft.com/office/drawing/2014/main" val="572365410"/>
                  </a:ext>
                </a:extLst>
              </a:tr>
              <a:tr h="1594384">
                <a:tc>
                  <a:txBody>
                    <a:bodyPr/>
                    <a:lstStyle/>
                    <a:p>
                      <a:r>
                        <a:rPr lang="pl-PL" sz="1100" u="none">
                          <a:solidFill>
                            <a:schemeClr val="bg1"/>
                          </a:solidFill>
                        </a:rPr>
                        <a:t>Afternoon</a:t>
                      </a:r>
                      <a:endParaRPr lang="en-US" sz="1100" u="none">
                        <a:solidFill>
                          <a:schemeClr val="bg1"/>
                        </a:solidFill>
                      </a:endParaRPr>
                    </a:p>
                  </a:txBody>
                  <a:tcPr marL="72217" marR="72217" marT="36109" marB="36109">
                    <a:solidFill>
                      <a:schemeClr val="accent1"/>
                    </a:solidFill>
                  </a:tcPr>
                </a:tc>
                <a:tc vMerge="1">
                  <a:txBody>
                    <a:bodyPr/>
                    <a:lstStyle/>
                    <a:p>
                      <a:endParaRPr lang="en-US" dirty="0"/>
                    </a:p>
                  </a:txBody>
                  <a:tcPr>
                    <a:solidFill>
                      <a:schemeClr val="accent1">
                        <a:lumMod val="20000"/>
                        <a:lumOff val="80000"/>
                      </a:schemeClr>
                    </a:solidFill>
                  </a:tcPr>
                </a:tc>
                <a:tc>
                  <a:txBody>
                    <a:bodyPr/>
                    <a:lstStyle/>
                    <a:p>
                      <a:r>
                        <a:rPr lang="pl-PL" sz="1100">
                          <a:solidFill>
                            <a:schemeClr val="tx1"/>
                          </a:solidFill>
                        </a:rPr>
                        <a:t>Opening ceremonies</a:t>
                      </a:r>
                    </a:p>
                    <a:p>
                      <a:pPr marL="285750" indent="-285750">
                        <a:buFont typeface="Arial" panose="020B0604020202020204" pitchFamily="34" charset="0"/>
                        <a:buChar char="•"/>
                      </a:pPr>
                      <a:r>
                        <a:rPr lang="pl-PL" sz="1100">
                          <a:solidFill>
                            <a:schemeClr val="tx1"/>
                          </a:solidFill>
                        </a:rPr>
                        <a:t>Holy Mass is celebrated by the local ordinary of the host diocese</a:t>
                      </a:r>
                      <a:endParaRPr lang="en-US" sz="1100">
                        <a:solidFill>
                          <a:schemeClr val="tx1"/>
                        </a:solidFill>
                      </a:endParaRPr>
                    </a:p>
                  </a:txBody>
                  <a:tcPr marL="72217" marR="72217" marT="36109" marB="36109">
                    <a:solidFill>
                      <a:schemeClr val="accent1">
                        <a:lumMod val="20000"/>
                        <a:lumOff val="80000"/>
                      </a:schemeClr>
                    </a:solidFill>
                  </a:tcPr>
                </a:tc>
                <a:tc>
                  <a:txBody>
                    <a:bodyPr/>
                    <a:lstStyle/>
                    <a:p>
                      <a:r>
                        <a:rPr lang="pl-PL" sz="1100">
                          <a:solidFill>
                            <a:schemeClr val="tx1"/>
                          </a:solidFill>
                        </a:rPr>
                        <a:t>Afternoon shows, music, prayer and reconciliation opportunities</a:t>
                      </a:r>
                      <a:endParaRPr lang="en-US" sz="1100">
                        <a:solidFill>
                          <a:schemeClr val="tx1"/>
                        </a:solidFill>
                      </a:endParaRPr>
                    </a:p>
                  </a:txBody>
                  <a:tcPr marL="72217" marR="72217" marT="36109" marB="36109">
                    <a:solidFill>
                      <a:schemeClr val="accent1">
                        <a:lumMod val="20000"/>
                        <a:lumOff val="80000"/>
                      </a:schemeClr>
                    </a:solidFill>
                  </a:tcPr>
                </a:tc>
                <a:tc>
                  <a:txBody>
                    <a:bodyPr/>
                    <a:lstStyle/>
                    <a:p>
                      <a:r>
                        <a:rPr lang="pl-PL" sz="1100" dirty="0">
                          <a:solidFill>
                            <a:schemeClr val="tx1"/>
                          </a:solidFill>
                        </a:rPr>
                        <a:t>The </a:t>
                      </a:r>
                      <a:r>
                        <a:rPr lang="pl-PL" sz="1100" dirty="0" err="1">
                          <a:solidFill>
                            <a:schemeClr val="tx1"/>
                          </a:solidFill>
                        </a:rPr>
                        <a:t>Pope</a:t>
                      </a:r>
                      <a:r>
                        <a:rPr lang="pl-PL" sz="1100" dirty="0">
                          <a:solidFill>
                            <a:schemeClr val="tx1"/>
                          </a:solidFill>
                        </a:rPr>
                        <a:t> </a:t>
                      </a:r>
                      <a:r>
                        <a:rPr lang="pl-PL" sz="1100" dirty="0" err="1">
                          <a:solidFill>
                            <a:schemeClr val="tx1"/>
                          </a:solidFill>
                        </a:rPr>
                        <a:t>officially</a:t>
                      </a:r>
                      <a:r>
                        <a:rPr lang="pl-PL" sz="1100" dirty="0">
                          <a:solidFill>
                            <a:schemeClr val="tx1"/>
                          </a:solidFill>
                        </a:rPr>
                        <a:t> </a:t>
                      </a:r>
                      <a:r>
                        <a:rPr lang="pl-PL" sz="1100" dirty="0" err="1">
                          <a:solidFill>
                            <a:schemeClr val="tx1"/>
                          </a:solidFill>
                        </a:rPr>
                        <a:t>arrives</a:t>
                      </a:r>
                      <a:r>
                        <a:rPr lang="pl-PL" sz="1100" dirty="0">
                          <a:solidFill>
                            <a:schemeClr val="tx1"/>
                          </a:solidFill>
                        </a:rPr>
                        <a:t> </a:t>
                      </a:r>
                      <a:r>
                        <a:rPr lang="pl-PL" sz="1100" dirty="0" err="1">
                          <a:solidFill>
                            <a:schemeClr val="tx1"/>
                          </a:solidFill>
                        </a:rPr>
                        <a:t>at</a:t>
                      </a:r>
                      <a:r>
                        <a:rPr lang="pl-PL" sz="1100" dirty="0">
                          <a:solidFill>
                            <a:schemeClr val="tx1"/>
                          </a:solidFill>
                        </a:rPr>
                        <a:t> WYD and </a:t>
                      </a:r>
                      <a:r>
                        <a:rPr lang="pl-PL" sz="1100" dirty="0" err="1">
                          <a:solidFill>
                            <a:schemeClr val="tx1"/>
                          </a:solidFill>
                        </a:rPr>
                        <a:t>delivers</a:t>
                      </a:r>
                      <a:r>
                        <a:rPr lang="pl-PL" sz="1100" dirty="0">
                          <a:solidFill>
                            <a:schemeClr val="tx1"/>
                          </a:solidFill>
                        </a:rPr>
                        <a:t> </a:t>
                      </a:r>
                      <a:r>
                        <a:rPr lang="pl-PL" sz="1100" dirty="0" err="1">
                          <a:solidFill>
                            <a:schemeClr val="tx1"/>
                          </a:solidFill>
                        </a:rPr>
                        <a:t>his</a:t>
                      </a:r>
                      <a:r>
                        <a:rPr lang="pl-PL" sz="1100" dirty="0">
                          <a:solidFill>
                            <a:schemeClr val="tx1"/>
                          </a:solidFill>
                        </a:rPr>
                        <a:t> </a:t>
                      </a:r>
                      <a:r>
                        <a:rPr lang="pl-PL" sz="1100" dirty="0" err="1">
                          <a:solidFill>
                            <a:schemeClr val="tx1"/>
                          </a:solidFill>
                        </a:rPr>
                        <a:t>welcome</a:t>
                      </a:r>
                      <a:r>
                        <a:rPr lang="pl-PL" sz="1100" dirty="0">
                          <a:solidFill>
                            <a:schemeClr val="tx1"/>
                          </a:solidFill>
                        </a:rPr>
                        <a:t> </a:t>
                      </a:r>
                      <a:r>
                        <a:rPr lang="pl-PL" sz="1100" dirty="0" err="1">
                          <a:solidFill>
                            <a:schemeClr val="tx1"/>
                          </a:solidFill>
                        </a:rPr>
                        <a:t>address</a:t>
                      </a:r>
                      <a:r>
                        <a:rPr lang="pl-PL" sz="1100" dirty="0">
                          <a:solidFill>
                            <a:schemeClr val="tx1"/>
                          </a:solidFill>
                        </a:rPr>
                        <a:t> </a:t>
                      </a:r>
                      <a:r>
                        <a:rPr lang="pl-PL" sz="1100" dirty="0" err="1">
                          <a:solidFill>
                            <a:schemeClr val="tx1"/>
                          </a:solidFill>
                        </a:rPr>
                        <a:t>at</a:t>
                      </a:r>
                      <a:r>
                        <a:rPr lang="pl-PL" sz="1100" dirty="0">
                          <a:solidFill>
                            <a:schemeClr val="tx1"/>
                          </a:solidFill>
                        </a:rPr>
                        <a:t> a </a:t>
                      </a:r>
                      <a:r>
                        <a:rPr lang="pl-PL" sz="1100" dirty="0" err="1">
                          <a:solidFill>
                            <a:schemeClr val="tx1"/>
                          </a:solidFill>
                        </a:rPr>
                        <a:t>prayer</a:t>
                      </a:r>
                      <a:r>
                        <a:rPr lang="pl-PL" sz="1100" dirty="0">
                          <a:solidFill>
                            <a:schemeClr val="tx1"/>
                          </a:solidFill>
                        </a:rPr>
                        <a:t> service</a:t>
                      </a:r>
                      <a:endParaRPr lang="en-US" sz="1100" dirty="0">
                        <a:solidFill>
                          <a:schemeClr val="tx1"/>
                        </a:solidFill>
                      </a:endParaRPr>
                    </a:p>
                  </a:txBody>
                  <a:tcPr marL="72217" marR="72217" marT="36109" marB="36109">
                    <a:solidFill>
                      <a:schemeClr val="accent1">
                        <a:lumMod val="20000"/>
                        <a:lumOff val="80000"/>
                      </a:schemeClr>
                    </a:solidFill>
                  </a:tcPr>
                </a:tc>
                <a:tc>
                  <a:txBody>
                    <a:bodyPr/>
                    <a:lstStyle/>
                    <a:p>
                      <a:r>
                        <a:rPr lang="pl-PL" sz="1100" dirty="0" err="1">
                          <a:solidFill>
                            <a:schemeClr val="tx1"/>
                          </a:solidFill>
                        </a:rPr>
                        <a:t>Afternoon</a:t>
                      </a:r>
                      <a:r>
                        <a:rPr lang="pl-PL" sz="1100" dirty="0">
                          <a:solidFill>
                            <a:schemeClr val="tx1"/>
                          </a:solidFill>
                        </a:rPr>
                        <a:t> </a:t>
                      </a:r>
                      <a:r>
                        <a:rPr lang="pl-PL" sz="1100" dirty="0" err="1">
                          <a:solidFill>
                            <a:schemeClr val="tx1"/>
                          </a:solidFill>
                        </a:rPr>
                        <a:t>shows</a:t>
                      </a:r>
                      <a:r>
                        <a:rPr lang="pl-PL" sz="1100" dirty="0">
                          <a:solidFill>
                            <a:schemeClr val="tx1"/>
                          </a:solidFill>
                        </a:rPr>
                        <a:t>, </a:t>
                      </a:r>
                      <a:r>
                        <a:rPr lang="pl-PL" sz="1100" dirty="0" err="1">
                          <a:solidFill>
                            <a:schemeClr val="tx1"/>
                          </a:solidFill>
                        </a:rPr>
                        <a:t>music</a:t>
                      </a:r>
                      <a:r>
                        <a:rPr lang="pl-PL" sz="1100" dirty="0">
                          <a:solidFill>
                            <a:schemeClr val="tx1"/>
                          </a:solidFill>
                        </a:rPr>
                        <a:t>, </a:t>
                      </a:r>
                      <a:r>
                        <a:rPr lang="pl-PL" sz="1100" dirty="0" err="1">
                          <a:solidFill>
                            <a:schemeClr val="tx1"/>
                          </a:solidFill>
                        </a:rPr>
                        <a:t>prayer</a:t>
                      </a:r>
                      <a:r>
                        <a:rPr lang="pl-PL" sz="1100" dirty="0">
                          <a:solidFill>
                            <a:schemeClr val="tx1"/>
                          </a:solidFill>
                        </a:rPr>
                        <a:t> and </a:t>
                      </a:r>
                      <a:r>
                        <a:rPr lang="pl-PL" sz="1100" dirty="0" err="1">
                          <a:solidFill>
                            <a:schemeClr val="tx1"/>
                          </a:solidFill>
                        </a:rPr>
                        <a:t>reconciliation</a:t>
                      </a:r>
                      <a:r>
                        <a:rPr lang="pl-PL" sz="1100" dirty="0">
                          <a:solidFill>
                            <a:schemeClr val="tx1"/>
                          </a:solidFill>
                        </a:rPr>
                        <a:t> </a:t>
                      </a:r>
                      <a:r>
                        <a:rPr lang="pl-PL" sz="1100" dirty="0" err="1">
                          <a:solidFill>
                            <a:schemeClr val="tx1"/>
                          </a:solidFill>
                        </a:rPr>
                        <a:t>opportunities</a:t>
                      </a:r>
                      <a:endParaRPr lang="en-US" sz="1100" dirty="0">
                        <a:solidFill>
                          <a:schemeClr val="tx1"/>
                        </a:solidFill>
                      </a:endParaRPr>
                    </a:p>
                  </a:txBody>
                  <a:tcPr marL="72217" marR="72217" marT="36109" marB="36109">
                    <a:solidFill>
                      <a:schemeClr val="accent1">
                        <a:lumMod val="20000"/>
                        <a:lumOff val="80000"/>
                      </a:schemeClr>
                    </a:solidFill>
                  </a:tcPr>
                </a:tc>
                <a:tc>
                  <a:txBody>
                    <a:bodyPr/>
                    <a:lstStyle/>
                    <a:p>
                      <a:r>
                        <a:rPr lang="pl-PL" sz="1100" dirty="0" err="1">
                          <a:solidFill>
                            <a:schemeClr val="tx1"/>
                          </a:solidFill>
                        </a:rPr>
                        <a:t>Afternoon</a:t>
                      </a:r>
                      <a:r>
                        <a:rPr lang="pl-PL" sz="1100" dirty="0">
                          <a:solidFill>
                            <a:schemeClr val="tx1"/>
                          </a:solidFill>
                        </a:rPr>
                        <a:t> </a:t>
                      </a:r>
                      <a:r>
                        <a:rPr lang="pl-PL" sz="1100" dirty="0" err="1">
                          <a:solidFill>
                            <a:schemeClr val="tx1"/>
                          </a:solidFill>
                        </a:rPr>
                        <a:t>shows</a:t>
                      </a:r>
                      <a:r>
                        <a:rPr lang="pl-PL" sz="1100" dirty="0">
                          <a:solidFill>
                            <a:schemeClr val="tx1"/>
                          </a:solidFill>
                        </a:rPr>
                        <a:t>, </a:t>
                      </a:r>
                      <a:r>
                        <a:rPr lang="pl-PL" sz="1100" dirty="0" err="1">
                          <a:solidFill>
                            <a:schemeClr val="tx1"/>
                          </a:solidFill>
                        </a:rPr>
                        <a:t>music</a:t>
                      </a:r>
                      <a:r>
                        <a:rPr lang="pl-PL" sz="1100" dirty="0">
                          <a:solidFill>
                            <a:schemeClr val="tx1"/>
                          </a:solidFill>
                        </a:rPr>
                        <a:t>, </a:t>
                      </a:r>
                      <a:r>
                        <a:rPr lang="pl-PL" sz="1100" dirty="0" err="1">
                          <a:solidFill>
                            <a:schemeClr val="tx1"/>
                          </a:solidFill>
                        </a:rPr>
                        <a:t>prayer</a:t>
                      </a:r>
                      <a:r>
                        <a:rPr lang="pl-PL" sz="1100" dirty="0">
                          <a:solidFill>
                            <a:schemeClr val="tx1"/>
                          </a:solidFill>
                        </a:rPr>
                        <a:t> and </a:t>
                      </a:r>
                      <a:r>
                        <a:rPr lang="pl-PL" sz="1100" dirty="0" err="1">
                          <a:solidFill>
                            <a:schemeClr val="tx1"/>
                          </a:solidFill>
                        </a:rPr>
                        <a:t>reconciliation</a:t>
                      </a:r>
                      <a:r>
                        <a:rPr lang="pl-PL" sz="1100" dirty="0">
                          <a:solidFill>
                            <a:schemeClr val="tx1"/>
                          </a:solidFill>
                        </a:rPr>
                        <a:t> </a:t>
                      </a:r>
                      <a:r>
                        <a:rPr lang="pl-PL" sz="1100" dirty="0" err="1">
                          <a:solidFill>
                            <a:schemeClr val="tx1"/>
                          </a:solidFill>
                        </a:rPr>
                        <a:t>opportunities</a:t>
                      </a:r>
                      <a:r>
                        <a:rPr lang="pl-PL" sz="1100" dirty="0">
                          <a:solidFill>
                            <a:schemeClr val="tx1"/>
                          </a:solidFill>
                        </a:rPr>
                        <a:t> </a:t>
                      </a:r>
                      <a:r>
                        <a:rPr lang="pl-PL" sz="1100" dirty="0" err="1">
                          <a:solidFill>
                            <a:schemeClr val="tx1"/>
                          </a:solidFill>
                        </a:rPr>
                        <a:t>at</a:t>
                      </a:r>
                      <a:r>
                        <a:rPr lang="pl-PL" sz="1100" dirty="0">
                          <a:solidFill>
                            <a:schemeClr val="tx1"/>
                          </a:solidFill>
                        </a:rPr>
                        <a:t> </a:t>
                      </a:r>
                      <a:r>
                        <a:rPr lang="pl-PL" sz="1100" dirty="0" err="1">
                          <a:solidFill>
                            <a:schemeClr val="tx1"/>
                          </a:solidFill>
                        </a:rPr>
                        <a:t>vigil</a:t>
                      </a:r>
                      <a:r>
                        <a:rPr lang="pl-PL" sz="1100" dirty="0">
                          <a:solidFill>
                            <a:schemeClr val="tx1"/>
                          </a:solidFill>
                        </a:rPr>
                        <a:t> </a:t>
                      </a:r>
                      <a:r>
                        <a:rPr lang="pl-PL" sz="1100" dirty="0" err="1">
                          <a:solidFill>
                            <a:schemeClr val="tx1"/>
                          </a:solidFill>
                        </a:rPr>
                        <a:t>site</a:t>
                      </a:r>
                      <a:endParaRPr lang="en-US" sz="1100" dirty="0">
                        <a:solidFill>
                          <a:schemeClr val="tx1"/>
                        </a:solidFill>
                      </a:endParaRPr>
                    </a:p>
                  </a:txBody>
                  <a:tcPr marL="72217" marR="72217" marT="36109" marB="36109">
                    <a:solidFill>
                      <a:schemeClr val="accent1">
                        <a:lumMod val="20000"/>
                        <a:lumOff val="80000"/>
                      </a:schemeClr>
                    </a:solidFill>
                  </a:tcPr>
                </a:tc>
                <a:tc>
                  <a:txBody>
                    <a:bodyPr/>
                    <a:lstStyle/>
                    <a:p>
                      <a:endParaRPr lang="en-US" sz="1100" dirty="0">
                        <a:solidFill>
                          <a:schemeClr val="tx1"/>
                        </a:solidFill>
                      </a:endParaRPr>
                    </a:p>
                  </a:txBody>
                  <a:tcPr marL="72217" marR="72217" marT="36109" marB="36109">
                    <a:solidFill>
                      <a:schemeClr val="accent1">
                        <a:lumMod val="20000"/>
                        <a:lumOff val="80000"/>
                      </a:schemeClr>
                    </a:solidFill>
                  </a:tcPr>
                </a:tc>
                <a:extLst>
                  <a:ext uri="{0D108BD9-81ED-4DB2-BD59-A6C34878D82A}">
                    <a16:rowId xmlns:a16="http://schemas.microsoft.com/office/drawing/2014/main" val="1611732421"/>
                  </a:ext>
                </a:extLst>
              </a:tr>
              <a:tr h="545447">
                <a:tc>
                  <a:txBody>
                    <a:bodyPr/>
                    <a:lstStyle/>
                    <a:p>
                      <a:r>
                        <a:rPr lang="pl-PL" sz="1100" dirty="0" err="1">
                          <a:solidFill>
                            <a:schemeClr val="bg1"/>
                          </a:solidFill>
                        </a:rPr>
                        <a:t>Evening</a:t>
                      </a:r>
                      <a:endParaRPr lang="en-US" sz="1100" dirty="0">
                        <a:solidFill>
                          <a:schemeClr val="bg1"/>
                        </a:solidFill>
                      </a:endParaRPr>
                    </a:p>
                  </a:txBody>
                  <a:tcPr marL="72217" marR="72217" marT="36109" marB="36109">
                    <a:solidFill>
                      <a:schemeClr val="accent1"/>
                    </a:solidFill>
                  </a:tcPr>
                </a:tc>
                <a:tc vMerge="1">
                  <a:txBody>
                    <a:bodyPr/>
                    <a:lstStyle/>
                    <a:p>
                      <a:endParaRPr lang="en-US" dirty="0"/>
                    </a:p>
                  </a:txBody>
                  <a:tcPr>
                    <a:solidFill>
                      <a:schemeClr val="accent1">
                        <a:lumMod val="20000"/>
                        <a:lumOff val="80000"/>
                      </a:schemeClr>
                    </a:solidFill>
                  </a:tcPr>
                </a:tc>
                <a:tc gridSpan="3">
                  <a:txBody>
                    <a:bodyPr/>
                    <a:lstStyle/>
                    <a:p>
                      <a:r>
                        <a:rPr lang="pl-PL" sz="1100">
                          <a:solidFill>
                            <a:schemeClr val="tx1"/>
                          </a:solidFill>
                        </a:rPr>
                        <a:t>Evening shows, music, prayer and reconciliation opportunities</a:t>
                      </a:r>
                      <a:endParaRPr lang="en-US" sz="1100">
                        <a:solidFill>
                          <a:schemeClr val="tx1"/>
                        </a:solidFill>
                      </a:endParaRPr>
                    </a:p>
                  </a:txBody>
                  <a:tcPr marL="72217" marR="72217" marT="36109" marB="36109">
                    <a:solidFill>
                      <a:schemeClr val="accent1">
                        <a:lumMod val="20000"/>
                        <a:lumOff val="80000"/>
                      </a:schemeClr>
                    </a:solidFill>
                  </a:tcPr>
                </a:tc>
                <a:tc hMerge="1">
                  <a:txBody>
                    <a:bodyPr/>
                    <a:lstStyle/>
                    <a:p>
                      <a:endParaRPr lang="en-US" dirty="0"/>
                    </a:p>
                  </a:txBody>
                  <a:tcPr>
                    <a:solidFill>
                      <a:schemeClr val="accent1">
                        <a:lumMod val="20000"/>
                        <a:lumOff val="80000"/>
                      </a:schemeClr>
                    </a:solidFill>
                  </a:tcPr>
                </a:tc>
                <a:tc hMerge="1">
                  <a:txBody>
                    <a:bodyPr/>
                    <a:lstStyle/>
                    <a:p>
                      <a:endParaRPr lang="en-US" dirty="0"/>
                    </a:p>
                  </a:txBody>
                  <a:tcPr>
                    <a:solidFill>
                      <a:schemeClr val="accent1">
                        <a:lumMod val="20000"/>
                        <a:lumOff val="80000"/>
                      </a:schemeClr>
                    </a:solidFill>
                  </a:tcPr>
                </a:tc>
                <a:tc>
                  <a:txBody>
                    <a:bodyPr/>
                    <a:lstStyle/>
                    <a:p>
                      <a:r>
                        <a:rPr lang="pl-PL" sz="1100">
                          <a:solidFill>
                            <a:schemeClr val="tx1"/>
                          </a:solidFill>
                        </a:rPr>
                        <a:t>Stations of the Cross</a:t>
                      </a:r>
                      <a:endParaRPr lang="en-US" sz="1100">
                        <a:solidFill>
                          <a:schemeClr val="tx1"/>
                        </a:solidFill>
                      </a:endParaRPr>
                    </a:p>
                  </a:txBody>
                  <a:tcPr marL="72217" marR="72217" marT="36109" marB="36109">
                    <a:solidFill>
                      <a:schemeClr val="accent1">
                        <a:lumMod val="20000"/>
                        <a:lumOff val="80000"/>
                      </a:schemeClr>
                    </a:solidFill>
                  </a:tcPr>
                </a:tc>
                <a:tc>
                  <a:txBody>
                    <a:bodyPr/>
                    <a:lstStyle/>
                    <a:p>
                      <a:r>
                        <a:rPr lang="pl-PL" sz="1100" dirty="0" err="1">
                          <a:solidFill>
                            <a:schemeClr val="tx1"/>
                          </a:solidFill>
                        </a:rPr>
                        <a:t>Eucharistic</a:t>
                      </a:r>
                      <a:r>
                        <a:rPr lang="pl-PL" sz="1100" dirty="0">
                          <a:solidFill>
                            <a:schemeClr val="tx1"/>
                          </a:solidFill>
                        </a:rPr>
                        <a:t> </a:t>
                      </a:r>
                      <a:r>
                        <a:rPr lang="pl-PL" sz="1100" dirty="0" err="1">
                          <a:solidFill>
                            <a:schemeClr val="tx1"/>
                          </a:solidFill>
                        </a:rPr>
                        <a:t>Adoration</a:t>
                      </a:r>
                      <a:endParaRPr lang="en-US" sz="1100" dirty="0">
                        <a:solidFill>
                          <a:schemeClr val="tx1"/>
                        </a:solidFill>
                      </a:endParaRPr>
                    </a:p>
                  </a:txBody>
                  <a:tcPr marL="72217" marR="72217" marT="36109" marB="36109">
                    <a:solidFill>
                      <a:schemeClr val="accent1">
                        <a:lumMod val="20000"/>
                        <a:lumOff val="80000"/>
                      </a:schemeClr>
                    </a:solidFill>
                  </a:tcPr>
                </a:tc>
                <a:tc>
                  <a:txBody>
                    <a:bodyPr/>
                    <a:lstStyle/>
                    <a:p>
                      <a:endParaRPr lang="en-US" sz="1100" dirty="0">
                        <a:solidFill>
                          <a:schemeClr val="tx1"/>
                        </a:solidFill>
                      </a:endParaRPr>
                    </a:p>
                  </a:txBody>
                  <a:tcPr marL="72217" marR="72217" marT="36109" marB="36109">
                    <a:solidFill>
                      <a:schemeClr val="accent1">
                        <a:lumMod val="20000"/>
                        <a:lumOff val="80000"/>
                      </a:schemeClr>
                    </a:solidFill>
                  </a:tcPr>
                </a:tc>
                <a:extLst>
                  <a:ext uri="{0D108BD9-81ED-4DB2-BD59-A6C34878D82A}">
                    <a16:rowId xmlns:a16="http://schemas.microsoft.com/office/drawing/2014/main" val="1154307450"/>
                  </a:ext>
                </a:extLst>
              </a:tr>
            </a:tbl>
          </a:graphicData>
        </a:graphic>
      </p:graphicFrame>
      <p:sp>
        <p:nvSpPr>
          <p:cNvPr id="3" name="pole tekstowe 2">
            <a:extLst>
              <a:ext uri="{FF2B5EF4-FFF2-40B4-BE49-F238E27FC236}">
                <a16:creationId xmlns:a16="http://schemas.microsoft.com/office/drawing/2014/main" id="{A25A2301-9B26-43B5-AAFF-A21E1ACB100E}"/>
              </a:ext>
            </a:extLst>
          </p:cNvPr>
          <p:cNvSpPr txBox="1"/>
          <p:nvPr/>
        </p:nvSpPr>
        <p:spPr>
          <a:xfrm>
            <a:off x="3744686" y="6400800"/>
            <a:ext cx="8287657" cy="369332"/>
          </a:xfrm>
          <a:prstGeom prst="rect">
            <a:avLst/>
          </a:prstGeom>
          <a:noFill/>
        </p:spPr>
        <p:txBody>
          <a:bodyPr wrap="square" rtlCol="0">
            <a:spAutoFit/>
          </a:bodyPr>
          <a:lstStyle/>
          <a:p>
            <a:r>
              <a:rPr lang="pl-PL" dirty="0"/>
              <a:t>The </a:t>
            </a:r>
            <a:r>
              <a:rPr lang="pl-PL" dirty="0" err="1"/>
              <a:t>schedule</a:t>
            </a:r>
            <a:r>
              <a:rPr lang="pl-PL" dirty="0"/>
              <a:t> was </a:t>
            </a:r>
            <a:r>
              <a:rPr lang="pl-PL" dirty="0" err="1"/>
              <a:t>copied</a:t>
            </a:r>
            <a:r>
              <a:rPr lang="pl-PL" dirty="0"/>
              <a:t> from </a:t>
            </a:r>
            <a:r>
              <a:rPr lang="en-US" dirty="0">
                <a:hlinkClick r:id="rId2"/>
              </a:rPr>
              <a:t>https://en.wikipedia.org/wiki/World_Youth_Day#2023</a:t>
            </a:r>
            <a:endParaRPr lang="en-US" dirty="0"/>
          </a:p>
        </p:txBody>
      </p:sp>
    </p:spTree>
    <p:extLst>
      <p:ext uri="{BB962C8B-B14F-4D97-AF65-F5344CB8AC3E}">
        <p14:creationId xmlns:p14="http://schemas.microsoft.com/office/powerpoint/2010/main" val="21045068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A216C55-0B11-4798-81AE-174F1C8B189B}"/>
              </a:ext>
            </a:extLst>
          </p:cNvPr>
          <p:cNvSpPr>
            <a:spLocks noGrp="1"/>
          </p:cNvSpPr>
          <p:nvPr>
            <p:ph type="title"/>
          </p:nvPr>
        </p:nvSpPr>
        <p:spPr>
          <a:xfrm>
            <a:off x="4965430" y="629268"/>
            <a:ext cx="6586491" cy="1286160"/>
          </a:xfrm>
        </p:spPr>
        <p:txBody>
          <a:bodyPr anchor="b">
            <a:normAutofit/>
          </a:bodyPr>
          <a:lstStyle/>
          <a:p>
            <a:r>
              <a:rPr lang="pl-PL" dirty="0"/>
              <a:t>WYD 2016</a:t>
            </a:r>
            <a:endParaRPr lang="en-US" dirty="0"/>
          </a:p>
        </p:txBody>
      </p:sp>
      <p:sp>
        <p:nvSpPr>
          <p:cNvPr id="3" name="Symbol zastępczy zawartości 2">
            <a:extLst>
              <a:ext uri="{FF2B5EF4-FFF2-40B4-BE49-F238E27FC236}">
                <a16:creationId xmlns:a16="http://schemas.microsoft.com/office/drawing/2014/main" id="{9794E60D-55EB-47F5-B1DF-77EAE53D853C}"/>
              </a:ext>
            </a:extLst>
          </p:cNvPr>
          <p:cNvSpPr>
            <a:spLocks noGrp="1"/>
          </p:cNvSpPr>
          <p:nvPr>
            <p:ph idx="1"/>
          </p:nvPr>
        </p:nvSpPr>
        <p:spPr>
          <a:xfrm>
            <a:off x="4965431" y="2438400"/>
            <a:ext cx="6586489" cy="3785419"/>
          </a:xfrm>
        </p:spPr>
        <p:txBody>
          <a:bodyPr>
            <a:normAutofit/>
          </a:bodyPr>
          <a:lstStyle/>
          <a:p>
            <a:r>
              <a:rPr lang="en-US" sz="2000" dirty="0"/>
              <a:t>World Youth Day 2016 was held in Cracow, Poland from 27</a:t>
            </a:r>
            <a:r>
              <a:rPr lang="en-US" sz="2000" baseline="30000" dirty="0"/>
              <a:t>th</a:t>
            </a:r>
            <a:r>
              <a:rPr lang="en-US" sz="2000" dirty="0"/>
              <a:t> to 31</a:t>
            </a:r>
            <a:r>
              <a:rPr lang="en-US" sz="2000" baseline="30000" dirty="0"/>
              <a:t>st</a:t>
            </a:r>
            <a:r>
              <a:rPr lang="en-US" sz="2000" dirty="0"/>
              <a:t>  July. (at first the event was supposed to start from 26</a:t>
            </a:r>
            <a:r>
              <a:rPr lang="en-US" sz="2000" baseline="30000" dirty="0"/>
              <a:t>th</a:t>
            </a:r>
            <a:r>
              <a:rPr lang="en-US" sz="2000" dirty="0"/>
              <a:t> July, but the date was changed</a:t>
            </a:r>
          </a:p>
          <a:p>
            <a:r>
              <a:rPr lang="en-US" sz="2000" dirty="0"/>
              <a:t>Pope Francis was the Pope at the time.</a:t>
            </a:r>
          </a:p>
          <a:p>
            <a:r>
              <a:rPr lang="en-US" sz="2000" dirty="0"/>
              <a:t>This is the second time the World Youth Day took place in Poland; the first time was in 1991.</a:t>
            </a:r>
          </a:p>
          <a:p>
            <a:r>
              <a:rPr lang="en-US" sz="2000" dirty="0"/>
              <a:t>This was the first time Pope Francis visited Middle-East Europe.</a:t>
            </a:r>
          </a:p>
          <a:p>
            <a:endParaRPr lang="en-US" sz="2000" dirty="0"/>
          </a:p>
        </p:txBody>
      </p:sp>
      <p:pic>
        <p:nvPicPr>
          <p:cNvPr id="1026" name="Picture 2" descr="ŚDM 2016: Papież Franciszek w niedzielę opuszcza Polskę - Tygodnik  Zamojski, Zamość, Biłgoraj, Tomaszów">
            <a:extLst>
              <a:ext uri="{FF2B5EF4-FFF2-40B4-BE49-F238E27FC236}">
                <a16:creationId xmlns:a16="http://schemas.microsoft.com/office/drawing/2014/main" id="{94AE90E9-3F8D-4B79-AA2C-A350D76024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900" r="17150"/>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D974D"/>
            </a:solidFill>
          </a:ln>
        </p:spPr>
        <p:style>
          <a:lnRef idx="1">
            <a:schemeClr val="accent1"/>
          </a:lnRef>
          <a:fillRef idx="0">
            <a:schemeClr val="accent1"/>
          </a:fillRef>
          <a:effectRef idx="0">
            <a:schemeClr val="accent1"/>
          </a:effectRef>
          <a:fontRef idx="minor">
            <a:schemeClr val="tx1"/>
          </a:fontRef>
        </p:style>
      </p:cxnSp>
      <p:cxnSp>
        <p:nvCxnSpPr>
          <p:cNvPr id="5" name="Łącznik prosty 4">
            <a:extLst>
              <a:ext uri="{FF2B5EF4-FFF2-40B4-BE49-F238E27FC236}">
                <a16:creationId xmlns:a16="http://schemas.microsoft.com/office/drawing/2014/main" id="{E7A902A9-5EC4-48A9-B0B0-E21B9FEAF4A9}"/>
              </a:ext>
            </a:extLst>
          </p:cNvPr>
          <p:cNvCxnSpPr>
            <a:cxnSpLocks/>
          </p:cNvCxnSpPr>
          <p:nvPr/>
        </p:nvCxnSpPr>
        <p:spPr>
          <a:xfrm>
            <a:off x="4965430" y="2115117"/>
            <a:ext cx="6586491"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Prostokąt 6">
            <a:extLst>
              <a:ext uri="{FF2B5EF4-FFF2-40B4-BE49-F238E27FC236}">
                <a16:creationId xmlns:a16="http://schemas.microsoft.com/office/drawing/2014/main" id="{AE175168-63DC-4C79-8A07-0637AF61BF97}"/>
              </a:ext>
            </a:extLst>
          </p:cNvPr>
          <p:cNvSpPr/>
          <p:nvPr/>
        </p:nvSpPr>
        <p:spPr>
          <a:xfrm flipV="1">
            <a:off x="4965432" y="2092256"/>
            <a:ext cx="658648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7709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3000"/>
                            </p:stCondLst>
                            <p:childTnLst>
                              <p:par>
                                <p:cTn id="13" presetID="10" presetClass="entr" presetSubtype="0" fill="hold" nodeType="afterEffect">
                                  <p:stCondLst>
                                    <p:cond delay="10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par>
                          <p:cTn id="16" fill="hold">
                            <p:stCondLst>
                              <p:cond delay="5000"/>
                            </p:stCondLst>
                            <p:childTnLst>
                              <p:par>
                                <p:cTn id="17" presetID="10" presetClass="entr" presetSubtype="0" fill="hold" nodeType="afterEffect">
                                  <p:stCondLst>
                                    <p:cond delay="1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childTnLst>
                                </p:cTn>
                              </p:par>
                            </p:childTnLst>
                          </p:cTn>
                        </p:par>
                        <p:par>
                          <p:cTn id="20" fill="hold">
                            <p:stCondLst>
                              <p:cond delay="7000"/>
                            </p:stCondLst>
                            <p:childTnLst>
                              <p:par>
                                <p:cTn id="21" presetID="10" presetClass="entr" presetSubtype="0" fill="hold" nodeType="afterEffect">
                                  <p:stCondLst>
                                    <p:cond delay="10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A27D8D44-8E62-4D1F-8D78-8249E41198CA}"/>
              </a:ext>
            </a:extLst>
          </p:cNvPr>
          <p:cNvPicPr>
            <a:picLocks noChangeAspect="1"/>
          </p:cNvPicPr>
          <p:nvPr/>
        </p:nvPicPr>
        <p:blipFill>
          <a:blip r:embed="rId2"/>
          <a:stretch>
            <a:fillRect/>
          </a:stretch>
        </p:blipFill>
        <p:spPr>
          <a:xfrm>
            <a:off x="1" y="-1"/>
            <a:ext cx="12192000" cy="2643447"/>
          </a:xfrm>
          <a:prstGeom prst="rect">
            <a:avLst/>
          </a:prstGeom>
        </p:spPr>
      </p:pic>
      <p:sp>
        <p:nvSpPr>
          <p:cNvPr id="2" name="Tytuł 1">
            <a:extLst>
              <a:ext uri="{FF2B5EF4-FFF2-40B4-BE49-F238E27FC236}">
                <a16:creationId xmlns:a16="http://schemas.microsoft.com/office/drawing/2014/main" id="{325B374E-7831-4A64-BD51-0EAB722096FE}"/>
              </a:ext>
            </a:extLst>
          </p:cNvPr>
          <p:cNvSpPr>
            <a:spLocks noGrp="1"/>
          </p:cNvSpPr>
          <p:nvPr>
            <p:ph type="title"/>
          </p:nvPr>
        </p:nvSpPr>
        <p:spPr>
          <a:xfrm>
            <a:off x="0" y="0"/>
            <a:ext cx="12192000" cy="1306131"/>
          </a:xfrm>
        </p:spPr>
        <p:txBody>
          <a:bodyPr anchor="ctr">
            <a:normAutofit/>
          </a:bodyPr>
          <a:lstStyle/>
          <a:p>
            <a:pPr algn="ctr"/>
            <a:r>
              <a:rPr lang="en-US" dirty="0">
                <a:solidFill>
                  <a:schemeClr val="bg1"/>
                </a:solidFill>
              </a:rPr>
              <a:t>The Pope was greeted by President Andrzej </a:t>
            </a:r>
            <a:r>
              <a:rPr lang="en-US" dirty="0" err="1">
                <a:solidFill>
                  <a:schemeClr val="bg1"/>
                </a:solidFill>
              </a:rPr>
              <a:t>Duda</a:t>
            </a:r>
            <a:r>
              <a:rPr lang="en-US" dirty="0">
                <a:solidFill>
                  <a:schemeClr val="bg1"/>
                </a:solidFill>
              </a:rPr>
              <a:t> on the </a:t>
            </a:r>
            <a:r>
              <a:rPr lang="en-US" dirty="0" err="1">
                <a:solidFill>
                  <a:schemeClr val="bg1"/>
                </a:solidFill>
              </a:rPr>
              <a:t>Krak</a:t>
            </a:r>
            <a:r>
              <a:rPr lang="pl-PL" dirty="0">
                <a:solidFill>
                  <a:schemeClr val="bg1"/>
                </a:solidFill>
              </a:rPr>
              <a:t>ó</a:t>
            </a:r>
            <a:r>
              <a:rPr lang="en-US" dirty="0">
                <a:solidFill>
                  <a:schemeClr val="bg1"/>
                </a:solidFill>
              </a:rPr>
              <a:t>w – </a:t>
            </a:r>
            <a:r>
              <a:rPr lang="en-US" dirty="0" err="1">
                <a:solidFill>
                  <a:schemeClr val="bg1"/>
                </a:solidFill>
              </a:rPr>
              <a:t>Balice</a:t>
            </a:r>
            <a:r>
              <a:rPr lang="en-US" dirty="0">
                <a:solidFill>
                  <a:schemeClr val="bg1"/>
                </a:solidFill>
              </a:rPr>
              <a:t> airport on 27</a:t>
            </a:r>
            <a:r>
              <a:rPr lang="en-US" baseline="30000" dirty="0">
                <a:solidFill>
                  <a:schemeClr val="bg1"/>
                </a:solidFill>
              </a:rPr>
              <a:t>th</a:t>
            </a:r>
            <a:r>
              <a:rPr lang="en-US" dirty="0">
                <a:solidFill>
                  <a:schemeClr val="bg1"/>
                </a:solidFill>
              </a:rPr>
              <a:t> of July 2016</a:t>
            </a:r>
            <a:endParaRPr lang="en-US" dirty="0"/>
          </a:p>
        </p:txBody>
      </p:sp>
      <p:sp>
        <p:nvSpPr>
          <p:cNvPr id="8" name="pole tekstowe 7">
            <a:extLst>
              <a:ext uri="{FF2B5EF4-FFF2-40B4-BE49-F238E27FC236}">
                <a16:creationId xmlns:a16="http://schemas.microsoft.com/office/drawing/2014/main" id="{6CCD4A85-1AF5-490E-9AAD-7761F616D356}"/>
              </a:ext>
            </a:extLst>
          </p:cNvPr>
          <p:cNvSpPr txBox="1"/>
          <p:nvPr/>
        </p:nvSpPr>
        <p:spPr>
          <a:xfrm>
            <a:off x="-16953" y="1626959"/>
            <a:ext cx="12235583" cy="646331"/>
          </a:xfrm>
          <a:custGeom>
            <a:avLst/>
            <a:gdLst>
              <a:gd name="connsiteX0" fmla="*/ 0 w 12191997"/>
              <a:gd name="connsiteY0" fmla="*/ 0 h 646331"/>
              <a:gd name="connsiteX1" fmla="*/ 12191997 w 12191997"/>
              <a:gd name="connsiteY1" fmla="*/ 0 h 646331"/>
              <a:gd name="connsiteX2" fmla="*/ 12191997 w 12191997"/>
              <a:gd name="connsiteY2" fmla="*/ 646331 h 646331"/>
              <a:gd name="connsiteX3" fmla="*/ 0 w 12191997"/>
              <a:gd name="connsiteY3" fmla="*/ 646331 h 646331"/>
              <a:gd name="connsiteX4" fmla="*/ 0 w 12191997"/>
              <a:gd name="connsiteY4" fmla="*/ 0 h 646331"/>
              <a:gd name="connsiteX0" fmla="*/ 0 w 12191997"/>
              <a:gd name="connsiteY0" fmla="*/ 0 h 1128469"/>
              <a:gd name="connsiteX1" fmla="*/ 12191997 w 12191997"/>
              <a:gd name="connsiteY1" fmla="*/ 0 h 1128469"/>
              <a:gd name="connsiteX2" fmla="*/ 12158746 w 12191997"/>
              <a:gd name="connsiteY2" fmla="*/ 1128469 h 1128469"/>
              <a:gd name="connsiteX3" fmla="*/ 0 w 12191997"/>
              <a:gd name="connsiteY3" fmla="*/ 646331 h 1128469"/>
              <a:gd name="connsiteX4" fmla="*/ 0 w 12191997"/>
              <a:gd name="connsiteY4" fmla="*/ 0 h 1128469"/>
              <a:gd name="connsiteX0" fmla="*/ 0 w 12191997"/>
              <a:gd name="connsiteY0" fmla="*/ 0 h 1128469"/>
              <a:gd name="connsiteX1" fmla="*/ 12191997 w 12191997"/>
              <a:gd name="connsiteY1" fmla="*/ 0 h 1128469"/>
              <a:gd name="connsiteX2" fmla="*/ 12158746 w 12191997"/>
              <a:gd name="connsiteY2" fmla="*/ 1128469 h 1128469"/>
              <a:gd name="connsiteX3" fmla="*/ 0 w 12191997"/>
              <a:gd name="connsiteY3" fmla="*/ 1128469 h 1128469"/>
              <a:gd name="connsiteX4" fmla="*/ 0 w 12191997"/>
              <a:gd name="connsiteY4" fmla="*/ 0 h 1128469"/>
              <a:gd name="connsiteX0" fmla="*/ 0 w 12191997"/>
              <a:gd name="connsiteY0" fmla="*/ 0 h 1128469"/>
              <a:gd name="connsiteX1" fmla="*/ 12191997 w 12191997"/>
              <a:gd name="connsiteY1" fmla="*/ 0 h 1128469"/>
              <a:gd name="connsiteX2" fmla="*/ 12158746 w 12191997"/>
              <a:gd name="connsiteY2" fmla="*/ 1128469 h 1128469"/>
              <a:gd name="connsiteX3" fmla="*/ 33251 w 12191997"/>
              <a:gd name="connsiteY3" fmla="*/ 1111843 h 1128469"/>
              <a:gd name="connsiteX4" fmla="*/ 0 w 12191997"/>
              <a:gd name="connsiteY4" fmla="*/ 0 h 1128469"/>
              <a:gd name="connsiteX0" fmla="*/ 0 w 12191997"/>
              <a:gd name="connsiteY0" fmla="*/ 0 h 1128469"/>
              <a:gd name="connsiteX1" fmla="*/ 12191997 w 12191997"/>
              <a:gd name="connsiteY1" fmla="*/ 0 h 1128469"/>
              <a:gd name="connsiteX2" fmla="*/ 12158746 w 12191997"/>
              <a:gd name="connsiteY2" fmla="*/ 1128469 h 1128469"/>
              <a:gd name="connsiteX3" fmla="*/ 33251 w 12191997"/>
              <a:gd name="connsiteY3" fmla="*/ 1111843 h 1128469"/>
              <a:gd name="connsiteX4" fmla="*/ 0 w 12191997"/>
              <a:gd name="connsiteY4" fmla="*/ 0 h 1128469"/>
              <a:gd name="connsiteX0" fmla="*/ 0 w 12191997"/>
              <a:gd name="connsiteY0" fmla="*/ 0 h 2028318"/>
              <a:gd name="connsiteX1" fmla="*/ 12191997 w 12191997"/>
              <a:gd name="connsiteY1" fmla="*/ 0 h 2028318"/>
              <a:gd name="connsiteX2" fmla="*/ 12191997 w 12191997"/>
              <a:gd name="connsiteY2" fmla="*/ 2028318 h 2028318"/>
              <a:gd name="connsiteX3" fmla="*/ 33251 w 12191997"/>
              <a:gd name="connsiteY3" fmla="*/ 1111843 h 2028318"/>
              <a:gd name="connsiteX4" fmla="*/ 0 w 12191997"/>
              <a:gd name="connsiteY4" fmla="*/ 0 h 2028318"/>
              <a:gd name="connsiteX0" fmla="*/ 16626 w 12208623"/>
              <a:gd name="connsiteY0" fmla="*/ 0 h 2028318"/>
              <a:gd name="connsiteX1" fmla="*/ 12208623 w 12208623"/>
              <a:gd name="connsiteY1" fmla="*/ 0 h 2028318"/>
              <a:gd name="connsiteX2" fmla="*/ 12208623 w 12208623"/>
              <a:gd name="connsiteY2" fmla="*/ 2028318 h 2028318"/>
              <a:gd name="connsiteX3" fmla="*/ 0 w 12208623"/>
              <a:gd name="connsiteY3" fmla="*/ 1924610 h 2028318"/>
              <a:gd name="connsiteX4" fmla="*/ 16626 w 12208623"/>
              <a:gd name="connsiteY4" fmla="*/ 0 h 2028318"/>
              <a:gd name="connsiteX0" fmla="*/ 0 w 12191997"/>
              <a:gd name="connsiteY0" fmla="*/ 0 h 4041965"/>
              <a:gd name="connsiteX1" fmla="*/ 12191997 w 12191997"/>
              <a:gd name="connsiteY1" fmla="*/ 0 h 4041965"/>
              <a:gd name="connsiteX2" fmla="*/ 12191997 w 12191997"/>
              <a:gd name="connsiteY2" fmla="*/ 2028318 h 4041965"/>
              <a:gd name="connsiteX3" fmla="*/ 10007 w 12191997"/>
              <a:gd name="connsiteY3" fmla="*/ 4041965 h 4041965"/>
              <a:gd name="connsiteX4" fmla="*/ 0 w 12191997"/>
              <a:gd name="connsiteY4" fmla="*/ 0 h 4041965"/>
              <a:gd name="connsiteX0" fmla="*/ 16953 w 12208950"/>
              <a:gd name="connsiteY0" fmla="*/ 0 h 4041965"/>
              <a:gd name="connsiteX1" fmla="*/ 12208950 w 12208950"/>
              <a:gd name="connsiteY1" fmla="*/ 0 h 4041965"/>
              <a:gd name="connsiteX2" fmla="*/ 12208950 w 12208950"/>
              <a:gd name="connsiteY2" fmla="*/ 2028318 h 4041965"/>
              <a:gd name="connsiteX3" fmla="*/ 327 w 12208950"/>
              <a:gd name="connsiteY3" fmla="*/ 4041965 h 4041965"/>
              <a:gd name="connsiteX4" fmla="*/ 16953 w 12208950"/>
              <a:gd name="connsiteY4" fmla="*/ 0 h 4041965"/>
              <a:gd name="connsiteX0" fmla="*/ 16953 w 12208950"/>
              <a:gd name="connsiteY0" fmla="*/ 0 h 4043440"/>
              <a:gd name="connsiteX1" fmla="*/ 12208950 w 12208950"/>
              <a:gd name="connsiteY1" fmla="*/ 0 h 4043440"/>
              <a:gd name="connsiteX2" fmla="*/ 12208950 w 12208950"/>
              <a:gd name="connsiteY2" fmla="*/ 2028318 h 4043440"/>
              <a:gd name="connsiteX3" fmla="*/ 327 w 12208950"/>
              <a:gd name="connsiteY3" fmla="*/ 4041965 h 4043440"/>
              <a:gd name="connsiteX4" fmla="*/ 16953 w 12208950"/>
              <a:gd name="connsiteY4" fmla="*/ 0 h 4043440"/>
              <a:gd name="connsiteX0" fmla="*/ 16953 w 12235583"/>
              <a:gd name="connsiteY0" fmla="*/ 0 h 4346876"/>
              <a:gd name="connsiteX1" fmla="*/ 12208950 w 12235583"/>
              <a:gd name="connsiteY1" fmla="*/ 0 h 4346876"/>
              <a:gd name="connsiteX2" fmla="*/ 12235583 w 12235583"/>
              <a:gd name="connsiteY2" fmla="*/ 4034233 h 4346876"/>
              <a:gd name="connsiteX3" fmla="*/ 327 w 12235583"/>
              <a:gd name="connsiteY3" fmla="*/ 4041965 h 4346876"/>
              <a:gd name="connsiteX4" fmla="*/ 16953 w 12235583"/>
              <a:gd name="connsiteY4" fmla="*/ 0 h 4346876"/>
              <a:gd name="connsiteX0" fmla="*/ 16953 w 12235583"/>
              <a:gd name="connsiteY0" fmla="*/ 0 h 4041965"/>
              <a:gd name="connsiteX1" fmla="*/ 12208950 w 12235583"/>
              <a:gd name="connsiteY1" fmla="*/ 0 h 4041965"/>
              <a:gd name="connsiteX2" fmla="*/ 12235583 w 12235583"/>
              <a:gd name="connsiteY2" fmla="*/ 4034233 h 4041965"/>
              <a:gd name="connsiteX3" fmla="*/ 327 w 12235583"/>
              <a:gd name="connsiteY3" fmla="*/ 4041965 h 4041965"/>
              <a:gd name="connsiteX4" fmla="*/ 16953 w 12235583"/>
              <a:gd name="connsiteY4" fmla="*/ 0 h 4041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583" h="4041965">
                <a:moveTo>
                  <a:pt x="16953" y="0"/>
                </a:moveTo>
                <a:lnTo>
                  <a:pt x="12208950" y="0"/>
                </a:lnTo>
                <a:lnTo>
                  <a:pt x="12235583" y="4034233"/>
                </a:lnTo>
                <a:lnTo>
                  <a:pt x="327" y="4041965"/>
                </a:lnTo>
                <a:cubicBezTo>
                  <a:pt x="-3009" y="2694643"/>
                  <a:pt x="20289" y="1347322"/>
                  <a:pt x="16953" y="0"/>
                </a:cubicBezTo>
                <a:close/>
              </a:path>
            </a:pathLst>
          </a:custGeom>
          <a:noFill/>
        </p:spPr>
        <p:txBody>
          <a:bodyPr wrap="square" rtlCol="0" anchor="ctr">
            <a:spAutoFit/>
          </a:bodyPr>
          <a:lstStyle/>
          <a:p>
            <a:pPr algn="ctr"/>
            <a:r>
              <a:rPr lang="en-US" dirty="0">
                <a:solidFill>
                  <a:schemeClr val="bg1"/>
                </a:solidFill>
              </a:rPr>
              <a:t>The Pope was first greeted on the </a:t>
            </a:r>
            <a:r>
              <a:rPr lang="en-US" dirty="0" err="1">
                <a:solidFill>
                  <a:schemeClr val="bg1"/>
                </a:solidFill>
              </a:rPr>
              <a:t>Krak</a:t>
            </a:r>
            <a:r>
              <a:rPr lang="pl-PL" dirty="0">
                <a:solidFill>
                  <a:schemeClr val="bg1"/>
                </a:solidFill>
              </a:rPr>
              <a:t>ó</a:t>
            </a:r>
            <a:r>
              <a:rPr lang="en-US" dirty="0">
                <a:solidFill>
                  <a:schemeClr val="bg1"/>
                </a:solidFill>
              </a:rPr>
              <a:t>w – </a:t>
            </a:r>
            <a:r>
              <a:rPr lang="en-US" dirty="0" err="1">
                <a:solidFill>
                  <a:schemeClr val="bg1"/>
                </a:solidFill>
              </a:rPr>
              <a:t>Balice</a:t>
            </a:r>
            <a:r>
              <a:rPr lang="en-US" dirty="0">
                <a:solidFill>
                  <a:schemeClr val="bg1"/>
                </a:solidFill>
              </a:rPr>
              <a:t> airport by the president, his wife, the cardinal, etc. Accompanied by 48 polish soldiers</a:t>
            </a:r>
          </a:p>
        </p:txBody>
      </p:sp>
      <p:pic>
        <p:nvPicPr>
          <p:cNvPr id="9" name="Obraz 8">
            <a:extLst>
              <a:ext uri="{FF2B5EF4-FFF2-40B4-BE49-F238E27FC236}">
                <a16:creationId xmlns:a16="http://schemas.microsoft.com/office/drawing/2014/main" id="{8E2B7251-A422-465D-9CBF-D93D61CD5001}"/>
              </a:ext>
            </a:extLst>
          </p:cNvPr>
          <p:cNvPicPr>
            <a:picLocks noChangeAspect="1"/>
          </p:cNvPicPr>
          <p:nvPr/>
        </p:nvPicPr>
        <p:blipFill>
          <a:blip r:embed="rId3"/>
          <a:stretch>
            <a:fillRect/>
          </a:stretch>
        </p:blipFill>
        <p:spPr>
          <a:xfrm>
            <a:off x="-16626" y="2614131"/>
            <a:ext cx="6391064" cy="4243869"/>
          </a:xfrm>
          <a:prstGeom prst="rect">
            <a:avLst/>
          </a:prstGeom>
        </p:spPr>
      </p:pic>
      <p:pic>
        <p:nvPicPr>
          <p:cNvPr id="10" name="Obraz 9">
            <a:extLst>
              <a:ext uri="{FF2B5EF4-FFF2-40B4-BE49-F238E27FC236}">
                <a16:creationId xmlns:a16="http://schemas.microsoft.com/office/drawing/2014/main" id="{52A112C0-AFC2-44AE-9C68-DDAEF64F813A}"/>
              </a:ext>
            </a:extLst>
          </p:cNvPr>
          <p:cNvPicPr>
            <a:picLocks noChangeAspect="1"/>
          </p:cNvPicPr>
          <p:nvPr/>
        </p:nvPicPr>
        <p:blipFill>
          <a:blip r:embed="rId4"/>
          <a:stretch>
            <a:fillRect/>
          </a:stretch>
        </p:blipFill>
        <p:spPr>
          <a:xfrm>
            <a:off x="6374438" y="2614132"/>
            <a:ext cx="5817559" cy="4270940"/>
          </a:xfrm>
          <a:prstGeom prst="rect">
            <a:avLst/>
          </a:prstGeom>
        </p:spPr>
      </p:pic>
    </p:spTree>
    <p:extLst>
      <p:ext uri="{BB962C8B-B14F-4D97-AF65-F5344CB8AC3E}">
        <p14:creationId xmlns:p14="http://schemas.microsoft.com/office/powerpoint/2010/main" val="18236798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1250"/>
                            </p:stCondLst>
                            <p:childTnLst>
                              <p:par>
                                <p:cTn id="9" presetID="10" presetClass="entr" presetSubtype="0" fill="hold" nodeType="afterEffect">
                                  <p:stCondLst>
                                    <p:cond delay="150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7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C92A4E-F8D0-49D7-879D-DDDE24963408}"/>
              </a:ext>
            </a:extLst>
          </p:cNvPr>
          <p:cNvSpPr>
            <a:spLocks noGrp="1"/>
          </p:cNvSpPr>
          <p:nvPr>
            <p:ph type="title"/>
          </p:nvPr>
        </p:nvSpPr>
        <p:spPr/>
        <p:txBody>
          <a:bodyPr/>
          <a:lstStyle/>
          <a:p>
            <a:endParaRPr lang="en-US" dirty="0"/>
          </a:p>
        </p:txBody>
      </p:sp>
      <p:pic>
        <p:nvPicPr>
          <p:cNvPr id="5" name="Obraz 4">
            <a:extLst>
              <a:ext uri="{FF2B5EF4-FFF2-40B4-BE49-F238E27FC236}">
                <a16:creationId xmlns:a16="http://schemas.microsoft.com/office/drawing/2014/main" id="{0C62B520-F22D-42C3-96AB-F238E989DF05}"/>
              </a:ext>
            </a:extLst>
          </p:cNvPr>
          <p:cNvPicPr>
            <a:picLocks noChangeAspect="1"/>
          </p:cNvPicPr>
          <p:nvPr/>
        </p:nvPicPr>
        <p:blipFill>
          <a:blip r:embed="rId2">
            <a:alphaModFix/>
          </a:blip>
          <a:stretch>
            <a:fillRect/>
          </a:stretch>
        </p:blipFill>
        <p:spPr>
          <a:xfrm>
            <a:off x="-40105" y="0"/>
            <a:ext cx="6227292" cy="6858000"/>
          </a:xfrm>
          <a:prstGeom prst="rect">
            <a:avLst/>
          </a:prstGeom>
        </p:spPr>
      </p:pic>
      <p:sp>
        <p:nvSpPr>
          <p:cNvPr id="3" name="Symbol zastępczy zawartości 2">
            <a:extLst>
              <a:ext uri="{FF2B5EF4-FFF2-40B4-BE49-F238E27FC236}">
                <a16:creationId xmlns:a16="http://schemas.microsoft.com/office/drawing/2014/main" id="{FA0988E1-C3EC-4198-9BDB-A625F065999A}"/>
              </a:ext>
            </a:extLst>
          </p:cNvPr>
          <p:cNvSpPr>
            <a:spLocks noGrp="1"/>
          </p:cNvSpPr>
          <p:nvPr>
            <p:ph idx="1"/>
          </p:nvPr>
        </p:nvSpPr>
        <p:spPr>
          <a:xfrm>
            <a:off x="490234" y="1382880"/>
            <a:ext cx="5166613" cy="4812339"/>
          </a:xfrm>
        </p:spPr>
        <p:txBody>
          <a:bodyPr anchor="ctr">
            <a:normAutofit/>
          </a:bodyPr>
          <a:lstStyle/>
          <a:p>
            <a:r>
              <a:rPr lang="en-US" dirty="0">
                <a:solidFill>
                  <a:schemeClr val="bg1"/>
                </a:solidFill>
              </a:rPr>
              <a:t>About 3 million people attended WYD 2016</a:t>
            </a:r>
          </a:p>
          <a:p>
            <a:r>
              <a:rPr lang="en-US" dirty="0">
                <a:solidFill>
                  <a:schemeClr val="bg1"/>
                </a:solidFill>
              </a:rPr>
              <a:t>The Pope apart from main events visited e.g., the sanctuary on </a:t>
            </a:r>
            <a:r>
              <a:rPr lang="en-US" dirty="0" err="1">
                <a:solidFill>
                  <a:schemeClr val="bg1"/>
                </a:solidFill>
              </a:rPr>
              <a:t>Jasna</a:t>
            </a:r>
            <a:r>
              <a:rPr lang="en-US" dirty="0">
                <a:solidFill>
                  <a:schemeClr val="bg1"/>
                </a:solidFill>
              </a:rPr>
              <a:t> G</a:t>
            </a:r>
            <a:r>
              <a:rPr lang="pl-PL" dirty="0">
                <a:solidFill>
                  <a:schemeClr val="bg1"/>
                </a:solidFill>
              </a:rPr>
              <a:t>ó</a:t>
            </a:r>
            <a:r>
              <a:rPr lang="en-US" dirty="0">
                <a:solidFill>
                  <a:schemeClr val="bg1"/>
                </a:solidFill>
              </a:rPr>
              <a:t>ra and the Auschwitz-Birkenau German concentration camp.</a:t>
            </a:r>
          </a:p>
        </p:txBody>
      </p:sp>
      <p:pic>
        <p:nvPicPr>
          <p:cNvPr id="4" name="Obraz 3">
            <a:extLst>
              <a:ext uri="{FF2B5EF4-FFF2-40B4-BE49-F238E27FC236}">
                <a16:creationId xmlns:a16="http://schemas.microsoft.com/office/drawing/2014/main" id="{7437EC35-5081-43DC-A29C-149E37CDFB09}"/>
              </a:ext>
            </a:extLst>
          </p:cNvPr>
          <p:cNvPicPr>
            <a:picLocks noChangeAspect="1"/>
          </p:cNvPicPr>
          <p:nvPr/>
        </p:nvPicPr>
        <p:blipFill>
          <a:blip r:embed="rId3">
            <a:alphaModFix/>
          </a:blip>
          <a:stretch>
            <a:fillRect/>
          </a:stretch>
        </p:blipFill>
        <p:spPr>
          <a:xfrm>
            <a:off x="6187186" y="0"/>
            <a:ext cx="6004814" cy="6817999"/>
          </a:xfrm>
          <a:prstGeom prst="rect">
            <a:avLst/>
          </a:prstGeom>
          <a:effectLst>
            <a:glow>
              <a:schemeClr val="accent1">
                <a:alpha val="40000"/>
              </a:schemeClr>
            </a:glow>
            <a:outerShdw blurRad="50800" dist="50800" dir="5400000" algn="ctr" rotWithShape="0">
              <a:srgbClr val="000000"/>
            </a:outerShdw>
          </a:effectLst>
        </p:spPr>
      </p:pic>
      <p:pic>
        <p:nvPicPr>
          <p:cNvPr id="7" name="Obraz 6">
            <a:extLst>
              <a:ext uri="{FF2B5EF4-FFF2-40B4-BE49-F238E27FC236}">
                <a16:creationId xmlns:a16="http://schemas.microsoft.com/office/drawing/2014/main" id="{F7AA24DE-A581-4187-B5B9-8C5EF58D4B3A}"/>
              </a:ext>
            </a:extLst>
          </p:cNvPr>
          <p:cNvPicPr>
            <a:picLocks noChangeAspect="1"/>
          </p:cNvPicPr>
          <p:nvPr/>
        </p:nvPicPr>
        <p:blipFill>
          <a:blip r:embed="rId4"/>
          <a:stretch>
            <a:fillRect/>
          </a:stretch>
        </p:blipFill>
        <p:spPr>
          <a:xfrm>
            <a:off x="-40105" y="0"/>
            <a:ext cx="6227290" cy="760467"/>
          </a:xfrm>
          <a:prstGeom prst="rect">
            <a:avLst/>
          </a:prstGeom>
        </p:spPr>
      </p:pic>
    </p:spTree>
    <p:extLst>
      <p:ext uri="{BB962C8B-B14F-4D97-AF65-F5344CB8AC3E}">
        <p14:creationId xmlns:p14="http://schemas.microsoft.com/office/powerpoint/2010/main" val="39417349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EF70D5-CA41-4848-88FA-24BB614EC542}"/>
              </a:ext>
            </a:extLst>
          </p:cNvPr>
          <p:cNvSpPr>
            <a:spLocks noGrp="1"/>
          </p:cNvSpPr>
          <p:nvPr>
            <p:ph type="title"/>
          </p:nvPr>
        </p:nvSpPr>
        <p:spPr/>
        <p:txBody>
          <a:bodyPr/>
          <a:lstStyle/>
          <a:p>
            <a:endParaRPr lang="en-US"/>
          </a:p>
        </p:txBody>
      </p:sp>
      <p:pic>
        <p:nvPicPr>
          <p:cNvPr id="6" name="Obraz 5">
            <a:extLst>
              <a:ext uri="{FF2B5EF4-FFF2-40B4-BE49-F238E27FC236}">
                <a16:creationId xmlns:a16="http://schemas.microsoft.com/office/drawing/2014/main" id="{5E9E6350-5B86-47FA-9484-EC7DDF2E6EFE}"/>
              </a:ext>
            </a:extLst>
          </p:cNvPr>
          <p:cNvPicPr>
            <a:picLocks noChangeAspect="1"/>
          </p:cNvPicPr>
          <p:nvPr/>
        </p:nvPicPr>
        <p:blipFill>
          <a:blip r:embed="rId3"/>
          <a:stretch>
            <a:fillRect/>
          </a:stretch>
        </p:blipFill>
        <p:spPr>
          <a:xfrm>
            <a:off x="6096000" y="0"/>
            <a:ext cx="6096000" cy="6858000"/>
          </a:xfrm>
          <a:prstGeom prst="rect">
            <a:avLst/>
          </a:prstGeom>
        </p:spPr>
      </p:pic>
      <p:sp>
        <p:nvSpPr>
          <p:cNvPr id="3" name="Symbol zastępczy zawartości 2">
            <a:extLst>
              <a:ext uri="{FF2B5EF4-FFF2-40B4-BE49-F238E27FC236}">
                <a16:creationId xmlns:a16="http://schemas.microsoft.com/office/drawing/2014/main" id="{AB35952E-67E4-482A-B187-5A05C0401A5D}"/>
              </a:ext>
            </a:extLst>
          </p:cNvPr>
          <p:cNvSpPr>
            <a:spLocks noGrp="1"/>
          </p:cNvSpPr>
          <p:nvPr>
            <p:ph idx="1"/>
          </p:nvPr>
        </p:nvSpPr>
        <p:spPr>
          <a:xfrm>
            <a:off x="6096000" y="0"/>
            <a:ext cx="6096000" cy="6858000"/>
          </a:xfrm>
        </p:spPr>
        <p:txBody>
          <a:bodyPr anchor="ctr"/>
          <a:lstStyle/>
          <a:p>
            <a:r>
              <a:rPr lang="en-US" dirty="0">
                <a:solidFill>
                  <a:schemeClr val="bg1"/>
                </a:solidFill>
              </a:rPr>
              <a:t>A group of Polish youth consisting of 100 people took the WYD Cross and the Blessed Virgin Mary icon from Brazilians on 13</a:t>
            </a:r>
            <a:r>
              <a:rPr lang="en-US" baseline="30000" dirty="0">
                <a:solidFill>
                  <a:schemeClr val="bg1"/>
                </a:solidFill>
              </a:rPr>
              <a:t>th</a:t>
            </a:r>
            <a:r>
              <a:rPr lang="en-US" dirty="0">
                <a:solidFill>
                  <a:schemeClr val="bg1"/>
                </a:solidFill>
              </a:rPr>
              <a:t> of April 2014 (two years before the event started).</a:t>
            </a:r>
          </a:p>
          <a:p>
            <a:r>
              <a:rPr lang="en-US" dirty="0">
                <a:solidFill>
                  <a:schemeClr val="bg1"/>
                </a:solidFill>
              </a:rPr>
              <a:t>Main events were hosted at the B</a:t>
            </a:r>
            <a:r>
              <a:rPr lang="pl-PL" dirty="0">
                <a:solidFill>
                  <a:schemeClr val="bg1"/>
                </a:solidFill>
              </a:rPr>
              <a:t>ł</a:t>
            </a:r>
            <a:r>
              <a:rPr lang="en-US" dirty="0">
                <a:solidFill>
                  <a:schemeClr val="bg1"/>
                </a:solidFill>
              </a:rPr>
              <a:t>onia Park and Campus </a:t>
            </a:r>
            <a:r>
              <a:rPr lang="en-US" dirty="0" err="1">
                <a:solidFill>
                  <a:schemeClr val="bg1"/>
                </a:solidFill>
              </a:rPr>
              <a:t>Misericordiae</a:t>
            </a:r>
            <a:r>
              <a:rPr lang="en-US" dirty="0">
                <a:solidFill>
                  <a:schemeClr val="bg1"/>
                </a:solidFill>
              </a:rPr>
              <a:t>.</a:t>
            </a:r>
          </a:p>
        </p:txBody>
      </p:sp>
      <p:pic>
        <p:nvPicPr>
          <p:cNvPr id="4102" name="Picture 6" descr="ŚDM - Błonia - Brzegi - 2016 - Kraków - zdjęcie - Fotoblog general.flog.pl">
            <a:extLst>
              <a:ext uri="{FF2B5EF4-FFF2-40B4-BE49-F238E27FC236}">
                <a16:creationId xmlns:a16="http://schemas.microsoft.com/office/drawing/2014/main" id="{2AECA765-74BD-44CD-9FFC-457B20F6A9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6095999" cy="3429000"/>
          </a:xfrm>
          <a:prstGeom prst="rect">
            <a:avLst/>
          </a:prstGeom>
          <a:noFill/>
          <a:extLst>
            <a:ext uri="{909E8E84-426E-40DD-AFC4-6F175D3DCCD1}">
              <a14:hiddenFill xmlns:a14="http://schemas.microsoft.com/office/drawing/2010/main">
                <a:solidFill>
                  <a:srgbClr val="FFFFFF"/>
                </a:solidFill>
              </a14:hiddenFill>
            </a:ext>
          </a:extLst>
        </p:spPr>
      </p:pic>
      <p:pic>
        <p:nvPicPr>
          <p:cNvPr id="8" name="Obraz 7">
            <a:extLst>
              <a:ext uri="{FF2B5EF4-FFF2-40B4-BE49-F238E27FC236}">
                <a16:creationId xmlns:a16="http://schemas.microsoft.com/office/drawing/2014/main" id="{93B7902A-BED4-437A-9B78-38B9B4FDFBAF}"/>
              </a:ext>
            </a:extLst>
          </p:cNvPr>
          <p:cNvPicPr>
            <a:picLocks noChangeAspect="1"/>
          </p:cNvPicPr>
          <p:nvPr/>
        </p:nvPicPr>
        <p:blipFill>
          <a:blip r:embed="rId5"/>
          <a:stretch>
            <a:fillRect/>
          </a:stretch>
        </p:blipFill>
        <p:spPr>
          <a:xfrm>
            <a:off x="1" y="3424745"/>
            <a:ext cx="6095998" cy="3433254"/>
          </a:xfrm>
          <a:prstGeom prst="rect">
            <a:avLst/>
          </a:prstGeom>
        </p:spPr>
      </p:pic>
      <p:sp>
        <p:nvSpPr>
          <p:cNvPr id="11" name="Strzałka: w lewo 10">
            <a:extLst>
              <a:ext uri="{FF2B5EF4-FFF2-40B4-BE49-F238E27FC236}">
                <a16:creationId xmlns:a16="http://schemas.microsoft.com/office/drawing/2014/main" id="{313ACB8F-276A-43A5-A4BF-7647BD1A13DE}"/>
              </a:ext>
            </a:extLst>
          </p:cNvPr>
          <p:cNvSpPr/>
          <p:nvPr/>
        </p:nvSpPr>
        <p:spPr>
          <a:xfrm>
            <a:off x="6569476" y="365125"/>
            <a:ext cx="1074198" cy="6291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ole tekstowe 11">
            <a:extLst>
              <a:ext uri="{FF2B5EF4-FFF2-40B4-BE49-F238E27FC236}">
                <a16:creationId xmlns:a16="http://schemas.microsoft.com/office/drawing/2014/main" id="{79E962D0-2F1C-452E-92AD-8A9A83F0CEAC}"/>
              </a:ext>
            </a:extLst>
          </p:cNvPr>
          <p:cNvSpPr txBox="1"/>
          <p:nvPr/>
        </p:nvSpPr>
        <p:spPr>
          <a:xfrm>
            <a:off x="7643674" y="365124"/>
            <a:ext cx="4548326" cy="646331"/>
          </a:xfrm>
          <a:prstGeom prst="rect">
            <a:avLst/>
          </a:prstGeom>
          <a:noFill/>
        </p:spPr>
        <p:txBody>
          <a:bodyPr wrap="square" rtlCol="0">
            <a:spAutoFit/>
          </a:bodyPr>
          <a:lstStyle/>
          <a:p>
            <a:r>
              <a:rPr lang="en-US" dirty="0" err="1">
                <a:solidFill>
                  <a:schemeClr val="bg1"/>
                </a:solidFill>
              </a:rPr>
              <a:t>Błonia</a:t>
            </a:r>
            <a:r>
              <a:rPr lang="en-US" dirty="0">
                <a:solidFill>
                  <a:schemeClr val="bg1"/>
                </a:solidFill>
              </a:rPr>
              <a:t> Park (the </a:t>
            </a:r>
            <a:r>
              <a:rPr lang="en-US" dirty="0" err="1">
                <a:solidFill>
                  <a:schemeClr val="bg1"/>
                </a:solidFill>
              </a:rPr>
              <a:t>Wawel</a:t>
            </a:r>
            <a:r>
              <a:rPr lang="en-US" dirty="0">
                <a:solidFill>
                  <a:schemeClr val="bg1"/>
                </a:solidFill>
              </a:rPr>
              <a:t> castle is in the background)</a:t>
            </a:r>
          </a:p>
        </p:txBody>
      </p:sp>
      <p:sp>
        <p:nvSpPr>
          <p:cNvPr id="18" name="Strzałka: w lewo 17">
            <a:extLst>
              <a:ext uri="{FF2B5EF4-FFF2-40B4-BE49-F238E27FC236}">
                <a16:creationId xmlns:a16="http://schemas.microsoft.com/office/drawing/2014/main" id="{B301CAD1-A077-48F0-A96D-287C57D365A5}"/>
              </a:ext>
            </a:extLst>
          </p:cNvPr>
          <p:cNvSpPr/>
          <p:nvPr/>
        </p:nvSpPr>
        <p:spPr>
          <a:xfrm>
            <a:off x="6569476" y="5684329"/>
            <a:ext cx="1074198" cy="6291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ole tekstowe 14">
            <a:extLst>
              <a:ext uri="{FF2B5EF4-FFF2-40B4-BE49-F238E27FC236}">
                <a16:creationId xmlns:a16="http://schemas.microsoft.com/office/drawing/2014/main" id="{93577109-2819-4EEF-8519-41187BDB5156}"/>
              </a:ext>
            </a:extLst>
          </p:cNvPr>
          <p:cNvSpPr txBox="1"/>
          <p:nvPr/>
        </p:nvSpPr>
        <p:spPr>
          <a:xfrm>
            <a:off x="7643674" y="5814250"/>
            <a:ext cx="2305233" cy="369332"/>
          </a:xfrm>
          <a:prstGeom prst="rect">
            <a:avLst/>
          </a:prstGeom>
          <a:noFill/>
        </p:spPr>
        <p:txBody>
          <a:bodyPr wrap="square" rtlCol="0">
            <a:spAutoFit/>
          </a:bodyPr>
          <a:lstStyle/>
          <a:p>
            <a:r>
              <a:rPr lang="en-US" dirty="0">
                <a:solidFill>
                  <a:schemeClr val="bg1"/>
                </a:solidFill>
              </a:rPr>
              <a:t>Campus </a:t>
            </a:r>
            <a:r>
              <a:rPr lang="en-US" dirty="0" err="1">
                <a:solidFill>
                  <a:schemeClr val="bg1"/>
                </a:solidFill>
              </a:rPr>
              <a:t>Misericordiae</a:t>
            </a:r>
            <a:endParaRPr lang="en-US" dirty="0">
              <a:solidFill>
                <a:schemeClr val="bg1"/>
              </a:solidFill>
            </a:endParaRPr>
          </a:p>
        </p:txBody>
      </p:sp>
    </p:spTree>
    <p:extLst>
      <p:ext uri="{BB962C8B-B14F-4D97-AF65-F5344CB8AC3E}">
        <p14:creationId xmlns:p14="http://schemas.microsoft.com/office/powerpoint/2010/main" val="14270976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4000"/>
                            </p:stCondLst>
                            <p:childTnLst>
                              <p:par>
                                <p:cTn id="13" presetID="2" presetClass="entr" presetSubtype="1"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ppt_x"/>
                                          </p:val>
                                        </p:tav>
                                        <p:tav tm="100000">
                                          <p:val>
                                            <p:strVal val="#ppt_x"/>
                                          </p:val>
                                        </p:tav>
                                      </p:tavLst>
                                    </p:anim>
                                    <p:anim calcmode="lin" valueType="num">
                                      <p:cBhvr additive="base">
                                        <p:cTn id="16" dur="75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100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additive="base">
                                        <p:cTn id="19" dur="75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12">
                                            <p:txEl>
                                              <p:pRg st="0" end="0"/>
                                            </p:txEl>
                                          </p:spTgt>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100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750" fill="hold"/>
                                        <p:tgtEl>
                                          <p:spTgt spid="18"/>
                                        </p:tgtEl>
                                        <p:attrNameLst>
                                          <p:attrName>ppt_x</p:attrName>
                                        </p:attrNameLst>
                                      </p:cBhvr>
                                      <p:tavLst>
                                        <p:tav tm="0">
                                          <p:val>
                                            <p:strVal val="#ppt_x"/>
                                          </p:val>
                                        </p:tav>
                                        <p:tav tm="100000">
                                          <p:val>
                                            <p:strVal val="#ppt_x"/>
                                          </p:val>
                                        </p:tav>
                                      </p:tavLst>
                                    </p:anim>
                                    <p:anim calcmode="lin" valueType="num">
                                      <p:cBhvr additive="base">
                                        <p:cTn id="24" dur="75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00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750" fill="hold"/>
                                        <p:tgtEl>
                                          <p:spTgt spid="15"/>
                                        </p:tgtEl>
                                        <p:attrNameLst>
                                          <p:attrName>ppt_x</p:attrName>
                                        </p:attrNameLst>
                                      </p:cBhvr>
                                      <p:tavLst>
                                        <p:tav tm="0">
                                          <p:val>
                                            <p:strVal val="#ppt_x"/>
                                          </p:val>
                                        </p:tav>
                                        <p:tav tm="100000">
                                          <p:val>
                                            <p:strVal val="#ppt_x"/>
                                          </p:val>
                                        </p:tav>
                                      </p:tavLst>
                                    </p:anim>
                                    <p:anim calcmode="lin" valueType="num">
                                      <p:cBhvr additive="base">
                                        <p:cTn id="28" dur="7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CA7B8A77-EFD1-4E4D-9277-F76AF53AA800}"/>
              </a:ext>
            </a:extLst>
          </p:cNvPr>
          <p:cNvSpPr>
            <a:spLocks noGrp="1"/>
          </p:cNvSpPr>
          <p:nvPr>
            <p:ph type="title"/>
          </p:nvPr>
        </p:nvSpPr>
        <p:spPr>
          <a:xfrm>
            <a:off x="793662" y="386930"/>
            <a:ext cx="10066122" cy="1298448"/>
          </a:xfrm>
        </p:spPr>
        <p:txBody>
          <a:bodyPr anchor="b">
            <a:normAutofit/>
          </a:bodyPr>
          <a:lstStyle/>
          <a:p>
            <a:r>
              <a:rPr lang="en-US" sz="4800" dirty="0"/>
              <a:t>The logo</a:t>
            </a:r>
          </a:p>
        </p:txBody>
      </p:sp>
      <p:sp>
        <p:nvSpPr>
          <p:cNvPr id="14" name="Rectangle 1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ymbol zastępczy zawartości 3">
            <a:extLst>
              <a:ext uri="{FF2B5EF4-FFF2-40B4-BE49-F238E27FC236}">
                <a16:creationId xmlns:a16="http://schemas.microsoft.com/office/drawing/2014/main" id="{1866B0FB-AF2E-472A-ABA0-A31B65758444}"/>
              </a:ext>
            </a:extLst>
          </p:cNvPr>
          <p:cNvSpPr>
            <a:spLocks noGrp="1"/>
          </p:cNvSpPr>
          <p:nvPr>
            <p:ph idx="1"/>
          </p:nvPr>
        </p:nvSpPr>
        <p:spPr>
          <a:xfrm>
            <a:off x="793661" y="2599509"/>
            <a:ext cx="4530898" cy="3639450"/>
          </a:xfrm>
        </p:spPr>
        <p:txBody>
          <a:bodyPr anchor="ctr">
            <a:normAutofit/>
          </a:bodyPr>
          <a:lstStyle/>
          <a:p>
            <a:r>
              <a:rPr lang="en-US" sz="2000" dirty="0"/>
              <a:t>The logo presents contours of Poland marked with red color, the yellow cross symbolizes Jesus Christ, and the yellow circle shows Cracow’s location. The cross is surrounded with a red and blue flame symbolizing God’s Mercy referring to the Merciful Jesus painting.</a:t>
            </a:r>
          </a:p>
          <a:p>
            <a:r>
              <a:rPr lang="en-US" sz="2000" dirty="0"/>
              <a:t>ŚDM means WYD (World Youth Day)</a:t>
            </a:r>
          </a:p>
          <a:p>
            <a:r>
              <a:rPr lang="en-US" sz="2000" dirty="0"/>
              <a:t>Kraków means Cracow</a:t>
            </a:r>
          </a:p>
        </p:txBody>
      </p:sp>
      <p:sp>
        <p:nvSpPr>
          <p:cNvPr id="18" name="Rectangle 17">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Obraz 8">
            <a:extLst>
              <a:ext uri="{FF2B5EF4-FFF2-40B4-BE49-F238E27FC236}">
                <a16:creationId xmlns:a16="http://schemas.microsoft.com/office/drawing/2014/main" id="{DF7A6881-FF7C-4C85-9A0E-F7A41B7D7326}"/>
              </a:ext>
            </a:extLst>
          </p:cNvPr>
          <p:cNvPicPr>
            <a:picLocks noChangeAspect="1"/>
          </p:cNvPicPr>
          <p:nvPr/>
        </p:nvPicPr>
        <p:blipFill>
          <a:blip r:embed="rId2"/>
          <a:stretch>
            <a:fillRect/>
          </a:stretch>
        </p:blipFill>
        <p:spPr>
          <a:xfrm>
            <a:off x="5748509" y="2389218"/>
            <a:ext cx="5210902" cy="3772426"/>
          </a:xfrm>
          <a:prstGeom prst="rect">
            <a:avLst/>
          </a:prstGeom>
        </p:spPr>
      </p:pic>
      <p:pic>
        <p:nvPicPr>
          <p:cNvPr id="10" name="Obraz 9">
            <a:extLst>
              <a:ext uri="{FF2B5EF4-FFF2-40B4-BE49-F238E27FC236}">
                <a16:creationId xmlns:a16="http://schemas.microsoft.com/office/drawing/2014/main" id="{99B724AE-8FD5-4E38-943F-A6015EE31EF7}"/>
              </a:ext>
            </a:extLst>
          </p:cNvPr>
          <p:cNvPicPr>
            <a:picLocks noChangeAspect="1"/>
          </p:cNvPicPr>
          <p:nvPr/>
        </p:nvPicPr>
        <p:blipFill>
          <a:blip r:embed="rId3"/>
          <a:stretch>
            <a:fillRect/>
          </a:stretch>
        </p:blipFill>
        <p:spPr>
          <a:xfrm>
            <a:off x="-1" y="1998367"/>
            <a:ext cx="11695082" cy="204711"/>
          </a:xfrm>
          <a:prstGeom prst="rect">
            <a:avLst/>
          </a:prstGeom>
        </p:spPr>
      </p:pic>
      <p:pic>
        <p:nvPicPr>
          <p:cNvPr id="11" name="Obraz 10">
            <a:extLst>
              <a:ext uri="{FF2B5EF4-FFF2-40B4-BE49-F238E27FC236}">
                <a16:creationId xmlns:a16="http://schemas.microsoft.com/office/drawing/2014/main" id="{11909338-0311-405D-AA90-CFBB8C59F082}"/>
              </a:ext>
            </a:extLst>
          </p:cNvPr>
          <p:cNvPicPr>
            <a:picLocks noChangeAspect="1"/>
          </p:cNvPicPr>
          <p:nvPr/>
        </p:nvPicPr>
        <p:blipFill>
          <a:blip r:embed="rId3"/>
          <a:stretch>
            <a:fillRect/>
          </a:stretch>
        </p:blipFill>
        <p:spPr>
          <a:xfrm>
            <a:off x="11537597" y="2096231"/>
            <a:ext cx="152382" cy="683837"/>
          </a:xfrm>
          <a:prstGeom prst="rect">
            <a:avLst/>
          </a:prstGeom>
        </p:spPr>
      </p:pic>
      <p:pic>
        <p:nvPicPr>
          <p:cNvPr id="13" name="Obraz 12">
            <a:extLst>
              <a:ext uri="{FF2B5EF4-FFF2-40B4-BE49-F238E27FC236}">
                <a16:creationId xmlns:a16="http://schemas.microsoft.com/office/drawing/2014/main" id="{3C468ADC-0A55-45EA-88F9-3355C1F72BB5}"/>
              </a:ext>
            </a:extLst>
          </p:cNvPr>
          <p:cNvPicPr>
            <a:picLocks noChangeAspect="1"/>
          </p:cNvPicPr>
          <p:nvPr/>
        </p:nvPicPr>
        <p:blipFill>
          <a:blip r:embed="rId3"/>
          <a:stretch>
            <a:fillRect/>
          </a:stretch>
        </p:blipFill>
        <p:spPr>
          <a:xfrm>
            <a:off x="11383360" y="2203079"/>
            <a:ext cx="71233" cy="576990"/>
          </a:xfrm>
          <a:prstGeom prst="rect">
            <a:avLst/>
          </a:prstGeom>
        </p:spPr>
      </p:pic>
      <p:pic>
        <p:nvPicPr>
          <p:cNvPr id="15" name="Obraz 14">
            <a:extLst>
              <a:ext uri="{FF2B5EF4-FFF2-40B4-BE49-F238E27FC236}">
                <a16:creationId xmlns:a16="http://schemas.microsoft.com/office/drawing/2014/main" id="{0BDA2E96-37C5-41BE-AECA-B58C9C2942D4}"/>
              </a:ext>
            </a:extLst>
          </p:cNvPr>
          <p:cNvPicPr>
            <a:picLocks noChangeAspect="1"/>
          </p:cNvPicPr>
          <p:nvPr/>
        </p:nvPicPr>
        <p:blipFill>
          <a:blip r:embed="rId3"/>
          <a:stretch>
            <a:fillRect/>
          </a:stretch>
        </p:blipFill>
        <p:spPr>
          <a:xfrm>
            <a:off x="11651582" y="1998367"/>
            <a:ext cx="71233" cy="786194"/>
          </a:xfrm>
          <a:prstGeom prst="rect">
            <a:avLst/>
          </a:prstGeom>
        </p:spPr>
      </p:pic>
    </p:spTree>
    <p:extLst>
      <p:ext uri="{BB962C8B-B14F-4D97-AF65-F5344CB8AC3E}">
        <p14:creationId xmlns:p14="http://schemas.microsoft.com/office/powerpoint/2010/main" val="9217017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75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2" presetClass="entr" presetSubtype="8" fill="hold" grpId="0" nodeType="afterEffect">
                                  <p:stCondLst>
                                    <p:cond delay="50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75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3" dur="75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grpId="0" nodeType="afterEffect">
                                  <p:stCondLst>
                                    <p:cond delay="50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75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8" dur="75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643BE6C-86B7-4AB9-91E8-9B5DB45AC8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0"/>
            <a:ext cx="12188825" cy="42428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pic>
        <p:nvPicPr>
          <p:cNvPr id="7" name="Graphic 6" descr="Smiling Face with No Fill">
            <a:extLst>
              <a:ext uri="{FF2B5EF4-FFF2-40B4-BE49-F238E27FC236}">
                <a16:creationId xmlns:a16="http://schemas.microsoft.com/office/drawing/2014/main" id="{FC8820DA-0315-4439-9A31-6DCC104400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6089" y="4805363"/>
            <a:ext cx="1179824" cy="1179824"/>
          </a:xfrm>
          <a:prstGeom prst="rect">
            <a:avLst/>
          </a:prstGeom>
        </p:spPr>
      </p:pic>
      <p:pic>
        <p:nvPicPr>
          <p:cNvPr id="4" name="Obraz 3">
            <a:extLst>
              <a:ext uri="{FF2B5EF4-FFF2-40B4-BE49-F238E27FC236}">
                <a16:creationId xmlns:a16="http://schemas.microsoft.com/office/drawing/2014/main" id="{A92A9402-DF09-4D2D-908C-826CDDBDF3B1}"/>
              </a:ext>
            </a:extLst>
          </p:cNvPr>
          <p:cNvPicPr>
            <a:picLocks noChangeAspect="1"/>
          </p:cNvPicPr>
          <p:nvPr/>
        </p:nvPicPr>
        <p:blipFill>
          <a:blip r:embed="rId4"/>
          <a:stretch>
            <a:fillRect/>
          </a:stretch>
        </p:blipFill>
        <p:spPr>
          <a:xfrm>
            <a:off x="-1588" y="0"/>
            <a:ext cx="12192000" cy="4242816"/>
          </a:xfrm>
          <a:prstGeom prst="rect">
            <a:avLst/>
          </a:prstGeom>
        </p:spPr>
      </p:pic>
      <p:sp>
        <p:nvSpPr>
          <p:cNvPr id="2" name="Tytuł 1">
            <a:extLst>
              <a:ext uri="{FF2B5EF4-FFF2-40B4-BE49-F238E27FC236}">
                <a16:creationId xmlns:a16="http://schemas.microsoft.com/office/drawing/2014/main" id="{19E7422D-ED08-4F17-9BE6-CE70544E7B9B}"/>
              </a:ext>
            </a:extLst>
          </p:cNvPr>
          <p:cNvSpPr>
            <a:spLocks noGrp="1"/>
          </p:cNvSpPr>
          <p:nvPr>
            <p:ph type="title"/>
          </p:nvPr>
        </p:nvSpPr>
        <p:spPr>
          <a:xfrm>
            <a:off x="1293026" y="713195"/>
            <a:ext cx="9605948" cy="2318665"/>
          </a:xfrm>
        </p:spPr>
        <p:txBody>
          <a:bodyPr vert="horz" lIns="91440" tIns="45720" rIns="91440" bIns="45720" rtlCol="0" anchor="b">
            <a:normAutofit/>
          </a:bodyPr>
          <a:lstStyle/>
          <a:p>
            <a:pPr algn="ctr"/>
            <a:r>
              <a:rPr lang="en-US" sz="5400" kern="1200" dirty="0">
                <a:solidFill>
                  <a:srgbClr val="FFFFFF"/>
                </a:solidFill>
                <a:latin typeface="+mj-lt"/>
                <a:ea typeface="+mj-ea"/>
                <a:cs typeface="+mj-cs"/>
              </a:rPr>
              <a:t>The End</a:t>
            </a:r>
          </a:p>
        </p:txBody>
      </p:sp>
      <p:sp>
        <p:nvSpPr>
          <p:cNvPr id="3" name="Symbol zastępczy zawartości 2">
            <a:extLst>
              <a:ext uri="{FF2B5EF4-FFF2-40B4-BE49-F238E27FC236}">
                <a16:creationId xmlns:a16="http://schemas.microsoft.com/office/drawing/2014/main" id="{2BB5CAD9-5DE3-4824-B2B8-63DB855E443E}"/>
              </a:ext>
            </a:extLst>
          </p:cNvPr>
          <p:cNvSpPr>
            <a:spLocks noGrp="1"/>
          </p:cNvSpPr>
          <p:nvPr>
            <p:ph idx="1"/>
          </p:nvPr>
        </p:nvSpPr>
        <p:spPr>
          <a:xfrm>
            <a:off x="1627240" y="3031860"/>
            <a:ext cx="8937522" cy="1059373"/>
          </a:xfrm>
        </p:spPr>
        <p:txBody>
          <a:bodyPr vert="horz" lIns="91440" tIns="45720" rIns="91440" bIns="45720" rtlCol="0">
            <a:normAutofit/>
          </a:bodyPr>
          <a:lstStyle/>
          <a:p>
            <a:pPr marL="0" indent="0" algn="ctr">
              <a:buNone/>
            </a:pPr>
            <a:r>
              <a:rPr lang="en-US" sz="2400" kern="1200" dirty="0">
                <a:solidFill>
                  <a:srgbClr val="FFFFFF"/>
                </a:solidFill>
                <a:latin typeface="+mn-lt"/>
                <a:ea typeface="+mn-ea"/>
                <a:cs typeface="+mn-cs"/>
              </a:rPr>
              <a:t>Thank you for your attention</a:t>
            </a:r>
          </a:p>
        </p:txBody>
      </p:sp>
    </p:spTree>
    <p:extLst>
      <p:ext uri="{BB962C8B-B14F-4D97-AF65-F5344CB8AC3E}">
        <p14:creationId xmlns:p14="http://schemas.microsoft.com/office/powerpoint/2010/main" val="1811019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72AECDF1-9524-4920-A959-8DAE46933DE5}"/>
              </a:ext>
            </a:extLst>
          </p:cNvPr>
          <p:cNvSpPr>
            <a:spLocks noGrp="1"/>
          </p:cNvSpPr>
          <p:nvPr>
            <p:ph type="title"/>
          </p:nvPr>
        </p:nvSpPr>
        <p:spPr>
          <a:xfrm>
            <a:off x="838200" y="624568"/>
            <a:ext cx="3766457" cy="5412920"/>
          </a:xfrm>
        </p:spPr>
        <p:txBody>
          <a:bodyPr>
            <a:normAutofit/>
          </a:bodyPr>
          <a:lstStyle/>
          <a:p>
            <a:r>
              <a:rPr lang="pl-PL">
                <a:solidFill>
                  <a:srgbClr val="FFFFFF"/>
                </a:solidFill>
              </a:rPr>
              <a:t>Sources:</a:t>
            </a:r>
            <a:endParaRPr lang="en-US">
              <a:solidFill>
                <a:srgbClr val="FFFFFF"/>
              </a:solidFill>
            </a:endParaRPr>
          </a:p>
        </p:txBody>
      </p:sp>
      <p:sp>
        <p:nvSpPr>
          <p:cNvPr id="3" name="Symbol zastępczy zawartości 2">
            <a:extLst>
              <a:ext uri="{FF2B5EF4-FFF2-40B4-BE49-F238E27FC236}">
                <a16:creationId xmlns:a16="http://schemas.microsoft.com/office/drawing/2014/main" id="{36654088-894B-4675-9B41-07BC247CE5AE}"/>
              </a:ext>
            </a:extLst>
          </p:cNvPr>
          <p:cNvSpPr>
            <a:spLocks noGrp="1"/>
          </p:cNvSpPr>
          <p:nvPr>
            <p:ph idx="1"/>
          </p:nvPr>
        </p:nvSpPr>
        <p:spPr>
          <a:xfrm>
            <a:off x="5600700" y="624568"/>
            <a:ext cx="5753098" cy="5412920"/>
          </a:xfrm>
        </p:spPr>
        <p:txBody>
          <a:bodyPr anchor="ctr">
            <a:normAutofit fontScale="55000" lnSpcReduction="20000"/>
          </a:bodyPr>
          <a:lstStyle/>
          <a:p>
            <a:r>
              <a:rPr lang="en-US" sz="2000" dirty="0">
                <a:hlinkClick r:id="rId2"/>
              </a:rPr>
              <a:t>https://pl.wikipedia.org/wiki/Plik:World_Youth_Day_locations.png</a:t>
            </a:r>
            <a:endParaRPr lang="pl-PL" sz="2000" dirty="0"/>
          </a:p>
          <a:p>
            <a:r>
              <a:rPr lang="en-US" sz="2000" dirty="0">
                <a:hlinkClick r:id="rId3"/>
              </a:rPr>
              <a:t>http://www.laityfamilylife.va/content/laityfamilylife/en/giovani/il-pellegrinaggio-della-croce-dei-giovani.html</a:t>
            </a:r>
            <a:endParaRPr lang="pl-PL" sz="2000" dirty="0"/>
          </a:p>
          <a:p>
            <a:r>
              <a:rPr lang="pl-PL" sz="2000" dirty="0">
                <a:hlinkClick r:id="rId4"/>
              </a:rPr>
              <a:t>https://dowym.com/world-youth-day/history/</a:t>
            </a:r>
            <a:endParaRPr lang="pl-PL" sz="2000" dirty="0"/>
          </a:p>
          <a:p>
            <a:r>
              <a:rPr lang="pl-PL" sz="2000" dirty="0">
                <a:hlinkClick r:id="rId5"/>
              </a:rPr>
              <a:t>https://en.wikipedia.org/wiki/Popemobile#/media/File:Popemobil_Mai_2007.jpg</a:t>
            </a:r>
            <a:endParaRPr lang="pl-PL" sz="2000" dirty="0"/>
          </a:p>
          <a:p>
            <a:r>
              <a:rPr lang="pl-PL" sz="2000" dirty="0">
                <a:hlinkClick r:id="rId6"/>
              </a:rPr>
              <a:t>http://thesplendorofthechurch.com/2016/08/01/3-million-crowd-the-final-estimate-of-world-youth-day-organizers-for-closing-mass-in-krakow-poland/</a:t>
            </a:r>
            <a:endParaRPr lang="pl-PL" sz="2000" dirty="0"/>
          </a:p>
          <a:p>
            <a:r>
              <a:rPr lang="en-US" sz="2000" dirty="0">
                <a:hlinkClick r:id="rId7"/>
              </a:rPr>
              <a:t>https://en.wikipedia.org/wiki/World_Youth_Day#2023</a:t>
            </a:r>
            <a:endParaRPr lang="pl-PL" sz="2000" dirty="0"/>
          </a:p>
          <a:p>
            <a:r>
              <a:rPr lang="pl-PL" sz="2000" dirty="0">
                <a:hlinkClick r:id="rId8"/>
              </a:rPr>
              <a:t>https://pl.wikipedia.org/wiki/%C5%9Awiatowe_Dni_M%C5%82odzie%C5%BCy</a:t>
            </a:r>
            <a:endParaRPr lang="pl-PL" sz="2000" dirty="0"/>
          </a:p>
          <a:p>
            <a:r>
              <a:rPr lang="pl-PL" sz="2000" dirty="0">
                <a:hlinkClick r:id="rId9"/>
              </a:rPr>
              <a:t>https://worldyouthday.com/about-wyd</a:t>
            </a:r>
            <a:endParaRPr lang="en-US" sz="2000" dirty="0"/>
          </a:p>
          <a:p>
            <a:r>
              <a:rPr lang="pl-PL" sz="2000" dirty="0">
                <a:hlinkClick r:id="rId10"/>
              </a:rPr>
              <a:t>https://misericors.org/papiez-w-polsce-przemowienie-powitalne-franciszka-na-wawelu-27-lipca-2016/</a:t>
            </a:r>
            <a:endParaRPr lang="en-US" sz="2000" dirty="0"/>
          </a:p>
          <a:p>
            <a:r>
              <a:rPr lang="en-US" sz="2000" dirty="0">
                <a:hlinkClick r:id="rId11"/>
              </a:rPr>
              <a:t>https://wiadomosci.dziennik.pl/wydarzenia/artykuly/527361,wystapienie-prezydenta-dudy-podczas-powitania-papieza-franciszka-dokumentacja.html</a:t>
            </a:r>
            <a:endParaRPr lang="en-US" sz="2000" dirty="0"/>
          </a:p>
          <a:p>
            <a:r>
              <a:rPr lang="en-US" sz="2000" dirty="0">
                <a:hlinkClick r:id="rId12"/>
              </a:rPr>
              <a:t>https://naukawpolsce.pap.pl/aktualnosci/news%2C77433%2Cwawel-najstarszy-i-mniej-zdeptany-wakacyjna-rekomendacja.html</a:t>
            </a:r>
            <a:endParaRPr lang="en-US" sz="2000" dirty="0"/>
          </a:p>
          <a:p>
            <a:r>
              <a:rPr lang="en-US" sz="2000" dirty="0">
                <a:hlinkClick r:id="rId13"/>
              </a:rPr>
              <a:t>https://www.tvp.info/46354239/biskupi-europy-o-auschwitz-nie-dla-antysemityzmu-i-manipulowania-prawda</a:t>
            </a:r>
            <a:endParaRPr lang="en-US" sz="2000" dirty="0"/>
          </a:p>
          <a:p>
            <a:r>
              <a:rPr lang="en-US" sz="2000" dirty="0">
                <a:hlinkClick r:id="rId14"/>
              </a:rPr>
              <a:t>https://general.flog.pl/wpis/11282124/sdm--blonia--brzegi--2016--krakow-</a:t>
            </a:r>
            <a:endParaRPr lang="en-US" sz="2000" dirty="0"/>
          </a:p>
          <a:p>
            <a:r>
              <a:rPr lang="en-US" sz="2000" dirty="0">
                <a:hlinkClick r:id="rId15"/>
              </a:rPr>
              <a:t>https://wydarzenia.interia.pl/raporty/raport-swiatowe-dni-mlodziezy-krakow-2016/aktualnosci/news-sdm-na-campusie-misericordiae-zamykane-kolejne-sektory,nId,2244312</a:t>
            </a:r>
            <a:endParaRPr lang="en-US" sz="2000" dirty="0"/>
          </a:p>
          <a:p>
            <a:r>
              <a:rPr lang="en-US" sz="2000" dirty="0">
                <a:hlinkClick r:id="rId16"/>
              </a:rPr>
              <a:t>https://parafia-azory.pl/index.php/swiatowe-dni-mlodziezy/269-symbolika-loga-swiatowych-dni-mlodziezy-sdm-2016</a:t>
            </a:r>
            <a:endParaRPr lang="en-US" sz="2000" dirty="0"/>
          </a:p>
          <a:p>
            <a:r>
              <a:rPr lang="en-US" sz="2000" dirty="0">
                <a:hlinkClick r:id="rId17"/>
              </a:rPr>
              <a:t>https://www.prezydent.pl/aktualnosci/wizyty-krajowe/art,100,powitanie-papieza-franciszka-w-polsce.html</a:t>
            </a:r>
            <a:endParaRPr lang="en-US" sz="2000" dirty="0"/>
          </a:p>
          <a:p>
            <a:endParaRPr lang="en-US" sz="2000" dirty="0"/>
          </a:p>
          <a:p>
            <a:endParaRPr lang="pl-PL" sz="2000" dirty="0"/>
          </a:p>
          <a:p>
            <a:endParaRPr lang="en-US" sz="2000" dirty="0"/>
          </a:p>
        </p:txBody>
      </p:sp>
    </p:spTree>
    <p:extLst>
      <p:ext uri="{BB962C8B-B14F-4D97-AF65-F5344CB8AC3E}">
        <p14:creationId xmlns:p14="http://schemas.microsoft.com/office/powerpoint/2010/main" val="24421026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grpId="0" nodeType="afterEffect">
                                  <p:stCondLst>
                                    <p:cond delay="25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25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250"/>
                            </p:stCondLst>
                            <p:childTnLst>
                              <p:par>
                                <p:cTn id="20" presetID="2" presetClass="entr" presetSubtype="4" fill="hold" grpId="0" nodeType="afterEffect">
                                  <p:stCondLst>
                                    <p:cond delay="25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 presetClass="entr" presetSubtype="4" fill="hold" grpId="0" nodeType="afterEffect">
                                  <p:stCondLst>
                                    <p:cond delay="25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750"/>
                            </p:stCondLst>
                            <p:childTnLst>
                              <p:par>
                                <p:cTn id="30" presetID="2" presetClass="entr" presetSubtype="4" fill="hold" grpId="0" nodeType="afterEffect">
                                  <p:stCondLst>
                                    <p:cond delay="25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4500"/>
                            </p:stCondLst>
                            <p:childTnLst>
                              <p:par>
                                <p:cTn id="35" presetID="2" presetClass="entr" presetSubtype="4" fill="hold" grpId="0" nodeType="afterEffect">
                                  <p:stCondLst>
                                    <p:cond delay="25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5250"/>
                            </p:stCondLst>
                            <p:childTnLst>
                              <p:par>
                                <p:cTn id="40" presetID="2" presetClass="entr" presetSubtype="4" fill="hold" grpId="0" nodeType="afterEffect">
                                  <p:stCondLst>
                                    <p:cond delay="25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 presetClass="entr" presetSubtype="4" fill="hold" grpId="0" nodeType="afterEffect">
                                  <p:stCondLst>
                                    <p:cond delay="25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6750"/>
                            </p:stCondLst>
                            <p:childTnLst>
                              <p:par>
                                <p:cTn id="50" presetID="2" presetClass="entr" presetSubtype="4" fill="hold" grpId="0" nodeType="afterEffect">
                                  <p:stCondLst>
                                    <p:cond delay="250"/>
                                  </p:stCondLst>
                                  <p:childTnLst>
                                    <p:set>
                                      <p:cBhvr>
                                        <p:cTn id="51" dur="1" fill="hold">
                                          <p:stCondLst>
                                            <p:cond delay="0"/>
                                          </p:stCondLst>
                                        </p:cTn>
                                        <p:tgtEl>
                                          <p:spTgt spid="3">
                                            <p:txEl>
                                              <p:pRg st="9" end="9"/>
                                            </p:txEl>
                                          </p:spTgt>
                                        </p:tgtEl>
                                        <p:attrNameLst>
                                          <p:attrName>style.visibility</p:attrName>
                                        </p:attrNameLst>
                                      </p:cBhvr>
                                      <p:to>
                                        <p:strVal val="visible"/>
                                      </p:to>
                                    </p:set>
                                    <p:anim calcmode="lin" valueType="num">
                                      <p:cBhvr additive="base">
                                        <p:cTn id="5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54" fill="hold">
                            <p:stCondLst>
                              <p:cond delay="7500"/>
                            </p:stCondLst>
                            <p:childTnLst>
                              <p:par>
                                <p:cTn id="55" presetID="2" presetClass="entr" presetSubtype="4" fill="hold" grpId="0" nodeType="afterEffect">
                                  <p:stCondLst>
                                    <p:cond delay="25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8250"/>
                            </p:stCondLst>
                            <p:childTnLst>
                              <p:par>
                                <p:cTn id="60" presetID="2" presetClass="entr" presetSubtype="4" fill="hold" grpId="0" nodeType="afterEffect">
                                  <p:stCondLst>
                                    <p:cond delay="250"/>
                                  </p:stCondLst>
                                  <p:childTnLst>
                                    <p:set>
                                      <p:cBhvr>
                                        <p:cTn id="61" dur="1" fill="hold">
                                          <p:stCondLst>
                                            <p:cond delay="0"/>
                                          </p:stCondLst>
                                        </p:cTn>
                                        <p:tgtEl>
                                          <p:spTgt spid="3">
                                            <p:txEl>
                                              <p:pRg st="11" end="11"/>
                                            </p:txEl>
                                          </p:spTgt>
                                        </p:tgtEl>
                                        <p:attrNameLst>
                                          <p:attrName>style.visibility</p:attrName>
                                        </p:attrNameLst>
                                      </p:cBhvr>
                                      <p:to>
                                        <p:strVal val="visible"/>
                                      </p:to>
                                    </p:set>
                                    <p:anim calcmode="lin" valueType="num">
                                      <p:cBhvr additive="base">
                                        <p:cTn id="62"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 presetClass="entr" presetSubtype="4" fill="hold" grpId="0" nodeType="afterEffect">
                                  <p:stCondLst>
                                    <p:cond delay="25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par>
                          <p:cTn id="69" fill="hold">
                            <p:stCondLst>
                              <p:cond delay="9750"/>
                            </p:stCondLst>
                            <p:childTnLst>
                              <p:par>
                                <p:cTn id="70" presetID="2" presetClass="entr" presetSubtype="4" fill="hold" grpId="0" nodeType="afterEffect">
                                  <p:stCondLst>
                                    <p:cond delay="250"/>
                                  </p:stCondLst>
                                  <p:childTnLst>
                                    <p:set>
                                      <p:cBhvr>
                                        <p:cTn id="71" dur="1" fill="hold">
                                          <p:stCondLst>
                                            <p:cond delay="0"/>
                                          </p:stCondLst>
                                        </p:cTn>
                                        <p:tgtEl>
                                          <p:spTgt spid="3">
                                            <p:txEl>
                                              <p:pRg st="13" end="13"/>
                                            </p:txEl>
                                          </p:spTgt>
                                        </p:tgtEl>
                                        <p:attrNameLst>
                                          <p:attrName>style.visibility</p:attrName>
                                        </p:attrNameLst>
                                      </p:cBhvr>
                                      <p:to>
                                        <p:strVal val="visible"/>
                                      </p:to>
                                    </p:set>
                                    <p:anim calcmode="lin" valueType="num">
                                      <p:cBhvr additive="base">
                                        <p:cTn id="72"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par>
                          <p:cTn id="74" fill="hold">
                            <p:stCondLst>
                              <p:cond delay="10500"/>
                            </p:stCondLst>
                            <p:childTnLst>
                              <p:par>
                                <p:cTn id="75" presetID="2" presetClass="entr" presetSubtype="4" fill="hold" grpId="0" nodeType="afterEffect">
                                  <p:stCondLst>
                                    <p:cond delay="250"/>
                                  </p:stCondLst>
                                  <p:childTnLst>
                                    <p:set>
                                      <p:cBhvr>
                                        <p:cTn id="76" dur="1" fill="hold">
                                          <p:stCondLst>
                                            <p:cond delay="0"/>
                                          </p:stCondLst>
                                        </p:cTn>
                                        <p:tgtEl>
                                          <p:spTgt spid="3">
                                            <p:txEl>
                                              <p:pRg st="14" end="14"/>
                                            </p:txEl>
                                          </p:spTgt>
                                        </p:tgtEl>
                                        <p:attrNameLst>
                                          <p:attrName>style.visibility</p:attrName>
                                        </p:attrNameLst>
                                      </p:cBhvr>
                                      <p:to>
                                        <p:strVal val="visible"/>
                                      </p:to>
                                    </p:set>
                                    <p:anim calcmode="lin" valueType="num">
                                      <p:cBhvr additive="base">
                                        <p:cTn id="7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250"/>
                                  </p:stCondLst>
                                  <p:childTnLst>
                                    <p:set>
                                      <p:cBhvr>
                                        <p:cTn id="82" dur="1" fill="hold">
                                          <p:stCondLst>
                                            <p:cond delay="0"/>
                                          </p:stCondLst>
                                        </p:cTn>
                                        <p:tgtEl>
                                          <p:spTgt spid="3">
                                            <p:txEl>
                                              <p:pRg st="15" end="15"/>
                                            </p:txEl>
                                          </p:spTgt>
                                        </p:tgtEl>
                                        <p:attrNameLst>
                                          <p:attrName>style.visibility</p:attrName>
                                        </p:attrNameLst>
                                      </p:cBhvr>
                                      <p:to>
                                        <p:strVal val="visible"/>
                                      </p:to>
                                    </p:set>
                                    <p:anim calcmode="lin" valueType="num">
                                      <p:cBhvr additive="base">
                                        <p:cTn id="83"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755F9F6D-44B6-4447-BCE8-989F138DD359}"/>
              </a:ext>
            </a:extLst>
          </p:cNvPr>
          <p:cNvSpPr>
            <a:spLocks noGrp="1"/>
          </p:cNvSpPr>
          <p:nvPr>
            <p:ph type="title"/>
          </p:nvPr>
        </p:nvSpPr>
        <p:spPr>
          <a:xfrm>
            <a:off x="838200" y="365125"/>
            <a:ext cx="10515600" cy="1325563"/>
          </a:xfrm>
        </p:spPr>
        <p:txBody>
          <a:bodyPr>
            <a:normAutofit/>
          </a:bodyPr>
          <a:lstStyle/>
          <a:p>
            <a:r>
              <a:rPr lang="pl-PL" sz="4600" dirty="0" err="1">
                <a:solidFill>
                  <a:srgbClr val="FFFFFF"/>
                </a:solidFill>
              </a:rPr>
              <a:t>What</a:t>
            </a:r>
            <a:r>
              <a:rPr lang="pl-PL" sz="4600" dirty="0">
                <a:solidFill>
                  <a:srgbClr val="FFFFFF"/>
                </a:solidFill>
              </a:rPr>
              <a:t> </a:t>
            </a:r>
            <a:r>
              <a:rPr lang="pl-PL" sz="4600" dirty="0" err="1">
                <a:solidFill>
                  <a:srgbClr val="FFFFFF"/>
                </a:solidFill>
              </a:rPr>
              <a:t>is</a:t>
            </a:r>
            <a:r>
              <a:rPr lang="pl-PL" sz="4600" dirty="0">
                <a:solidFill>
                  <a:srgbClr val="FFFFFF"/>
                </a:solidFill>
              </a:rPr>
              <a:t> the World </a:t>
            </a:r>
            <a:r>
              <a:rPr lang="pl-PL" sz="4600" dirty="0" err="1">
                <a:solidFill>
                  <a:srgbClr val="FFFFFF"/>
                </a:solidFill>
              </a:rPr>
              <a:t>Youth</a:t>
            </a:r>
            <a:r>
              <a:rPr lang="pl-PL" sz="4600" dirty="0">
                <a:solidFill>
                  <a:srgbClr val="FFFFFF"/>
                </a:solidFill>
              </a:rPr>
              <a:t> Day?</a:t>
            </a:r>
          </a:p>
        </p:txBody>
      </p:sp>
      <p:sp>
        <p:nvSpPr>
          <p:cNvPr id="3" name="Symbol zastępczy zawartości 2">
            <a:extLst>
              <a:ext uri="{FF2B5EF4-FFF2-40B4-BE49-F238E27FC236}">
                <a16:creationId xmlns:a16="http://schemas.microsoft.com/office/drawing/2014/main" id="{05BD359E-959A-44FA-8792-F8CEB60E5261}"/>
              </a:ext>
            </a:extLst>
          </p:cNvPr>
          <p:cNvSpPr>
            <a:spLocks noGrp="1"/>
          </p:cNvSpPr>
          <p:nvPr>
            <p:ph idx="1"/>
          </p:nvPr>
        </p:nvSpPr>
        <p:spPr>
          <a:xfrm>
            <a:off x="838200" y="2438400"/>
            <a:ext cx="10515600" cy="3738562"/>
          </a:xfrm>
        </p:spPr>
        <p:txBody>
          <a:bodyPr>
            <a:normAutofit/>
          </a:bodyPr>
          <a:lstStyle/>
          <a:p>
            <a:r>
              <a:rPr lang="pl-PL" sz="2200" dirty="0"/>
              <a:t>The </a:t>
            </a:r>
            <a:r>
              <a:rPr lang="en-US" sz="2200" dirty="0"/>
              <a:t>World Youth Day is a worldwide event organized for the Catholic youth, where young people can encounter with the Pope.</a:t>
            </a:r>
          </a:p>
          <a:p>
            <a:r>
              <a:rPr lang="pl-PL" sz="2200" dirty="0"/>
              <a:t>The event was </a:t>
            </a:r>
            <a:r>
              <a:rPr lang="en-US" sz="2200" dirty="0"/>
              <a:t>created</a:t>
            </a:r>
            <a:r>
              <a:rPr lang="pl-PL" sz="2200" dirty="0"/>
              <a:t> by </a:t>
            </a:r>
            <a:r>
              <a:rPr lang="en-US" sz="2200" dirty="0"/>
              <a:t>Pope</a:t>
            </a:r>
            <a:r>
              <a:rPr lang="pl-PL" sz="2200" dirty="0"/>
              <a:t> John Paul II in 1985. </a:t>
            </a:r>
            <a:endParaRPr lang="en-US" sz="2200" dirty="0"/>
          </a:p>
          <a:p>
            <a:r>
              <a:rPr lang="en-US" sz="2200" dirty="0"/>
              <a:t>Since 1986 bishops used to organize a youth event annually at the diocesan level where the youth can meet their bishops. It used to take place on all Palm Sundays but since 2021 it’s organized on Christ the King Sunday.</a:t>
            </a:r>
          </a:p>
          <a:p>
            <a:r>
              <a:rPr lang="en-US" sz="2200" dirty="0"/>
              <a:t>The International World Youth Days are organized every 2 – 3 years in different countries on different continents.</a:t>
            </a:r>
          </a:p>
          <a:p>
            <a:r>
              <a:rPr lang="en-US" sz="2200" dirty="0"/>
              <a:t>WYDs (World Youth Days) were organized </a:t>
            </a:r>
            <a:r>
              <a:rPr lang="pl-PL" sz="2200" dirty="0"/>
              <a:t>on </a:t>
            </a:r>
            <a:r>
              <a:rPr lang="pl-PL" sz="2200" dirty="0" err="1"/>
              <a:t>all</a:t>
            </a:r>
            <a:r>
              <a:rPr lang="pl-PL" sz="2200" dirty="0"/>
              <a:t> </a:t>
            </a:r>
            <a:r>
              <a:rPr lang="pl-PL" sz="2200" dirty="0" err="1"/>
              <a:t>continents</a:t>
            </a:r>
            <a:r>
              <a:rPr lang="pl-PL" sz="2200" dirty="0"/>
              <a:t> </a:t>
            </a:r>
            <a:r>
              <a:rPr lang="pl-PL" sz="2200" dirty="0" err="1"/>
              <a:t>except</a:t>
            </a:r>
            <a:r>
              <a:rPr lang="pl-PL" sz="2200" dirty="0"/>
              <a:t> </a:t>
            </a:r>
            <a:r>
              <a:rPr lang="pl-PL" sz="2200" dirty="0" err="1"/>
              <a:t>Antarctida</a:t>
            </a:r>
            <a:r>
              <a:rPr lang="pl-PL" sz="2200" dirty="0"/>
              <a:t> and </a:t>
            </a:r>
            <a:r>
              <a:rPr lang="pl-PL" sz="2200" dirty="0" err="1"/>
              <a:t>Africa</a:t>
            </a:r>
            <a:endParaRPr lang="en-US" sz="2200" dirty="0"/>
          </a:p>
        </p:txBody>
      </p:sp>
    </p:spTree>
    <p:extLst>
      <p:ext uri="{BB962C8B-B14F-4D97-AF65-F5344CB8AC3E}">
        <p14:creationId xmlns:p14="http://schemas.microsoft.com/office/powerpoint/2010/main" val="17232041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2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500"/>
                                        <p:tgtEl>
                                          <p:spTgt spid="3">
                                            <p:txEl>
                                              <p:pRg st="1" end="1"/>
                                            </p:txEl>
                                          </p:spTgt>
                                        </p:tgtEl>
                                      </p:cBhvr>
                                    </p:animEffect>
                                  </p:childTnLst>
                                </p:cTn>
                              </p:par>
                            </p:childTnLst>
                          </p:cTn>
                        </p:par>
                        <p:par>
                          <p:cTn id="12" fill="hold">
                            <p:stCondLst>
                              <p:cond delay="3500"/>
                            </p:stCondLst>
                            <p:childTnLst>
                              <p:par>
                                <p:cTn id="13" presetID="10" presetClass="entr" presetSubtype="0" fill="hold" nodeType="afterEffect">
                                  <p:stCondLst>
                                    <p:cond delay="25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500"/>
                                        <p:tgtEl>
                                          <p:spTgt spid="3">
                                            <p:txEl>
                                              <p:pRg st="2" end="2"/>
                                            </p:txEl>
                                          </p:spTgt>
                                        </p:tgtEl>
                                      </p:cBhvr>
                                    </p:animEffect>
                                  </p:childTnLst>
                                </p:cTn>
                              </p:par>
                            </p:childTnLst>
                          </p:cTn>
                        </p:par>
                        <p:par>
                          <p:cTn id="16" fill="hold">
                            <p:stCondLst>
                              <p:cond delay="5250"/>
                            </p:stCondLst>
                            <p:childTnLst>
                              <p:par>
                                <p:cTn id="17" presetID="10" presetClass="entr" presetSubtype="0" fill="hold" nodeType="afterEffect">
                                  <p:stCondLst>
                                    <p:cond delay="25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500"/>
                                        <p:tgtEl>
                                          <p:spTgt spid="3">
                                            <p:txEl>
                                              <p:pRg st="3" end="3"/>
                                            </p:txEl>
                                          </p:spTgt>
                                        </p:tgtEl>
                                      </p:cBhvr>
                                    </p:animEffect>
                                  </p:childTnLst>
                                </p:cTn>
                              </p:par>
                            </p:childTnLst>
                          </p:cTn>
                        </p:par>
                        <p:par>
                          <p:cTn id="20" fill="hold">
                            <p:stCondLst>
                              <p:cond delay="7000"/>
                            </p:stCondLst>
                            <p:childTnLst>
                              <p:par>
                                <p:cTn id="21" presetID="10" presetClass="entr" presetSubtype="0" fill="hold" nodeType="afterEffect">
                                  <p:stCondLst>
                                    <p:cond delay="25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7F7AF4-72C6-4B71-9E40-53E8BFEF3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20013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B383A983-DA6A-40B0-A9C9-C1230A8638E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458129" y="2001328"/>
            <a:ext cx="9275740" cy="4058137"/>
          </a:xfrm>
          <a:prstGeom prst="rect">
            <a:avLst/>
          </a:prstGeom>
          <a:noFill/>
          <a:extLst>
            <a:ext uri="{909E8E84-426E-40DD-AFC4-6F175D3DCCD1}">
              <a14:hiddenFill xmlns:a14="http://schemas.microsoft.com/office/drawing/2010/main">
                <a:solidFill>
                  <a:srgbClr val="FFFFFF"/>
                </a:solidFill>
              </a14:hiddenFill>
            </a:ext>
          </a:extLst>
        </p:spPr>
      </p:pic>
      <p:pic>
        <p:nvPicPr>
          <p:cNvPr id="3" name="Obraz 2">
            <a:extLst>
              <a:ext uri="{FF2B5EF4-FFF2-40B4-BE49-F238E27FC236}">
                <a16:creationId xmlns:a16="http://schemas.microsoft.com/office/drawing/2014/main" id="{AEA2504E-0235-40EA-B2F4-347F9B624932}"/>
              </a:ext>
            </a:extLst>
          </p:cNvPr>
          <p:cNvPicPr>
            <a:picLocks noChangeAspect="1"/>
          </p:cNvPicPr>
          <p:nvPr/>
        </p:nvPicPr>
        <p:blipFill>
          <a:blip r:embed="rId3"/>
          <a:stretch>
            <a:fillRect/>
          </a:stretch>
        </p:blipFill>
        <p:spPr>
          <a:xfrm>
            <a:off x="-1" y="0"/>
            <a:ext cx="12192000" cy="2001328"/>
          </a:xfrm>
          <a:prstGeom prst="rect">
            <a:avLst/>
          </a:prstGeom>
        </p:spPr>
      </p:pic>
      <p:sp>
        <p:nvSpPr>
          <p:cNvPr id="2" name="Tytuł 1">
            <a:extLst>
              <a:ext uri="{FF2B5EF4-FFF2-40B4-BE49-F238E27FC236}">
                <a16:creationId xmlns:a16="http://schemas.microsoft.com/office/drawing/2014/main" id="{27A8C013-4E28-410B-BB4D-EE0E684EC338}"/>
              </a:ext>
            </a:extLst>
          </p:cNvPr>
          <p:cNvSpPr>
            <a:spLocks noGrp="1"/>
          </p:cNvSpPr>
          <p:nvPr>
            <p:ph type="title"/>
          </p:nvPr>
        </p:nvSpPr>
        <p:spPr>
          <a:xfrm>
            <a:off x="-1" y="245082"/>
            <a:ext cx="12192001" cy="932688"/>
          </a:xfrm>
        </p:spPr>
        <p:txBody>
          <a:bodyPr vert="horz" lIns="91440" tIns="45720" rIns="91440" bIns="45720" rtlCol="0" anchor="b">
            <a:normAutofit/>
          </a:bodyPr>
          <a:lstStyle/>
          <a:p>
            <a:pPr algn="ctr"/>
            <a:r>
              <a:rPr lang="en-US" sz="3400" kern="1200" dirty="0">
                <a:solidFill>
                  <a:schemeClr val="bg1"/>
                </a:solidFill>
                <a:latin typeface="+mj-lt"/>
                <a:ea typeface="+mj-ea"/>
                <a:cs typeface="+mj-cs"/>
              </a:rPr>
              <a:t>Map of all international World Youth Day locations so far.</a:t>
            </a:r>
          </a:p>
        </p:txBody>
      </p:sp>
    </p:spTree>
    <p:extLst>
      <p:ext uri="{BB962C8B-B14F-4D97-AF65-F5344CB8AC3E}">
        <p14:creationId xmlns:p14="http://schemas.microsoft.com/office/powerpoint/2010/main" val="38466853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2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az 3" descr="Obraz zawierający tekst, kilka&#10;&#10;Opis wygenerowany automatycznie">
            <a:extLst>
              <a:ext uri="{FF2B5EF4-FFF2-40B4-BE49-F238E27FC236}">
                <a16:creationId xmlns:a16="http://schemas.microsoft.com/office/drawing/2014/main" id="{55348A06-4A5E-486A-B70D-11F100804BBD}"/>
              </a:ext>
            </a:extLst>
          </p:cNvPr>
          <p:cNvPicPr>
            <a:picLocks noChangeAspect="1"/>
          </p:cNvPicPr>
          <p:nvPr/>
        </p:nvPicPr>
        <p:blipFill rotWithShape="1">
          <a:blip r:embed="rId2"/>
          <a:srcRect t="1618"/>
          <a:stretch/>
        </p:blipFill>
        <p:spPr>
          <a:xfrm>
            <a:off x="20" y="10"/>
            <a:ext cx="4635571" cy="6857990"/>
          </a:xfrm>
          <a:prstGeom prst="rect">
            <a:avLst/>
          </a:prstGeom>
          <a:effectLst/>
        </p:spPr>
      </p:pic>
      <p:sp>
        <p:nvSpPr>
          <p:cNvPr id="16" name="Rectangle 13">
            <a:extLst>
              <a:ext uri="{FF2B5EF4-FFF2-40B4-BE49-F238E27FC236}">
                <a16:creationId xmlns:a16="http://schemas.microsoft.com/office/drawing/2014/main" id="{624D8376-6E48-4B62-8469-E3BC5ED6A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1" y="0"/>
            <a:ext cx="755640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9176DC0B-E1CD-4CA3-86E2-6C3F7B2699CB}"/>
              </a:ext>
            </a:extLst>
          </p:cNvPr>
          <p:cNvSpPr>
            <a:spLocks noGrp="1"/>
          </p:cNvSpPr>
          <p:nvPr>
            <p:ph type="title"/>
          </p:nvPr>
        </p:nvSpPr>
        <p:spPr>
          <a:xfrm>
            <a:off x="4965430" y="629266"/>
            <a:ext cx="6586491" cy="1676603"/>
          </a:xfrm>
        </p:spPr>
        <p:txBody>
          <a:bodyPr>
            <a:normAutofit/>
          </a:bodyPr>
          <a:lstStyle/>
          <a:p>
            <a:r>
              <a:rPr lang="en-US" sz="5400" dirty="0">
                <a:solidFill>
                  <a:schemeClr val="bg1"/>
                </a:solidFill>
              </a:rPr>
              <a:t>World Youth Day cross and icon</a:t>
            </a:r>
          </a:p>
        </p:txBody>
      </p:sp>
      <p:sp>
        <p:nvSpPr>
          <p:cNvPr id="3" name="Symbol zastępczy zawartości 2">
            <a:extLst>
              <a:ext uri="{FF2B5EF4-FFF2-40B4-BE49-F238E27FC236}">
                <a16:creationId xmlns:a16="http://schemas.microsoft.com/office/drawing/2014/main" id="{AC2DED65-8585-4AA5-A012-71CBC1D836A5}"/>
              </a:ext>
            </a:extLst>
          </p:cNvPr>
          <p:cNvSpPr>
            <a:spLocks noGrp="1"/>
          </p:cNvSpPr>
          <p:nvPr>
            <p:ph idx="1"/>
          </p:nvPr>
        </p:nvSpPr>
        <p:spPr>
          <a:xfrm>
            <a:off x="4965431" y="2438400"/>
            <a:ext cx="6586489" cy="3785419"/>
          </a:xfrm>
        </p:spPr>
        <p:txBody>
          <a:bodyPr>
            <a:normAutofit/>
          </a:bodyPr>
          <a:lstStyle/>
          <a:p>
            <a:r>
              <a:rPr lang="en-US" sz="2400" dirty="0">
                <a:solidFill>
                  <a:schemeClr val="accent1">
                    <a:lumMod val="20000"/>
                    <a:lumOff val="80000"/>
                  </a:schemeClr>
                </a:solidFill>
              </a:rPr>
              <a:t>The Pilgrim Cross arrives in the next host country before the event starts.</a:t>
            </a:r>
          </a:p>
          <a:p>
            <a:r>
              <a:rPr lang="en-US" sz="2400" dirty="0">
                <a:solidFill>
                  <a:schemeClr val="accent1">
                    <a:lumMod val="20000"/>
                    <a:lumOff val="80000"/>
                  </a:schemeClr>
                </a:solidFill>
              </a:rPr>
              <a:t>The Cross always travels with an icon of Blessed Virgin Mary</a:t>
            </a:r>
          </a:p>
        </p:txBody>
      </p:sp>
    </p:spTree>
    <p:extLst>
      <p:ext uri="{BB962C8B-B14F-4D97-AF65-F5344CB8AC3E}">
        <p14:creationId xmlns:p14="http://schemas.microsoft.com/office/powerpoint/2010/main" val="14622431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500"/>
                            </p:stCondLst>
                            <p:childTnLst>
                              <p:par>
                                <p:cTn id="9" presetID="10" presetClass="entr" presetSubtype="0" fill="hold" nodeType="afterEffect">
                                  <p:stCondLst>
                                    <p:cond delay="2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2750"/>
                            </p:stCondLst>
                            <p:childTnLst>
                              <p:par>
                                <p:cTn id="13" presetID="10" presetClass="entr" presetSubtype="0" fill="hold" nodeType="afterEffect">
                                  <p:stCondLst>
                                    <p:cond delay="25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istory of World Youth Day - Diocese of Westminster Youth Ministry">
            <a:extLst>
              <a:ext uri="{FF2B5EF4-FFF2-40B4-BE49-F238E27FC236}">
                <a16:creationId xmlns:a16="http://schemas.microsoft.com/office/drawing/2014/main" id="{312C2FBF-8415-4802-8BD6-EEB8536659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91" r="5768" b="-1"/>
          <a:stretch/>
        </p:blipFill>
        <p:spPr bwMode="auto">
          <a:xfrm>
            <a:off x="0" y="1911097"/>
            <a:ext cx="6361650" cy="4946902"/>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id="{477EA6AB-13FB-4355-8219-FE5A155A7E4C}"/>
              </a:ext>
            </a:extLst>
          </p:cNvPr>
          <p:cNvSpPr>
            <a:spLocks noGrp="1"/>
          </p:cNvSpPr>
          <p:nvPr>
            <p:ph idx="1"/>
          </p:nvPr>
        </p:nvSpPr>
        <p:spPr>
          <a:xfrm>
            <a:off x="6335270" y="2276857"/>
            <a:ext cx="5015484" cy="4581142"/>
          </a:xfrm>
        </p:spPr>
        <p:txBody>
          <a:bodyPr anchor="ctr">
            <a:normAutofit lnSpcReduction="10000"/>
          </a:bodyPr>
          <a:lstStyle/>
          <a:p>
            <a:r>
              <a:rPr lang="en-US" sz="2000" dirty="0"/>
              <a:t>World Youth Day is celebrated very similarly to other events. The most well-known characteristic of this event is the appearance of many people from many different cultures. Flags and other national symbols from people around the world are present to show these peoples’ attendance. They can also proclaim their themes of Catholicism by e.g., singing national songs with a Catholic theme.</a:t>
            </a:r>
          </a:p>
          <a:p>
            <a:r>
              <a:rPr lang="en-US" sz="2000" dirty="0"/>
              <a:t>During the most important events people trade national items as souvenirs such as flags, crosses and shirts.</a:t>
            </a:r>
          </a:p>
          <a:p>
            <a:r>
              <a:rPr lang="en-US" sz="2000" dirty="0"/>
              <a:t>International World Youth Days and the ones on the diocesan level both have a theme which is a quote from The Holy Bible.</a:t>
            </a:r>
          </a:p>
          <a:p>
            <a:pPr marL="0" indent="0">
              <a:buNone/>
            </a:pPr>
            <a:endParaRPr lang="en-US" sz="2000" dirty="0"/>
          </a:p>
        </p:txBody>
      </p:sp>
    </p:spTree>
    <p:extLst>
      <p:ext uri="{BB962C8B-B14F-4D97-AF65-F5344CB8AC3E}">
        <p14:creationId xmlns:p14="http://schemas.microsoft.com/office/powerpoint/2010/main" val="19745961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0D431B72-96D2-40C0-94AC-F1E0BCE7C4E1}"/>
              </a:ext>
            </a:extLst>
          </p:cNvPr>
          <p:cNvPicPr>
            <a:picLocks noChangeAspect="1"/>
          </p:cNvPicPr>
          <p:nvPr/>
        </p:nvPicPr>
        <p:blipFill>
          <a:blip r:embed="rId2"/>
          <a:stretch>
            <a:fillRect/>
          </a:stretch>
        </p:blipFill>
        <p:spPr>
          <a:xfrm>
            <a:off x="0" y="-15730"/>
            <a:ext cx="12192000" cy="1912656"/>
          </a:xfrm>
          <a:prstGeom prst="rect">
            <a:avLst/>
          </a:prstGeom>
        </p:spPr>
      </p:pic>
      <p:sp>
        <p:nvSpPr>
          <p:cNvPr id="2" name="Tytuł 1">
            <a:extLst>
              <a:ext uri="{FF2B5EF4-FFF2-40B4-BE49-F238E27FC236}">
                <a16:creationId xmlns:a16="http://schemas.microsoft.com/office/drawing/2014/main" id="{27A96E9C-A78C-4A63-B3AB-DF068B0A5292}"/>
              </a:ext>
            </a:extLst>
          </p:cNvPr>
          <p:cNvSpPr>
            <a:spLocks noGrp="1"/>
          </p:cNvSpPr>
          <p:nvPr>
            <p:ph type="title"/>
          </p:nvPr>
        </p:nvSpPr>
        <p:spPr/>
        <p:txBody>
          <a:bodyPr/>
          <a:lstStyle/>
          <a:p>
            <a:endParaRPr lang="pl-PL" dirty="0"/>
          </a:p>
        </p:txBody>
      </p:sp>
      <p:sp>
        <p:nvSpPr>
          <p:cNvPr id="3" name="Symbol zastępczy zawartości 2">
            <a:extLst>
              <a:ext uri="{FF2B5EF4-FFF2-40B4-BE49-F238E27FC236}">
                <a16:creationId xmlns:a16="http://schemas.microsoft.com/office/drawing/2014/main" id="{01FE90AF-6612-4EE6-BD01-C28ECAE9350F}"/>
              </a:ext>
            </a:extLst>
          </p:cNvPr>
          <p:cNvSpPr>
            <a:spLocks noGrp="1"/>
          </p:cNvSpPr>
          <p:nvPr>
            <p:ph idx="1"/>
          </p:nvPr>
        </p:nvSpPr>
        <p:spPr>
          <a:xfrm>
            <a:off x="6096000" y="1980110"/>
            <a:ext cx="5257800" cy="4673770"/>
          </a:xfrm>
        </p:spPr>
        <p:txBody>
          <a:bodyPr/>
          <a:lstStyle/>
          <a:p>
            <a:pPr marL="0" indent="0">
              <a:buNone/>
            </a:pPr>
            <a:r>
              <a:rPr lang="en-US" dirty="0"/>
              <a:t>Another well known tradition is the Pope’s appearance, commencing with his arrival around the city in the Popemobile. The Pope also appears during the final Mass which ends the international WYD.</a:t>
            </a:r>
          </a:p>
        </p:txBody>
      </p:sp>
      <p:pic>
        <p:nvPicPr>
          <p:cNvPr id="4" name="Obraz 3">
            <a:extLst>
              <a:ext uri="{FF2B5EF4-FFF2-40B4-BE49-F238E27FC236}">
                <a16:creationId xmlns:a16="http://schemas.microsoft.com/office/drawing/2014/main" id="{98D95228-58DA-4CA7-A059-820CE2B0E658}"/>
              </a:ext>
            </a:extLst>
          </p:cNvPr>
          <p:cNvPicPr>
            <a:picLocks noChangeAspect="1"/>
          </p:cNvPicPr>
          <p:nvPr/>
        </p:nvPicPr>
        <p:blipFill>
          <a:blip r:embed="rId3"/>
          <a:stretch>
            <a:fillRect/>
          </a:stretch>
        </p:blipFill>
        <p:spPr>
          <a:xfrm>
            <a:off x="821983" y="4118968"/>
            <a:ext cx="4490415" cy="2534912"/>
          </a:xfrm>
          <a:prstGeom prst="rect">
            <a:avLst/>
          </a:prstGeom>
        </p:spPr>
      </p:pic>
      <p:pic>
        <p:nvPicPr>
          <p:cNvPr id="5" name="Obraz 4">
            <a:extLst>
              <a:ext uri="{FF2B5EF4-FFF2-40B4-BE49-F238E27FC236}">
                <a16:creationId xmlns:a16="http://schemas.microsoft.com/office/drawing/2014/main" id="{65118BEC-9EB9-40A8-9DE7-7B54A262F4F1}"/>
              </a:ext>
            </a:extLst>
          </p:cNvPr>
          <p:cNvPicPr>
            <a:picLocks noChangeAspect="1"/>
          </p:cNvPicPr>
          <p:nvPr/>
        </p:nvPicPr>
        <p:blipFill>
          <a:blip r:embed="rId4"/>
          <a:stretch>
            <a:fillRect/>
          </a:stretch>
        </p:blipFill>
        <p:spPr>
          <a:xfrm>
            <a:off x="821983" y="1896984"/>
            <a:ext cx="4490414" cy="2221984"/>
          </a:xfrm>
          <a:prstGeom prst="rect">
            <a:avLst/>
          </a:prstGeom>
        </p:spPr>
      </p:pic>
    </p:spTree>
    <p:extLst>
      <p:ext uri="{BB962C8B-B14F-4D97-AF65-F5344CB8AC3E}">
        <p14:creationId xmlns:p14="http://schemas.microsoft.com/office/powerpoint/2010/main" val="36848532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02BC4A9B-06D3-4F21-A522-14148FA33A71}"/>
              </a:ext>
            </a:extLst>
          </p:cNvPr>
          <p:cNvSpPr>
            <a:spLocks noGrp="1"/>
          </p:cNvSpPr>
          <p:nvPr>
            <p:ph type="title"/>
          </p:nvPr>
        </p:nvSpPr>
        <p:spPr>
          <a:xfrm>
            <a:off x="838200" y="365125"/>
            <a:ext cx="10515600" cy="1325563"/>
          </a:xfrm>
        </p:spPr>
        <p:txBody>
          <a:bodyPr>
            <a:normAutofit/>
          </a:bodyPr>
          <a:lstStyle/>
          <a:p>
            <a:r>
              <a:rPr lang="en-US" sz="4600">
                <a:solidFill>
                  <a:srgbClr val="FFFFFF"/>
                </a:solidFill>
              </a:rPr>
              <a:t>All International World Youth Days so far</a:t>
            </a:r>
            <a:endParaRPr lang="pl-PL" sz="4600">
              <a:solidFill>
                <a:srgbClr val="FFFFFF"/>
              </a:solidFill>
            </a:endParaRPr>
          </a:p>
        </p:txBody>
      </p:sp>
      <p:sp>
        <p:nvSpPr>
          <p:cNvPr id="3" name="Symbol zastępczy zawartości 2">
            <a:extLst>
              <a:ext uri="{FF2B5EF4-FFF2-40B4-BE49-F238E27FC236}">
                <a16:creationId xmlns:a16="http://schemas.microsoft.com/office/drawing/2014/main" id="{1ABE44F6-CB84-46BD-945B-890E4865E168}"/>
              </a:ext>
            </a:extLst>
          </p:cNvPr>
          <p:cNvSpPr>
            <a:spLocks noGrp="1"/>
          </p:cNvSpPr>
          <p:nvPr>
            <p:ph idx="1"/>
          </p:nvPr>
        </p:nvSpPr>
        <p:spPr>
          <a:xfrm>
            <a:off x="838200" y="2438400"/>
            <a:ext cx="10515600" cy="3738562"/>
          </a:xfrm>
        </p:spPr>
        <p:txBody>
          <a:bodyPr>
            <a:normAutofit/>
          </a:bodyPr>
          <a:lstStyle/>
          <a:p>
            <a:r>
              <a:rPr lang="en-US" sz="1600" dirty="0"/>
              <a:t>1987 – Buenos Aires in Argentina</a:t>
            </a:r>
          </a:p>
          <a:p>
            <a:r>
              <a:rPr lang="en-US" sz="1600" dirty="0"/>
              <a:t>1989 – Santiago de Compostela in Spain</a:t>
            </a:r>
          </a:p>
          <a:p>
            <a:r>
              <a:rPr lang="en-US" sz="1600" dirty="0"/>
              <a:t>1991 – </a:t>
            </a:r>
            <a:r>
              <a:rPr lang="en-US" sz="1600" dirty="0" err="1"/>
              <a:t>Częstochowa</a:t>
            </a:r>
            <a:r>
              <a:rPr lang="en-US" sz="1600" dirty="0"/>
              <a:t> in Poland</a:t>
            </a:r>
          </a:p>
          <a:p>
            <a:r>
              <a:rPr lang="en-US" sz="1600" dirty="0"/>
              <a:t>1993 – Denver (Colorado) in the USA</a:t>
            </a:r>
          </a:p>
          <a:p>
            <a:r>
              <a:rPr lang="en-US" sz="1600" dirty="0"/>
              <a:t>1995 – </a:t>
            </a:r>
            <a:r>
              <a:rPr lang="en-US" sz="1600" dirty="0" err="1"/>
              <a:t>Luneta</a:t>
            </a:r>
            <a:r>
              <a:rPr lang="en-US" sz="1600" dirty="0"/>
              <a:t> Park (also known as Rizal Park) in Manila in the Philippines (over 5 million people participated, the largest crowd ever by the Guinness World Records, the world record was broken again by Philippines in 2015)</a:t>
            </a:r>
          </a:p>
          <a:p>
            <a:r>
              <a:rPr lang="en-US" sz="1600" dirty="0"/>
              <a:t>1997 – Paris</a:t>
            </a:r>
            <a:r>
              <a:rPr lang="pl-PL" sz="1600" dirty="0"/>
              <a:t> in</a:t>
            </a:r>
            <a:r>
              <a:rPr lang="en-US" sz="1600" dirty="0"/>
              <a:t> France</a:t>
            </a:r>
          </a:p>
          <a:p>
            <a:r>
              <a:rPr lang="en-US" sz="1600" dirty="0"/>
              <a:t>2000 – Rome</a:t>
            </a:r>
            <a:r>
              <a:rPr lang="pl-PL" sz="1600" dirty="0"/>
              <a:t> in</a:t>
            </a:r>
            <a:r>
              <a:rPr lang="en-US" sz="1600" dirty="0"/>
              <a:t> Italy</a:t>
            </a:r>
          </a:p>
          <a:p>
            <a:r>
              <a:rPr lang="en-US" sz="1600" dirty="0"/>
              <a:t>2002 – Toronto in Canada</a:t>
            </a:r>
          </a:p>
          <a:p>
            <a:r>
              <a:rPr lang="en-US" sz="1600" dirty="0"/>
              <a:t>2005 – Cologne in Germany</a:t>
            </a:r>
          </a:p>
        </p:txBody>
      </p:sp>
    </p:spTree>
    <p:extLst>
      <p:ext uri="{BB962C8B-B14F-4D97-AF65-F5344CB8AC3E}">
        <p14:creationId xmlns:p14="http://schemas.microsoft.com/office/powerpoint/2010/main" val="23485103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250"/>
                            </p:stCondLst>
                            <p:childTnLst>
                              <p:par>
                                <p:cTn id="9" presetID="10" presetClass="entr" presetSubtype="0" fill="hold" nodeType="afterEffect">
                                  <p:stCondLst>
                                    <p:cond delay="2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500"/>
                            </p:stCondLst>
                            <p:childTnLst>
                              <p:par>
                                <p:cTn id="13" presetID="10" presetClass="entr" presetSubtype="0" fill="hold" nodeType="afterEffect">
                                  <p:stCondLst>
                                    <p:cond delay="25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750"/>
                            </p:stCondLst>
                            <p:childTnLst>
                              <p:par>
                                <p:cTn id="17" presetID="10" presetClass="entr" presetSubtype="0" fill="hold" nodeType="afterEffect">
                                  <p:stCondLst>
                                    <p:cond delay="25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5000"/>
                            </p:stCondLst>
                            <p:childTnLst>
                              <p:par>
                                <p:cTn id="21" presetID="10" presetClass="entr" presetSubtype="0" fill="hold" nodeType="afterEffect">
                                  <p:stCondLst>
                                    <p:cond delay="25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par>
                          <p:cTn id="24" fill="hold">
                            <p:stCondLst>
                              <p:cond delay="6250"/>
                            </p:stCondLst>
                            <p:childTnLst>
                              <p:par>
                                <p:cTn id="25" presetID="10" presetClass="entr" presetSubtype="0" fill="hold" nodeType="afterEffect">
                                  <p:stCondLst>
                                    <p:cond delay="25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par>
                          <p:cTn id="28" fill="hold">
                            <p:stCondLst>
                              <p:cond delay="7500"/>
                            </p:stCondLst>
                            <p:childTnLst>
                              <p:par>
                                <p:cTn id="29" presetID="10" presetClass="entr" presetSubtype="0" fill="hold" nodeType="afterEffect">
                                  <p:stCondLst>
                                    <p:cond delay="25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childTnLst>
                                </p:cTn>
                              </p:par>
                            </p:childTnLst>
                          </p:cTn>
                        </p:par>
                        <p:par>
                          <p:cTn id="32" fill="hold">
                            <p:stCondLst>
                              <p:cond delay="8750"/>
                            </p:stCondLst>
                            <p:childTnLst>
                              <p:par>
                                <p:cTn id="33" presetID="10" presetClass="entr" presetSubtype="0" fill="hold" nodeType="afterEffect">
                                  <p:stCondLst>
                                    <p:cond delay="25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childTnLst>
                                </p:cTn>
                              </p:par>
                            </p:childTnLst>
                          </p:cTn>
                        </p:par>
                        <p:par>
                          <p:cTn id="36" fill="hold">
                            <p:stCondLst>
                              <p:cond delay="10000"/>
                            </p:stCondLst>
                            <p:childTnLst>
                              <p:par>
                                <p:cTn id="37" presetID="10" presetClass="entr" presetSubtype="0" fill="hold" nodeType="afterEffect">
                                  <p:stCondLst>
                                    <p:cond delay="25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D331FB75-96CC-4450-870F-7BA329278D8F}"/>
              </a:ext>
            </a:extLst>
          </p:cNvPr>
          <p:cNvSpPr>
            <a:spLocks noGrp="1"/>
          </p:cNvSpPr>
          <p:nvPr>
            <p:ph type="title"/>
          </p:nvPr>
        </p:nvSpPr>
        <p:spPr>
          <a:xfrm>
            <a:off x="838200" y="365125"/>
            <a:ext cx="10515600" cy="1325563"/>
          </a:xfrm>
        </p:spPr>
        <p:txBody>
          <a:bodyPr>
            <a:normAutofit/>
          </a:bodyPr>
          <a:lstStyle/>
          <a:p>
            <a:r>
              <a:rPr lang="en-US" sz="4600">
                <a:solidFill>
                  <a:srgbClr val="FFFFFF"/>
                </a:solidFill>
              </a:rPr>
              <a:t>All International World Youth Days so far</a:t>
            </a:r>
            <a:endParaRPr lang="pl-PL" sz="4600">
              <a:solidFill>
                <a:srgbClr val="FFFFFF"/>
              </a:solidFill>
            </a:endParaRPr>
          </a:p>
        </p:txBody>
      </p:sp>
      <p:sp>
        <p:nvSpPr>
          <p:cNvPr id="3" name="Symbol zastępczy zawartości 2">
            <a:extLst>
              <a:ext uri="{FF2B5EF4-FFF2-40B4-BE49-F238E27FC236}">
                <a16:creationId xmlns:a16="http://schemas.microsoft.com/office/drawing/2014/main" id="{1D71CE1D-A9D3-4152-8340-0051B742DA10}"/>
              </a:ext>
            </a:extLst>
          </p:cNvPr>
          <p:cNvSpPr>
            <a:spLocks noGrp="1"/>
          </p:cNvSpPr>
          <p:nvPr>
            <p:ph idx="1"/>
          </p:nvPr>
        </p:nvSpPr>
        <p:spPr>
          <a:xfrm>
            <a:off x="838200" y="2438400"/>
            <a:ext cx="10515600" cy="3738562"/>
          </a:xfrm>
        </p:spPr>
        <p:txBody>
          <a:bodyPr>
            <a:normAutofit/>
          </a:bodyPr>
          <a:lstStyle/>
          <a:p>
            <a:r>
              <a:rPr lang="en-US" sz="2200" dirty="0"/>
              <a:t>2008 – Sydney in Australia</a:t>
            </a:r>
          </a:p>
          <a:p>
            <a:r>
              <a:rPr lang="en-US" sz="2200" dirty="0"/>
              <a:t>2011 – Madrid in Spain</a:t>
            </a:r>
          </a:p>
          <a:p>
            <a:r>
              <a:rPr lang="en-US" sz="2200" dirty="0"/>
              <a:t>2013 – Rio de Janeiro in Brazil (scheduled a year earlier than usually to avoid conflict with the 2014 FIFA World Cup)</a:t>
            </a:r>
          </a:p>
          <a:p>
            <a:r>
              <a:rPr lang="en-US" sz="2200" dirty="0"/>
              <a:t>2016 – Kraków in Poland (this year’s theme was "Blessed Are The Merciful, For They Shall Obtain Mercy“, tying it with the Year of Mercy which was taking place at the time</a:t>
            </a:r>
            <a:endParaRPr lang="pl-PL" sz="2200" dirty="0"/>
          </a:p>
          <a:p>
            <a:r>
              <a:rPr lang="pl-PL" sz="2200" dirty="0"/>
              <a:t>2019 – Panama</a:t>
            </a:r>
            <a:r>
              <a:rPr lang="en-US" sz="2200" dirty="0"/>
              <a:t> City in Panama</a:t>
            </a:r>
          </a:p>
          <a:p>
            <a:r>
              <a:rPr lang="en-US" sz="2200" dirty="0"/>
              <a:t>2023 – Lisbon in Portugal, the event was originally scheduled to take place in August 2022, but the date was changed to 2023 same month because of the pandemic.</a:t>
            </a:r>
          </a:p>
        </p:txBody>
      </p:sp>
    </p:spTree>
    <p:extLst>
      <p:ext uri="{BB962C8B-B14F-4D97-AF65-F5344CB8AC3E}">
        <p14:creationId xmlns:p14="http://schemas.microsoft.com/office/powerpoint/2010/main" val="35681766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250"/>
                            </p:stCondLst>
                            <p:childTnLst>
                              <p:par>
                                <p:cTn id="9" presetID="10" presetClass="entr" presetSubtype="0" fill="hold" nodeType="afterEffect">
                                  <p:stCondLst>
                                    <p:cond delay="2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500"/>
                            </p:stCondLst>
                            <p:childTnLst>
                              <p:par>
                                <p:cTn id="13" presetID="10" presetClass="entr" presetSubtype="0" fill="hold" nodeType="afterEffect">
                                  <p:stCondLst>
                                    <p:cond delay="25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750"/>
                            </p:stCondLst>
                            <p:childTnLst>
                              <p:par>
                                <p:cTn id="17" presetID="10" presetClass="entr" presetSubtype="0" fill="hold" nodeType="afterEffect">
                                  <p:stCondLst>
                                    <p:cond delay="25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5000"/>
                            </p:stCondLst>
                            <p:childTnLst>
                              <p:par>
                                <p:cTn id="21" presetID="10" presetClass="entr" presetSubtype="0" fill="hold" nodeType="afterEffect">
                                  <p:stCondLst>
                                    <p:cond delay="25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par>
                          <p:cTn id="24" fill="hold">
                            <p:stCondLst>
                              <p:cond delay="6250"/>
                            </p:stCondLst>
                            <p:childTnLst>
                              <p:par>
                                <p:cTn id="25" presetID="10" presetClass="entr" presetSubtype="0" fill="hold" nodeType="afterEffect">
                                  <p:stCondLst>
                                    <p:cond delay="25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7">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89511541-3A56-4EC8-BDAD-3506D1B8198D}"/>
              </a:ext>
            </a:extLst>
          </p:cNvPr>
          <p:cNvSpPr>
            <a:spLocks noGrp="1"/>
          </p:cNvSpPr>
          <p:nvPr>
            <p:ph type="title"/>
          </p:nvPr>
        </p:nvSpPr>
        <p:spPr>
          <a:xfrm>
            <a:off x="838200" y="624568"/>
            <a:ext cx="3766457" cy="5412920"/>
          </a:xfrm>
        </p:spPr>
        <p:txBody>
          <a:bodyPr>
            <a:normAutofit/>
          </a:bodyPr>
          <a:lstStyle/>
          <a:p>
            <a:r>
              <a:rPr lang="pl-PL">
                <a:solidFill>
                  <a:srgbClr val="FFFFFF"/>
                </a:solidFill>
              </a:rPr>
              <a:t>Catholic social online network and news site</a:t>
            </a:r>
            <a:endParaRPr lang="en-US">
              <a:solidFill>
                <a:srgbClr val="FFFFFF"/>
              </a:solidFill>
            </a:endParaRPr>
          </a:p>
        </p:txBody>
      </p:sp>
      <p:sp>
        <p:nvSpPr>
          <p:cNvPr id="3" name="Symbol zastępczy zawartości 2">
            <a:extLst>
              <a:ext uri="{FF2B5EF4-FFF2-40B4-BE49-F238E27FC236}">
                <a16:creationId xmlns:a16="http://schemas.microsoft.com/office/drawing/2014/main" id="{15A39BE3-BEF3-40E2-870A-31C58D255933}"/>
              </a:ext>
            </a:extLst>
          </p:cNvPr>
          <p:cNvSpPr>
            <a:spLocks noGrp="1"/>
          </p:cNvSpPr>
          <p:nvPr>
            <p:ph idx="1"/>
          </p:nvPr>
        </p:nvSpPr>
        <p:spPr>
          <a:xfrm>
            <a:off x="5600700" y="624568"/>
            <a:ext cx="5753098" cy="5412920"/>
          </a:xfrm>
        </p:spPr>
        <p:txBody>
          <a:bodyPr anchor="ctr">
            <a:normAutofit/>
          </a:bodyPr>
          <a:lstStyle/>
          <a:p>
            <a:r>
              <a:rPr lang="en-US" sz="2400" dirty="0"/>
              <a:t>Xt3.com was launched on 12th of June 2008. It was launched as the Official Catholic Social Network of World Youth Day. The name was a shortcut for „Christ in the Third Millennium”. It was controlled by the Archdiocese of Sydney. The site was closed </a:t>
            </a:r>
            <a:r>
              <a:rPr lang="pl-PL" sz="2400" dirty="0"/>
              <a:t>in 2019.</a:t>
            </a:r>
          </a:p>
          <a:p>
            <a:r>
              <a:rPr lang="en-US" sz="2400" dirty="0"/>
              <a:t>In December 2012,</a:t>
            </a:r>
            <a:r>
              <a:rPr lang="pl-PL" sz="2400" dirty="0"/>
              <a:t> the xt3 </a:t>
            </a:r>
            <a:r>
              <a:rPr lang="en-US" sz="2400" dirty="0"/>
              <a:t>team published a ‘Gangnam Style’ Advent video: https://www.youtube.com/watch?v=vhBB5bwuzl4</a:t>
            </a:r>
          </a:p>
          <a:p>
            <a:r>
              <a:rPr lang="en-US" sz="2400" dirty="0"/>
              <a:t>Typing Xt3.com in a browser’s address bar now redirects to library.sydneycatholic.org</a:t>
            </a:r>
          </a:p>
        </p:txBody>
      </p:sp>
    </p:spTree>
    <p:extLst>
      <p:ext uri="{BB962C8B-B14F-4D97-AF65-F5344CB8AC3E}">
        <p14:creationId xmlns:p14="http://schemas.microsoft.com/office/powerpoint/2010/main" val="34291885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336</TotalTime>
  <Words>1343</Words>
  <Application>Microsoft Office PowerPoint</Application>
  <PresentationFormat>Panoramiczny</PresentationFormat>
  <Paragraphs>105</Paragraphs>
  <Slides>17</Slides>
  <Notes>1</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17</vt:i4>
      </vt:variant>
    </vt:vector>
  </HeadingPairs>
  <TitlesOfParts>
    <vt:vector size="21" baseType="lpstr">
      <vt:lpstr>Arial</vt:lpstr>
      <vt:lpstr>Calibri</vt:lpstr>
      <vt:lpstr>Calibri Light</vt:lpstr>
      <vt:lpstr>Motyw pakietu Office</vt:lpstr>
      <vt:lpstr>World Youth Day – Cracow 2016</vt:lpstr>
      <vt:lpstr>What is the World Youth Day?</vt:lpstr>
      <vt:lpstr>Map of all international World Youth Day locations so far.</vt:lpstr>
      <vt:lpstr>World Youth Day cross and icon</vt:lpstr>
      <vt:lpstr>Prezentacja programu PowerPoint</vt:lpstr>
      <vt:lpstr>Prezentacja programu PowerPoint</vt:lpstr>
      <vt:lpstr>All International World Youth Days so far</vt:lpstr>
      <vt:lpstr>All International World Youth Days so far</vt:lpstr>
      <vt:lpstr>Catholic social online network and news site</vt:lpstr>
      <vt:lpstr>Typical schedule of events</vt:lpstr>
      <vt:lpstr>WYD 2016</vt:lpstr>
      <vt:lpstr>The Pope was greeted by President Andrzej Duda on the Kraków – Balice airport on 27th of July 2016</vt:lpstr>
      <vt:lpstr>Prezentacja programu PowerPoint</vt:lpstr>
      <vt:lpstr>Prezentacja programu PowerPoint</vt:lpstr>
      <vt:lpstr>The logo</vt:lpstr>
      <vt:lpstr>The End</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Youth Day</dc:title>
  <dc:creator>Bartek Pawlik</dc:creator>
  <cp:lastModifiedBy>Bartek Pawlik</cp:lastModifiedBy>
  <cp:revision>46</cp:revision>
  <dcterms:created xsi:type="dcterms:W3CDTF">2021-05-16T13:21:26Z</dcterms:created>
  <dcterms:modified xsi:type="dcterms:W3CDTF">2021-05-17T15:24:35Z</dcterms:modified>
</cp:coreProperties>
</file>