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71" r:id="rId11"/>
    <p:sldId id="266" r:id="rId12"/>
    <p:sldId id="269" r:id="rId13"/>
    <p:sldId id="270" r:id="rId14"/>
    <p:sldId id="268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" initials="S" lastIdx="3" clrIdx="0">
    <p:extLst>
      <p:ext uri="{19B8F6BF-5375-455C-9EA6-DF929625EA0E}">
        <p15:presenceInfo xmlns:p15="http://schemas.microsoft.com/office/powerpoint/2012/main" userId="Sebast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8843C1-4819-4ED3-B0F8-15351FA52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E098236-3396-4D6C-830B-39726D366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2078B5-29BA-4650-A6DB-8763AB56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B61A1D-21B8-4A13-A715-EF5D3712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40568F-66D8-4B8F-9234-50925EF0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15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32F3E-EE5A-46A7-87F3-58FE4E80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884E6E-F433-42D3-82D9-8C0761570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B4AA03-F88F-48D0-83D9-CCA582FF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98D578-3640-41AE-9574-8ADBEBBC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3FC6DE-A3FB-46BD-8451-F4728D99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70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4092F3E-718B-4A64-BF71-03A42C9E3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05CE769-33B8-4700-861B-221935394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07F5A7-4DC5-47DE-8110-B84C6366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460040-1F0A-4895-82CF-D14C1210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8028AA-3693-4A54-A7B3-37A3080D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33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8F9697-FDF5-4A17-B1A8-1477407D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919206-8970-45D0-9106-9E936EA56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FBBB09-A0D4-434F-82B8-34948DCE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477EBB-2A64-454D-8586-D2DB6AEA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71EFCA-6510-4BFA-BBC3-0F1B85CF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86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A01F8-661F-4976-80D4-3C19D6F2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2B7846-DADE-46C4-A1AF-A87B3CE54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6C6100-0A47-4403-A21C-82B6C0C0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84B2DE-BD0D-4843-8EEE-451066DE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1BBA29-1E65-429C-ABAF-FC4B664E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02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6FFB76-07CD-42DD-ADA2-BB976DA6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46450D-5098-4831-8926-0724459A2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56916C-C0C1-4DE7-AA7F-80DF1AA73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871A2B-6A91-4124-AF06-58C239A0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9ACEB9-D5CC-4ED6-AFBC-DB34298E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4D027E-70C9-48A0-89B5-48D00514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33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D851AC-AEB1-4FC6-AD40-55456757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375EBB-9ADD-4217-ADF1-C56CA180A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F39892-6F45-44FA-AAF6-B4F589BD1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0642C4C-E8B5-4C55-960E-72157B2C7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79FE3B1-E299-43B1-ABBE-2CCEE5EBB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4D83808-DE04-408C-B1A3-ECFFC90E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E1DA8BC-34B6-40B3-A0EF-0AF7328B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D3EE3AB-F6B9-4112-9267-C3128F6C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08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C1C938-4FC0-45F9-A672-4A371F5E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6BC252C-F7E4-401F-AF22-809F8713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7C8D33C-04D8-483D-A0D9-9BE5607B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1A37230-C128-4937-9E8C-343F2267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1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DC17E44-55F8-44A3-890E-1C1CC300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1039C60-47B0-4893-8490-44300AB5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EDCD0F-0070-4A3A-AA25-D6F2C7EF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42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AF6B4-848B-4F51-89FA-409EA38C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2FA930-BB20-4328-862A-A38D4B010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CA1C88-82A8-451A-8168-D6BB96513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57F34B-A18B-4930-935D-53514668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AD1985B-2B74-4E82-8091-183BF347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703FAE-C529-4D59-B9EA-057F0238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13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FEEB7B-BF07-4A8C-9442-D7E80650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305BFD9-A9EF-4CBB-ABB5-C542FEB7E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4B4F08F-39D2-4351-B304-5AA7F0784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C895697-1CCF-451D-BE6F-FA7CE852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20F22E-6144-4503-9184-CA2BA9AD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4108448-ABC4-4EF3-94D2-F531D770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60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C7A9F86-BEB0-4BC4-988E-B91FC7A6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94F0B2-3A0E-4882-9ED5-EF6FC43A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5D9F56-0BD0-49FC-9D37-FB80AAE9E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F77E-6FEA-41E6-B37E-E777BA90A3F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AEC3BB-BEE8-4028-BD02-C97970E05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26E906-0348-4C27-A9C8-F1F29ABB2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7960-720D-404E-A58B-3C9D262F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8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5994">
        <p:split orient="vert"/>
      </p:transition>
    </mc:Choice>
    <mc:Fallback>
      <p:transition spd="slow" advTm="15994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8BD5F1-90A9-4B7D-8F04-01C634C5B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463" y="162932"/>
            <a:ext cx="6250984" cy="1867345"/>
          </a:xfrm>
        </p:spPr>
        <p:txBody>
          <a:bodyPr>
            <a:normAutofit fontScale="90000"/>
          </a:bodyPr>
          <a:lstStyle/>
          <a:p>
            <a:br>
              <a:rPr lang="pl-PL" b="1" i="0" dirty="0">
                <a:solidFill>
                  <a:srgbClr val="202124"/>
                </a:solidFill>
                <a:effectLst/>
                <a:latin typeface="Kaushan Script script=latin rev=15"/>
              </a:rPr>
            </a:br>
            <a:r>
              <a:rPr lang="pl-PL" sz="4900" b="1" i="1" dirty="0">
                <a:effectLst/>
                <a:latin typeface="Sitka Text" panose="02000505000000020004" pitchFamily="2" charset="0"/>
                <a:cs typeface="Times New Roman" panose="02020603050405020304" pitchFamily="18" charset="0"/>
              </a:rPr>
              <a:t>ŻYCIE KULTURALNE KRAKOWA PRZEŁOMU WIEKÓW</a:t>
            </a:r>
            <a:endParaRPr lang="pl-PL" sz="4900" b="1" i="1" dirty="0">
              <a:latin typeface="Sitka Text" panose="02000505000000020004" pitchFamily="2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5CC8A82-B3D3-457D-B884-A85A2219D8AF}"/>
              </a:ext>
            </a:extLst>
          </p:cNvPr>
          <p:cNvSpPr txBox="1"/>
          <p:nvPr/>
        </p:nvSpPr>
        <p:spPr>
          <a:xfrm>
            <a:off x="1489074" y="2030277"/>
            <a:ext cx="392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Sitka Text" panose="02000505000000020004" pitchFamily="2" charset="0"/>
              </a:rPr>
              <a:t>SEBASTIAN BRODA IIIA</a:t>
            </a:r>
          </a:p>
        </p:txBody>
      </p:sp>
    </p:spTree>
    <p:extLst>
      <p:ext uri="{BB962C8B-B14F-4D97-AF65-F5344CB8AC3E}">
        <p14:creationId xmlns:p14="http://schemas.microsoft.com/office/powerpoint/2010/main" val="335222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5" y="598466"/>
            <a:ext cx="5898524" cy="6375042"/>
          </a:xfrm>
        </p:spPr>
        <p:txBody>
          <a:bodyPr>
            <a:normAutofit/>
          </a:bodyPr>
          <a:lstStyle/>
          <a:p>
            <a:pPr marL="252000" indent="-252000">
              <a:spcBef>
                <a:spcPts val="600"/>
              </a:spcBef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Jedną z rozrywek prezentowanych w kabarecie była </a:t>
            </a:r>
            <a:r>
              <a:rPr lang="pl-PL" sz="3600" b="1" dirty="0">
                <a:latin typeface="Sitka Text" panose="02000505000000020004" pitchFamily="2" charset="0"/>
                <a:cs typeface="Times New Roman" panose="02020603050405020304" pitchFamily="18" charset="0"/>
              </a:rPr>
              <a:t>szopka satyryczna</a:t>
            </a: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, zwana szopką krakowską.</a:t>
            </a:r>
          </a:p>
          <a:p>
            <a:pPr marL="252000" indent="-252000">
              <a:spcBef>
                <a:spcPts val="600"/>
              </a:spcBef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Odbyło się łącznie pięć noworocznych edycji.</a:t>
            </a:r>
          </a:p>
          <a:p>
            <a:pPr marL="252000" indent="-252000">
              <a:spcBef>
                <a:spcPts val="600"/>
              </a:spcBef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Podejmowana w nich problematyka dotyczyła środowiska literackiego  i malarskiego.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D49287E-38DB-4B4E-8C94-41435E3DE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00" y="96592"/>
            <a:ext cx="6664816" cy="66648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5E18367-A873-4D96-AF0E-47AE8F9E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18" y="2575775"/>
            <a:ext cx="4397733" cy="439773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2E6C4DA-112B-4386-9AD7-E181622F5842}"/>
              </a:ext>
            </a:extLst>
          </p:cNvPr>
          <p:cNvSpPr txBox="1"/>
          <p:nvPr/>
        </p:nvSpPr>
        <p:spPr>
          <a:xfrm>
            <a:off x="7225048" y="1033123"/>
            <a:ext cx="304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latin typeface="Sitka Text" panose="02000505000000020004" pitchFamily="2" charset="0"/>
              </a:rPr>
              <a:t>lalki używane na pokazach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63490A0-BA23-44DF-9546-F550373B7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66" y="257577"/>
            <a:ext cx="4114598" cy="41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1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2E0F-02AB-4B30-B4C7-931FCAB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03" y="180963"/>
            <a:ext cx="10515600" cy="973417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Sitka Text" panose="02000505000000020004" pitchFamily="2" charset="0"/>
                <a:cs typeface="Times New Roman" panose="02020603050405020304" pitchFamily="18" charset="0"/>
              </a:rPr>
              <a:t>TYGODNIK „ŻYCIE”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58296"/>
            <a:ext cx="5459506" cy="4420534"/>
          </a:xfrm>
        </p:spPr>
        <p:txBody>
          <a:bodyPr wrap="square" lIns="90000" numCol="1" spcCol="0">
            <a:normAutofit/>
          </a:bodyPr>
          <a:lstStyle/>
          <a:p>
            <a:pPr marL="252000" indent="-2520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Pojawiały się w nim publikacje wielu ówczesnych autorów, oraz przekłady z dzieł zagranicznych.</a:t>
            </a:r>
          </a:p>
          <a:p>
            <a:pPr marL="252000" indent="-2520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Oprawę graficzną tworzył Stanisław Wyspiański.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DBFC1B-AF5C-4B28-B0C3-B7CA174F3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51" y="2911284"/>
            <a:ext cx="6903876" cy="394671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675466B-CAD6-48FC-A003-39D0FF6AFE1F}"/>
              </a:ext>
            </a:extLst>
          </p:cNvPr>
          <p:cNvSpPr txBox="1"/>
          <p:nvPr/>
        </p:nvSpPr>
        <p:spPr>
          <a:xfrm>
            <a:off x="0" y="1047853"/>
            <a:ext cx="1230405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Założony w 1897 przez Ludwika Szczepańskiego, ukazywał się w Krakowie i Lwowie. 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Początkowo o różnej tematyce, później poświęcony wyłącznie sztuce.</a:t>
            </a:r>
          </a:p>
          <a:p>
            <a:pPr marL="5733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3200" dirty="0"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5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2E0F-02AB-4B30-B4C7-931FCAB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85" y="180963"/>
            <a:ext cx="10515600" cy="973417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Sitka Text" panose="02000505000000020004" pitchFamily="2" charset="0"/>
                <a:cs typeface="Times New Roman" panose="02020603050405020304" pitchFamily="18" charset="0"/>
              </a:rPr>
              <a:t>AKADEMIA SZTUK PIĘKNYCH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22" y="1592591"/>
            <a:ext cx="5189763" cy="5389808"/>
          </a:xfrm>
        </p:spPr>
        <p:txBody>
          <a:bodyPr>
            <a:normAutofit fontScale="92500" lnSpcReduction="10000"/>
          </a:bodyPr>
          <a:lstStyle/>
          <a:p>
            <a:pPr marL="252000" indent="-252000">
              <a:spcBef>
                <a:spcPts val="600"/>
              </a:spcBef>
            </a:pPr>
            <a:r>
              <a:rPr lang="pl-PL" sz="3500" dirty="0">
                <a:latin typeface="Sitka Text" panose="02000505000000020004" pitchFamily="2" charset="0"/>
                <a:cs typeface="Times New Roman" panose="02020603050405020304" pitchFamily="18" charset="0"/>
              </a:rPr>
              <a:t>Jej pierwszym dyrektorem w 1873 został Jan Matejko.</a:t>
            </a:r>
          </a:p>
          <a:p>
            <a:pPr marL="252000" indent="-252000">
              <a:spcBef>
                <a:spcPts val="600"/>
              </a:spcBef>
            </a:pPr>
            <a:r>
              <a:rPr lang="pl-PL" sz="3500" dirty="0">
                <a:latin typeface="Sitka Text" panose="02000505000000020004" pitchFamily="2" charset="0"/>
                <a:cs typeface="Times New Roman" panose="02020603050405020304" pitchFamily="18" charset="0"/>
              </a:rPr>
              <a:t>Pod jego okiem kształcili się wybitni artyści Młodej Polski, m.in.: Wyspiański, Mehoffer, Malczewski,</a:t>
            </a:r>
            <a:r>
              <a:rPr lang="pl-PL" sz="3500" b="0" i="0" dirty="0">
                <a:effectLst/>
                <a:latin typeface="Sitka Text" panose="02000505000000020004" pitchFamily="2" charset="0"/>
              </a:rPr>
              <a:t> </a:t>
            </a:r>
            <a:r>
              <a:rPr lang="pl-PL" sz="3500" dirty="0">
                <a:latin typeface="Sitka Text" panose="02000505000000020004" pitchFamily="2" charset="0"/>
              </a:rPr>
              <a:t>Tetmajer</a:t>
            </a:r>
            <a:r>
              <a:rPr lang="pl-PL" sz="3500" b="0" i="0" dirty="0">
                <a:solidFill>
                  <a:srgbClr val="071F32"/>
                </a:solidFill>
                <a:effectLst/>
                <a:latin typeface="Sitka Text" panose="02000505000000020004" pitchFamily="2" charset="0"/>
              </a:rPr>
              <a:t>.</a:t>
            </a:r>
          </a:p>
          <a:p>
            <a:pPr marL="252000" indent="-252000">
              <a:spcBef>
                <a:spcPts val="600"/>
              </a:spcBef>
            </a:pPr>
            <a:r>
              <a:rPr lang="pl-PL" sz="3500" dirty="0">
                <a:latin typeface="Sitka Text" panose="02000505000000020004" pitchFamily="2" charset="0"/>
                <a:cs typeface="Times New Roman" panose="02020603050405020304" pitchFamily="18" charset="0"/>
              </a:rPr>
              <a:t>Dzięki ASP Kraków stał się ważnym ośrodkiem europejskiego modernizmu.</a:t>
            </a:r>
          </a:p>
          <a:p>
            <a:pPr marL="573300" indent="-571500">
              <a:spcBef>
                <a:spcPts val="600"/>
              </a:spcBef>
            </a:pPr>
            <a:endParaRPr lang="pl-PL" sz="3600" dirty="0"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 marL="573300" indent="-571500">
              <a:spcBef>
                <a:spcPts val="600"/>
              </a:spcBef>
            </a:pPr>
            <a:endParaRPr lang="pl-PL" sz="3600" dirty="0"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338ABA-3D05-4DC2-8B3C-FFCAD4070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85" y="1721224"/>
            <a:ext cx="6442556" cy="495581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BA80718-9D82-47B1-8032-E9D8E9AF600C}"/>
              </a:ext>
            </a:extLst>
          </p:cNvPr>
          <p:cNvSpPr txBox="1"/>
          <p:nvPr/>
        </p:nvSpPr>
        <p:spPr>
          <a:xfrm>
            <a:off x="6780979" y="1351892"/>
            <a:ext cx="39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latin typeface="Sitka Text" panose="02000505000000020004" pitchFamily="2" charset="0"/>
              </a:rPr>
              <a:t>Budynek Akademii Sztuk Pięknych</a:t>
            </a:r>
          </a:p>
        </p:txBody>
      </p:sp>
    </p:spTree>
    <p:extLst>
      <p:ext uri="{BB962C8B-B14F-4D97-AF65-F5344CB8AC3E}">
        <p14:creationId xmlns:p14="http://schemas.microsoft.com/office/powerpoint/2010/main" val="181029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2E0F-02AB-4B30-B4C7-931FCAB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12" y="175092"/>
            <a:ext cx="12286128" cy="1177190"/>
          </a:xfrm>
        </p:spPr>
        <p:txBody>
          <a:bodyPr>
            <a:noAutofit/>
          </a:bodyPr>
          <a:lstStyle/>
          <a:p>
            <a:r>
              <a:rPr lang="pl-PL" sz="4800" dirty="0">
                <a:latin typeface="Sitka Text" panose="02000505000000020004" pitchFamily="2" charset="0"/>
                <a:cs typeface="Times New Roman" panose="02020603050405020304" pitchFamily="18" charset="0"/>
              </a:rPr>
              <a:t>TOWARZYSTWO ARTYSTÓW POLSKICH „SZTUKA”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6073"/>
            <a:ext cx="8475617" cy="4351338"/>
          </a:xfrm>
        </p:spPr>
        <p:txBody>
          <a:bodyPr>
            <a:normAutofit lnSpcReduction="10000"/>
          </a:bodyPr>
          <a:lstStyle/>
          <a:p>
            <a:pPr marL="573300" indent="-571500">
              <a:spcBef>
                <a:spcPts val="600"/>
              </a:spcBef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Powstało w Krakowie w 1897.</a:t>
            </a:r>
          </a:p>
          <a:p>
            <a:pPr marL="573300" indent="-571500">
              <a:spcBef>
                <a:spcPts val="600"/>
              </a:spcBef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Zajmowało się promowaniem polskiej sztuki poprzez organizowanie wystaw.</a:t>
            </a:r>
          </a:p>
          <a:p>
            <a:pPr marL="573300" indent="-571500">
              <a:spcBef>
                <a:spcPts val="600"/>
              </a:spcBef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Ugrupowanie stanowiło opozycję dla p</a:t>
            </a:r>
            <a:r>
              <a:rPr lang="pl-PL" sz="3600" b="0" i="0" dirty="0">
                <a:effectLst/>
                <a:latin typeface="Sitka Text" panose="02000505000000020004" pitchFamily="2" charset="0"/>
              </a:rPr>
              <a:t>rzeciętnego poziomu wystaw </a:t>
            </a: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Towarzystwa Sztuk Pięknych.</a:t>
            </a:r>
          </a:p>
          <a:p>
            <a:pPr marL="573300" indent="-571500">
              <a:spcBef>
                <a:spcPts val="600"/>
              </a:spcBef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Pierwszym prezesem był Józef Chełmoński.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4229AC2-D402-4CFB-888B-A838DC86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49" y="763687"/>
            <a:ext cx="317521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2E0F-02AB-4B30-B4C7-931FCAB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1" y="502935"/>
            <a:ext cx="10515600" cy="973417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Sitka Text" panose="02000505000000020004" pitchFamily="2" charset="0"/>
                <a:cs typeface="Times New Roman" panose="02020603050405020304" pitchFamily="18" charset="0"/>
              </a:rPr>
              <a:t>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03" y="2640170"/>
            <a:ext cx="11218816" cy="4351338"/>
          </a:xfrm>
        </p:spPr>
        <p:txBody>
          <a:bodyPr>
            <a:normAutofit/>
          </a:bodyPr>
          <a:lstStyle/>
          <a:p>
            <a:pPr marL="1800" indent="0">
              <a:spcBef>
                <a:spcPts val="600"/>
              </a:spcBef>
              <a:buNone/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    </a:t>
            </a:r>
            <a:r>
              <a:rPr lang="pl-PL" dirty="0">
                <a:latin typeface="Sitka Text" panose="02000505000000020004" pitchFamily="2" charset="0"/>
                <a:cs typeface="Times New Roman" panose="02020603050405020304" pitchFamily="18" charset="0"/>
              </a:rPr>
              <a:t>ŹRÓDŁA:</a:t>
            </a:r>
          </a:p>
          <a:p>
            <a:pPr marL="573300" indent="-571500">
              <a:spcBef>
                <a:spcPts val="600"/>
              </a:spcBef>
            </a:pPr>
            <a:r>
              <a:rPr lang="pl-PL" i="1" u="sng" dirty="0">
                <a:latin typeface="Sitka Text" panose="02000505000000020004" pitchFamily="2" charset="0"/>
                <a:cs typeface="Times New Roman" panose="02020603050405020304" pitchFamily="18" charset="0"/>
              </a:rPr>
              <a:t>www.wikipedia.org</a:t>
            </a:r>
          </a:p>
          <a:p>
            <a:pPr marL="573300" indent="-571500">
              <a:spcBef>
                <a:spcPts val="600"/>
              </a:spcBef>
            </a:pPr>
            <a:r>
              <a:rPr lang="pl-PL" i="1" u="sng" dirty="0">
                <a:latin typeface="Sitka Text" panose="02000505000000020004" pitchFamily="2" charset="0"/>
                <a:cs typeface="Times New Roman" panose="02020603050405020304" pitchFamily="18" charset="0"/>
              </a:rPr>
              <a:t>www.krakow-przewodnicy.pl</a:t>
            </a:r>
          </a:p>
          <a:p>
            <a:pPr marL="573300" indent="-571500">
              <a:spcBef>
                <a:spcPts val="600"/>
              </a:spcBef>
            </a:pPr>
            <a:r>
              <a:rPr lang="pl-PL" i="1" u="sng" dirty="0">
                <a:latin typeface="Sitka Text" panose="02000505000000020004" pitchFamily="2" charset="0"/>
                <a:cs typeface="Times New Roman" panose="02020603050405020304" pitchFamily="18" charset="0"/>
              </a:rPr>
              <a:t>www.bryk.pl</a:t>
            </a:r>
          </a:p>
          <a:p>
            <a:pPr marL="573300" indent="-571500">
              <a:spcBef>
                <a:spcPts val="600"/>
              </a:spcBef>
            </a:pPr>
            <a:r>
              <a:rPr lang="pl-PL" i="1" u="sng" dirty="0">
                <a:latin typeface="Sitka Text" panose="02000505000000020004" pitchFamily="2" charset="0"/>
                <a:cs typeface="Times New Roman" panose="02020603050405020304" pitchFamily="18" charset="0"/>
              </a:rPr>
              <a:t>www.google.pl</a:t>
            </a:r>
          </a:p>
          <a:p>
            <a:pPr marL="1800" indent="0">
              <a:spcBef>
                <a:spcPts val="600"/>
              </a:spcBef>
              <a:buNone/>
            </a:pPr>
            <a:endParaRPr lang="pl-PL" sz="3600" u="sng" dirty="0"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 marL="573300" indent="-571500">
              <a:spcBef>
                <a:spcPts val="600"/>
              </a:spcBef>
            </a:pPr>
            <a:endParaRPr lang="pl-PL" sz="3600" u="sng" dirty="0"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 marL="573300" indent="-571500">
              <a:spcBef>
                <a:spcPts val="600"/>
              </a:spcBef>
            </a:pPr>
            <a:endParaRPr lang="pl-PL" sz="3600" u="sng" dirty="0"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Dźwięk 3">
            <a:hlinkClick r:id="" action="ppaction://media"/>
            <a:extLst>
              <a:ext uri="{FF2B5EF4-FFF2-40B4-BE49-F238E27FC236}">
                <a16:creationId xmlns:a16="http://schemas.microsoft.com/office/drawing/2014/main" id="{AEABB6EF-EF5D-4467-AB9F-E6EC0AF31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8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62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2E0F-02AB-4B30-B4C7-931FCAB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87" y="65053"/>
            <a:ext cx="10515600" cy="973417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Sitka Text" panose="02000505000000020004" pitchFamily="2" charset="0"/>
                <a:cs typeface="Times New Roman" panose="02020603050405020304" pitchFamily="18" charset="0"/>
              </a:rPr>
              <a:t>ZARYS HISTORYCZNY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71" y="1468192"/>
            <a:ext cx="4527354" cy="4351338"/>
          </a:xfrm>
        </p:spPr>
        <p:txBody>
          <a:bodyPr>
            <a:noAutofit/>
          </a:bodyPr>
          <a:lstStyle/>
          <a:p>
            <a:pPr marL="2304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Kraków na przełomie XIX i XX wieku znajdował się pod zaborem austriackim.</a:t>
            </a:r>
          </a:p>
          <a:p>
            <a:pPr marL="2304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Zajmował o wiele mniejszą powierzchnię niż obecnie i mieszkało w nim mniej ludzi (około 90 tysięcy).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9B5575-29D8-4AD8-AF37-B56432CC7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1" y="1468192"/>
            <a:ext cx="6692721" cy="50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2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2E0F-02AB-4B30-B4C7-931FCAB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50" y="280206"/>
            <a:ext cx="10515600" cy="973417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Sitka Text" panose="02000505000000020004" pitchFamily="2" charset="0"/>
                <a:cs typeface="Times New Roman" panose="02020603050405020304" pitchFamily="18" charset="0"/>
              </a:rPr>
              <a:t>AUTONOMIA GALICYJSKA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71" y="1468192"/>
            <a:ext cx="11218816" cy="4351338"/>
          </a:xfrm>
        </p:spPr>
        <p:txBody>
          <a:bodyPr>
            <a:normAutofit/>
          </a:bodyPr>
          <a:lstStyle/>
          <a:p>
            <a:pPr marL="573300" indent="-571500">
              <a:spcBef>
                <a:spcPts val="600"/>
              </a:spcBef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Nazywa się tak zbiór praw, które zyskała Galicja w 1867 roku.</a:t>
            </a:r>
          </a:p>
          <a:p>
            <a:pPr marL="573300" indent="-571500">
              <a:spcBef>
                <a:spcPts val="600"/>
              </a:spcBef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Przyjętym językiem urzędowym w Krakowie znów stał się język polski, a niektóre funkcje publiczne zostały powierzone Polakom.</a:t>
            </a:r>
          </a:p>
          <a:p>
            <a:pPr marL="573300" indent="-571500">
              <a:spcBef>
                <a:spcPts val="600"/>
              </a:spcBef>
            </a:pPr>
            <a:r>
              <a:rPr lang="pl-PL" sz="3600" dirty="0">
                <a:latin typeface="Sitka Text" panose="02000505000000020004" pitchFamily="2" charset="0"/>
                <a:cs typeface="Times New Roman" panose="02020603050405020304" pitchFamily="18" charset="0"/>
              </a:rPr>
              <a:t>Dzięki niej Kraków stał się centrum dla polskich naukowców i artystów, którzy mogli prowadzić tu swobodną działalność.</a:t>
            </a:r>
          </a:p>
          <a:p>
            <a:pPr marL="573300" indent="-571500">
              <a:spcBef>
                <a:spcPts val="600"/>
              </a:spcBef>
            </a:pP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4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2E0F-02AB-4B30-B4C7-931FCAB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87" y="65053"/>
            <a:ext cx="10515600" cy="973417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Sitka Text" panose="02000505000000020004" pitchFamily="2" charset="0"/>
                <a:cs typeface="Times New Roman" panose="02020603050405020304" pitchFamily="18" charset="0"/>
              </a:rPr>
              <a:t>UNIWERSYTET JAGIELLOŃSKI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72" y="1038470"/>
            <a:ext cx="4836402" cy="5594149"/>
          </a:xfrm>
        </p:spPr>
        <p:txBody>
          <a:bodyPr>
            <a:normAutofit lnSpcReduction="10000"/>
          </a:bodyPr>
          <a:lstStyle/>
          <a:p>
            <a:pPr marL="230400" indent="-2304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Dużą popularność przyniosło mu prowadzenie nauki w języku polskim. Do Krakowa napływali studenci z pozostałych zaborów.</a:t>
            </a:r>
          </a:p>
          <a:p>
            <a:pPr marL="230400" indent="-2304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Dynamicznie rozwijały się badania przyrodnicze i humanistyka.</a:t>
            </a:r>
          </a:p>
          <a:p>
            <a:pPr marL="230400" indent="-2304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Od 1894 naukę mogły podjąć kobiety.</a:t>
            </a:r>
          </a:p>
          <a:p>
            <a:pPr marL="573300" indent="-571500">
              <a:spcBef>
                <a:spcPts val="600"/>
              </a:spcBef>
            </a:pP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3300" indent="-571500">
              <a:spcBef>
                <a:spcPts val="600"/>
              </a:spcBef>
            </a:pP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3300" indent="-571500">
              <a:spcBef>
                <a:spcPts val="600"/>
              </a:spcBef>
            </a:pP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5718CC-FE7C-45C3-AD5E-59E52033F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73" y="1708638"/>
            <a:ext cx="7100655" cy="468060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ECE0A06-F278-456C-972A-B5212EDB2BB1}"/>
              </a:ext>
            </a:extLst>
          </p:cNvPr>
          <p:cNvSpPr txBox="1"/>
          <p:nvPr/>
        </p:nvSpPr>
        <p:spPr>
          <a:xfrm>
            <a:off x="7228128" y="133930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latin typeface="Sitka Text" panose="02000505000000020004" pitchFamily="2" charset="0"/>
              </a:rPr>
              <a:t>Collegium Novum</a:t>
            </a:r>
          </a:p>
        </p:txBody>
      </p:sp>
    </p:spTree>
    <p:extLst>
      <p:ext uri="{BB962C8B-B14F-4D97-AF65-F5344CB8AC3E}">
        <p14:creationId xmlns:p14="http://schemas.microsoft.com/office/powerpoint/2010/main" val="323111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2E0F-02AB-4B30-B4C7-931FCAB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03" y="180963"/>
            <a:ext cx="10515600" cy="973417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Sitka Text" panose="02000505000000020004" pitchFamily="2" charset="0"/>
                <a:cs typeface="Times New Roman" panose="02020603050405020304" pitchFamily="18" charset="0"/>
              </a:rPr>
              <a:t>TEATR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71" y="1154379"/>
            <a:ext cx="3929374" cy="5522657"/>
          </a:xfrm>
        </p:spPr>
        <p:txBody>
          <a:bodyPr>
            <a:normAutofit lnSpcReduction="10000"/>
          </a:bodyPr>
          <a:lstStyle/>
          <a:p>
            <a:pPr marL="216000" indent="-2160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Społeczeństwo, w tym liczni artyści, domagali się powstania teatru w Krakowie.</a:t>
            </a:r>
          </a:p>
          <a:p>
            <a:pPr marL="216000" indent="-2160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Władze przychyliły się do ich próśb i w 1893 powstał Teatr Miejski, od 1909 noszący imię Juliusza Słowackiego.</a:t>
            </a:r>
          </a:p>
          <a:p>
            <a:pPr marL="573300" indent="-571500">
              <a:spcBef>
                <a:spcPts val="600"/>
              </a:spcBef>
            </a:pP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135FF-3CCD-4392-97CA-78BD626A1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7" y="1153445"/>
            <a:ext cx="7569802" cy="55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4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7263685"/>
          </a:xfrm>
          <a:blipFill dpi="0" rotWithShape="1">
            <a:blip r:embed="rId2">
              <a:alphaModFix amt="31000"/>
            </a:blip>
            <a:srcRect/>
            <a:stretch>
              <a:fillRect r="-22000"/>
            </a:stretch>
          </a:blipFill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marL="1800" indent="0">
              <a:spcBef>
                <a:spcPts val="600"/>
              </a:spcBef>
              <a:buNone/>
            </a:pP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3300" indent="-571500">
              <a:spcBef>
                <a:spcPts val="600"/>
              </a:spcBef>
            </a:pP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3300" indent="-5715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Wokół Teatru Miejskiego zgromadziło się środowisko artystyczne Krakowa.</a:t>
            </a:r>
          </a:p>
          <a:p>
            <a:pPr marL="573300" indent="-5715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Na przełomie wieków teatr pełnił rolę narodowego. Był to najlepszy okres w jego historii, głównie za sprawą Stanisława Wyspiańskiego, który wystawił tutaj większość swoich spektakli.</a:t>
            </a:r>
          </a:p>
          <a:p>
            <a:pPr marL="573300" indent="-5715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Szczególne wrażenie zrobiła prapremiera „Wesela” oraz pierwsza w historii inscenizacja wszystkich części „Dziadów” w 1901 roku.</a:t>
            </a:r>
          </a:p>
          <a:p>
            <a:pPr marL="573300" indent="-571500">
              <a:spcBef>
                <a:spcPts val="600"/>
              </a:spcBef>
            </a:pP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0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000">
        <p:split orient="vert"/>
      </p:transition>
    </mc:Choice>
    <mc:Fallback>
      <p:transition spd="slow" advTm="11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2E0F-02AB-4B30-B4C7-931FCAB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02" y="180963"/>
            <a:ext cx="11332335" cy="973417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Sitka Text" panose="02000505000000020004" pitchFamily="2" charset="0"/>
                <a:cs typeface="Times New Roman" panose="02020603050405020304" pitchFamily="18" charset="0"/>
              </a:rPr>
              <a:t>KAWIARNIA ARTYSTYCZNA „PAON”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5" y="1517986"/>
            <a:ext cx="7638488" cy="5037359"/>
          </a:xfrm>
        </p:spPr>
        <p:txBody>
          <a:bodyPr>
            <a:normAutofit/>
          </a:bodyPr>
          <a:lstStyle/>
          <a:p>
            <a:pPr marL="252000" indent="-2520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Założona w 1896 roku przez Ferdynanda </a:t>
            </a:r>
            <a:r>
              <a:rPr lang="pl-PL" sz="3200" dirty="0" err="1">
                <a:latin typeface="Sitka Text" panose="02000505000000020004" pitchFamily="2" charset="0"/>
                <a:cs typeface="Times New Roman" panose="02020603050405020304" pitchFamily="18" charset="0"/>
              </a:rPr>
              <a:t>Turlińskiego</a:t>
            </a: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, stała się miejscem spotkań krakowskiej bohemy artystycznej.</a:t>
            </a:r>
          </a:p>
          <a:p>
            <a:pPr marL="252000" indent="-2520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Stałymi gośćmi byli </a:t>
            </a:r>
            <a:r>
              <a:rPr lang="pl-PL" sz="3200" b="0" i="0" dirty="0">
                <a:effectLst/>
                <a:latin typeface="Sitka Text" panose="02000505000000020004" pitchFamily="2" charset="0"/>
              </a:rPr>
              <a:t>Stanisław Przybyszewski, Jacek Malczewski, Stanisław Wyspiański, Włodzimierz Tetmajer, Jan Stanisławski.</a:t>
            </a:r>
          </a:p>
          <a:p>
            <a:pPr marL="252000" indent="-2520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Na ścianie wisiało płótno, na którym każdy mógł pisać i malować.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04529B2-97D7-4412-BEDC-F4AD64957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41" y="1786723"/>
            <a:ext cx="4399530" cy="490233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2CF7B67-0782-45A5-93AE-390C685B733A}"/>
              </a:ext>
            </a:extLst>
          </p:cNvPr>
          <p:cNvSpPr txBox="1"/>
          <p:nvPr/>
        </p:nvSpPr>
        <p:spPr>
          <a:xfrm>
            <a:off x="8281115" y="1365161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latin typeface="Sitka Text" panose="02000505000000020004" pitchFamily="2" charset="0"/>
              </a:rPr>
              <a:t>fragment płótna z „</a:t>
            </a:r>
            <a:r>
              <a:rPr lang="pl-PL" i="1" dirty="0" err="1">
                <a:latin typeface="Sitka Text" panose="02000505000000020004" pitchFamily="2" charset="0"/>
              </a:rPr>
              <a:t>Paonu</a:t>
            </a:r>
            <a:r>
              <a:rPr lang="pl-PL" i="1" dirty="0">
                <a:latin typeface="Sitka Text" panose="02000505000000020004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082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2E0F-02AB-4B30-B4C7-931FCAB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03" y="180963"/>
            <a:ext cx="10515600" cy="973417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Sitka Text" panose="02000505000000020004" pitchFamily="2" charset="0"/>
                <a:cs typeface="Times New Roman" panose="02020603050405020304" pitchFamily="18" charset="0"/>
              </a:rPr>
              <a:t>KABARET „ZIELONY BALONIK”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7888"/>
            <a:ext cx="4552403" cy="7972022"/>
          </a:xfrm>
        </p:spPr>
        <p:txBody>
          <a:bodyPr>
            <a:normAutofit/>
          </a:bodyPr>
          <a:lstStyle/>
          <a:p>
            <a:pPr marL="252000" indent="-2520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Pierwszy w Polsce kabaret literacki, założony przez krakowskich artystów, istniejący w latach 1905-1912.</a:t>
            </a:r>
          </a:p>
          <a:p>
            <a:pPr marL="252000" indent="-252000">
              <a:spcBef>
                <a:spcPts val="600"/>
              </a:spcBef>
            </a:pPr>
            <a:r>
              <a:rPr lang="pl-PL" sz="3200" dirty="0">
                <a:latin typeface="Sitka Text" panose="02000505000000020004" pitchFamily="2" charset="0"/>
                <a:cs typeface="Times New Roman" panose="02020603050405020304" pitchFamily="18" charset="0"/>
              </a:rPr>
              <a:t>Stanowił zamkniętą grupę, spotykającą się w cukierni Michalika na ulicy Floriańskiej.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B6F584-15EE-4EEE-808D-58A3C7530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51" y="1468192"/>
            <a:ext cx="7798038" cy="52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2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100000">
              <a:srgbClr val="B1A898"/>
            </a:gs>
            <a:gs pos="54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918A83"/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50F20-5297-435B-9385-C1622A25C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438"/>
            <a:ext cx="4966471" cy="6509123"/>
          </a:xfrm>
        </p:spPr>
        <p:txBody>
          <a:bodyPr>
            <a:noAutofit/>
          </a:bodyPr>
          <a:lstStyle/>
          <a:p>
            <a:pPr marL="252000" indent="-252000">
              <a:spcBef>
                <a:spcPts val="600"/>
              </a:spcBef>
            </a:pPr>
            <a:r>
              <a:rPr lang="pl-PL" dirty="0">
                <a:latin typeface="Sitka Text" panose="02000505000000020004" pitchFamily="2" charset="0"/>
                <a:cs typeface="Times New Roman" panose="02020603050405020304" pitchFamily="18" charset="0"/>
              </a:rPr>
              <a:t>Należeli m.in. Jan Kisielewski, Stanisław Sierosławski, Tadeusz   Boy Żeleński.</a:t>
            </a:r>
          </a:p>
          <a:p>
            <a:pPr marL="252000" indent="-252000">
              <a:spcBef>
                <a:spcPts val="600"/>
              </a:spcBef>
            </a:pPr>
            <a:r>
              <a:rPr lang="pl-PL" dirty="0">
                <a:latin typeface="Sitka Text" panose="02000505000000020004" pitchFamily="2" charset="0"/>
                <a:cs typeface="Times New Roman" panose="02020603050405020304" pitchFamily="18" charset="0"/>
              </a:rPr>
              <a:t>Na każde spotkanie obowiązywały zaproszenia.</a:t>
            </a:r>
          </a:p>
          <a:p>
            <a:pPr marL="252000" indent="-252000">
              <a:spcBef>
                <a:spcPts val="600"/>
              </a:spcBef>
            </a:pPr>
            <a:r>
              <a:rPr lang="pl-PL" dirty="0">
                <a:latin typeface="Sitka Text" panose="02000505000000020004" pitchFamily="2" charset="0"/>
                <a:cs typeface="Times New Roman" panose="02020603050405020304" pitchFamily="18" charset="0"/>
              </a:rPr>
              <a:t>Goście prezentowali autorskie wiersze 		 i piosenki, posługiwano  się także rysunkami,       do których tworzono zabawne teksty.</a:t>
            </a:r>
          </a:p>
          <a:p>
            <a:pPr marL="252000" indent="-252000">
              <a:spcBef>
                <a:spcPts val="600"/>
              </a:spcBef>
            </a:pPr>
            <a:r>
              <a:rPr lang="pl-PL" dirty="0">
                <a:latin typeface="Sitka Text" panose="02000505000000020004" pitchFamily="2" charset="0"/>
                <a:cs typeface="Times New Roman" panose="02020603050405020304" pitchFamily="18" charset="0"/>
              </a:rPr>
              <a:t>Kabaret ten był satyrą     na konserwatywne społeczeństwo Krakowa.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406838-7A3F-4694-B5D1-8D01D0404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82" y="0"/>
            <a:ext cx="4742379" cy="325191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CF37868-93D2-4F96-8BCA-FC38F9477A6B}"/>
              </a:ext>
            </a:extLst>
          </p:cNvPr>
          <p:cNvSpPr txBox="1"/>
          <p:nvPr/>
        </p:nvSpPr>
        <p:spPr>
          <a:xfrm>
            <a:off x="9484761" y="110618"/>
            <a:ext cx="172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Sitka Text" panose="02000505000000020004" pitchFamily="2" charset="0"/>
              </a:rPr>
              <a:t>zaproszenie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2DF82DA-ED88-4185-B42C-09037912A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58" y="3854046"/>
            <a:ext cx="2146479" cy="28933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A85DC48-E02C-4780-A468-66419948F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07" y="3854046"/>
            <a:ext cx="1876491" cy="289249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B7BF435-AE47-4B86-AB91-E9C5A31C5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81" y="3854046"/>
            <a:ext cx="1851194" cy="289249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AB612E-EAA6-4FEA-B762-91090461CA6D}"/>
              </a:ext>
            </a:extLst>
          </p:cNvPr>
          <p:cNvSpPr txBox="1"/>
          <p:nvPr/>
        </p:nvSpPr>
        <p:spPr>
          <a:xfrm>
            <a:off x="10191843" y="3522374"/>
            <a:ext cx="18511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0" i="1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Jan Kisielewski</a:t>
            </a:r>
          </a:p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D4D526-2A5D-4782-9D50-A1D8CA22FC8D}"/>
              </a:ext>
            </a:extLst>
          </p:cNvPr>
          <p:cNvSpPr txBox="1"/>
          <p:nvPr/>
        </p:nvSpPr>
        <p:spPr>
          <a:xfrm>
            <a:off x="4592575" y="3522374"/>
            <a:ext cx="2800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0" i="1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Stanisław Sierosławski</a:t>
            </a:r>
          </a:p>
          <a:p>
            <a:br>
              <a:rPr lang="pl-PL" i="1" dirty="0">
                <a:effectLst/>
              </a:rPr>
            </a:br>
            <a:endParaRPr lang="pl-PL" i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049FBDB-35F0-4910-A6A9-4F08011D566A}"/>
              </a:ext>
            </a:extLst>
          </p:cNvPr>
          <p:cNvSpPr txBox="1"/>
          <p:nvPr/>
        </p:nvSpPr>
        <p:spPr>
          <a:xfrm>
            <a:off x="7222712" y="3518933"/>
            <a:ext cx="2549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Sitka Text" panose="02000505000000020004" pitchFamily="2" charset="0"/>
                <a:cs typeface="Times New Roman" panose="02020603050405020304" pitchFamily="18" charset="0"/>
              </a:rPr>
              <a:t>Tadeusz Boy Żeleński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187493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000">
        <p:split orient="vert"/>
      </p:transition>
    </mc:Choice>
    <mc:Fallback>
      <p:transition spd="slow" advTm="17000">
        <p:split orient="vert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572</Words>
  <Application>Microsoft Office PowerPoint</Application>
  <PresentationFormat>Panoramiczny</PresentationFormat>
  <Paragraphs>66</Paragraphs>
  <Slides>14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Kaushan Script script=latin rev=15</vt:lpstr>
      <vt:lpstr>Sitka Text</vt:lpstr>
      <vt:lpstr>Times New Roman</vt:lpstr>
      <vt:lpstr>Motyw pakietu Office</vt:lpstr>
      <vt:lpstr> ŻYCIE KULTURALNE KRAKOWA PRZEŁOMU WIEKÓW</vt:lpstr>
      <vt:lpstr>ZARYS HISTORYCZNY</vt:lpstr>
      <vt:lpstr>AUTONOMIA GALICYJSKA</vt:lpstr>
      <vt:lpstr>UNIWERSYTET JAGIELLOŃSKI</vt:lpstr>
      <vt:lpstr>TEATR</vt:lpstr>
      <vt:lpstr>Prezentacja programu PowerPoint</vt:lpstr>
      <vt:lpstr>KAWIARNIA ARTYSTYCZNA „PAON”</vt:lpstr>
      <vt:lpstr>KABARET „ZIELONY BALONIK”</vt:lpstr>
      <vt:lpstr>Prezentacja programu PowerPoint</vt:lpstr>
      <vt:lpstr>Prezentacja programu PowerPoint</vt:lpstr>
      <vt:lpstr>TYGODNIK „ŻYCIE”</vt:lpstr>
      <vt:lpstr>AKADEMIA SZTUK PIĘKNYCH</vt:lpstr>
      <vt:lpstr>TOWARZYSTWO ARTYSTÓW POLSKICH „SZTUKA”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Sebastian</dc:creator>
  <cp:lastModifiedBy>Sebastian</cp:lastModifiedBy>
  <cp:revision>56</cp:revision>
  <dcterms:created xsi:type="dcterms:W3CDTF">2021-02-20T10:12:10Z</dcterms:created>
  <dcterms:modified xsi:type="dcterms:W3CDTF">2021-03-01T13:41:44Z</dcterms:modified>
</cp:coreProperties>
</file>