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Roboto" panose="02000000000000000000" pitchFamily="2" charset="0"/>
      <p:regular r:id="rId30"/>
      <p:bold r:id="rId31"/>
      <p:italic r:id="rId32"/>
      <p:boldItalic r:id="rId33"/>
    </p:embeddedFont>
    <p:embeddedFont>
      <p:font typeface="Roboto Slab"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074ae710b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c074ae710b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074ae710b_0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074ae710b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074ae710b_0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074ae710b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074ae710b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074ae710b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074ae710b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074ae710b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074ae710b_0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c074ae710b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074ae710b_0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074ae710b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074ae710b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074ae710b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074ae710b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074ae710b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074ae710b_0_7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c074ae710b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074ae710b_0_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074ae710b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074ae710b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074ae710b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c074ae710b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c074ae710b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074ae710b_0_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074ae710b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074ae710b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074ae710b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074ae710b_0_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074ae710b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074ae710b_0_5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074ae710b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074ae710b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074ae710b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074ae710b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074ae710b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074ae710b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074ae710b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074ae710b_0_7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074ae710b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074ae710b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074ae710b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074ae710b_0_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074ae710b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074ae710b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074ae710b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pl.wikipedia.org/wiki/Franciszek_Henryk_Nowicki" TargetMode="External"/><Relationship Id="rId3" Type="http://schemas.openxmlformats.org/officeDocument/2006/relationships/hyperlink" Target="https://www.krakow-przewodnicy.pl/zwiedzanie/mloda-polska.html" TargetMode="External"/><Relationship Id="rId7" Type="http://schemas.openxmlformats.org/officeDocument/2006/relationships/hyperlink" Target="https://pl.wikipedia.org/wiki/Kazimierz_Przerwa-Tetmajer" TargetMode="External"/><Relationship Id="rId2" Type="http://schemas.openxmlformats.org/officeDocument/2006/relationships/hyperlink" Target="https://www.bryk.pl/wypracowania/jezyk-polski/mloda-polska/2052-krakow-w-mlodej-polsce-ogolna-charakterystyka.html" TargetMode="External"/><Relationship Id="rId1" Type="http://schemas.openxmlformats.org/officeDocument/2006/relationships/slideLayout" Target="../slideLayouts/slideLayout3.xml"/><Relationship Id="rId6" Type="http://schemas.openxmlformats.org/officeDocument/2006/relationships/hyperlink" Target="https://pl.wikipedia.org/wiki/Stanis&#322;aw_Wyspia&#324;ski" TargetMode="External"/><Relationship Id="rId5" Type="http://schemas.openxmlformats.org/officeDocument/2006/relationships/hyperlink" Target="https://pl.wikipedia.org/wiki/Stanis&#322;aw_Feliks_Hiszpa&#324;ski" TargetMode="External"/><Relationship Id="rId10" Type="http://schemas.openxmlformats.org/officeDocument/2006/relationships/hyperlink" Target="https://guide.turystyka.pl/Trasy/Szlak_M&#322;odej_Polski/" TargetMode="External"/><Relationship Id="rId4" Type="http://schemas.openxmlformats.org/officeDocument/2006/relationships/hyperlink" Target="https://pl.wikipedia.org/wiki/Literatura_polska_&#8211;_M&#322;oda_Polska" TargetMode="External"/><Relationship Id="rId9" Type="http://schemas.openxmlformats.org/officeDocument/2006/relationships/hyperlink" Target="https://epodreczniki.pl/a/topografia-mlodej-polski/D8CIOUcZ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520175" y="1188925"/>
            <a:ext cx="6110400" cy="1457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l" dirty="0"/>
              <a:t>Atmosfera młodopolskiego Krakowa i zjawisko cyganerii artystycznej.</a:t>
            </a:r>
            <a:endParaRPr dirty="0"/>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pl" dirty="0"/>
              <a:t>Wiktor Baran 3F</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xEl>
                                              <p:pRg st="0" end="0"/>
                                            </p:txEl>
                                          </p:spTgt>
                                        </p:tgtEl>
                                        <p:attrNameLst>
                                          <p:attrName>style.visibility</p:attrName>
                                        </p:attrNameLst>
                                      </p:cBhvr>
                                      <p:to>
                                        <p:strVal val="visible"/>
                                      </p:to>
                                    </p:set>
                                    <p:animEffect transition="in" filter="fade">
                                      <p:cBhvr>
                                        <p:cTn id="12"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“Życie”</a:t>
            </a:r>
            <a:endParaRPr dirty="0"/>
          </a:p>
        </p:txBody>
      </p:sp>
      <p:sp>
        <p:nvSpPr>
          <p:cNvPr id="125" name="Google Shape;125;p22"/>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dirty="0"/>
              <a:t>ilustrowany tygodnik (później dwutygodnik i miesięcznik) literacko-artystyczno-społeczny, założony w 1897 przez Ludwika Szczepańskiego, ukazujący się w Krakowie i Lwowie. Stanisław Przybyszewski zmienił to czasopismo w głos twórców epoki.</a:t>
            </a: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126" name="Google Shape;126;p22"/>
          <p:cNvPicPr preferRelativeResize="0"/>
          <p:nvPr/>
        </p:nvPicPr>
        <p:blipFill>
          <a:blip r:embed="rId3">
            <a:alphaModFix/>
          </a:blip>
          <a:stretch>
            <a:fillRect/>
          </a:stretch>
        </p:blipFill>
        <p:spPr>
          <a:xfrm>
            <a:off x="6885950" y="1489825"/>
            <a:ext cx="1870150" cy="268777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anim calcmode="lin" valueType="num">
                                      <p:cBhvr>
                                        <p:cTn id="8" dur="1000" fill="hold"/>
                                        <p:tgtEl>
                                          <p:spTgt spid="124"/>
                                        </p:tgtEl>
                                        <p:attrNameLst>
                                          <p:attrName>ppt_x</p:attrName>
                                        </p:attrNameLst>
                                      </p:cBhvr>
                                      <p:tavLst>
                                        <p:tav tm="0">
                                          <p:val>
                                            <p:strVal val="#ppt_x"/>
                                          </p:val>
                                        </p:tav>
                                        <p:tav tm="100000">
                                          <p:val>
                                            <p:strVal val="#ppt_x"/>
                                          </p:val>
                                        </p:tav>
                                      </p:tavLst>
                                    </p:anim>
                                    <p:anim calcmode="lin" valueType="num">
                                      <p:cBhvr>
                                        <p:cTn id="9"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5">
                                            <p:txEl>
                                              <p:pRg st="0" end="0"/>
                                            </p:txEl>
                                          </p:spTgt>
                                        </p:tgtEl>
                                        <p:attrNameLst>
                                          <p:attrName>style.visibility</p:attrName>
                                        </p:attrNameLst>
                                      </p:cBhvr>
                                      <p:to>
                                        <p:strVal val="visible"/>
                                      </p:to>
                                    </p:set>
                                    <p:animEffect transition="in" filter="fade">
                                      <p:cBhvr>
                                        <p:cTn id="14" dur="1000"/>
                                        <p:tgtEl>
                                          <p:spTgt spid="125">
                                            <p:txEl>
                                              <p:pRg st="0" end="0"/>
                                            </p:txEl>
                                          </p:spTgt>
                                        </p:tgtEl>
                                      </p:cBhvr>
                                    </p:animEffect>
                                    <p:anim calcmode="lin" valueType="num">
                                      <p:cBhvr>
                                        <p:cTn id="15" dur="1000" fill="hold"/>
                                        <p:tgtEl>
                                          <p:spTgt spid="12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1000"/>
                                        <p:tgtEl>
                                          <p:spTgt spid="126"/>
                                        </p:tgtEl>
                                      </p:cBhvr>
                                    </p:animEffect>
                                    <p:anim calcmode="lin" valueType="num">
                                      <p:cBhvr>
                                        <p:cTn id="22" dur="1000" fill="hold"/>
                                        <p:tgtEl>
                                          <p:spTgt spid="126"/>
                                        </p:tgtEl>
                                        <p:attrNameLst>
                                          <p:attrName>ppt_x</p:attrName>
                                        </p:attrNameLst>
                                      </p:cBhvr>
                                      <p:tavLst>
                                        <p:tav tm="0">
                                          <p:val>
                                            <p:strVal val="#ppt_x"/>
                                          </p:val>
                                        </p:tav>
                                        <p:tav tm="100000">
                                          <p:val>
                                            <p:strVal val="#ppt_x"/>
                                          </p:val>
                                        </p:tav>
                                      </p:tavLst>
                                    </p:anim>
                                    <p:anim calcmode="lin" valueType="num">
                                      <p:cBhvr>
                                        <p:cTn id="23"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“Świat”</a:t>
            </a:r>
            <a:endParaRPr dirty="0"/>
          </a:p>
        </p:txBody>
      </p:sp>
      <p:sp>
        <p:nvSpPr>
          <p:cNvPr id="132" name="Google Shape;132;p23"/>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sz="1650" dirty="0"/>
              <a:t>Dwutygodnik wydawany w latach 1888-1895 w Krakowie pod redakcją Zygmunta Sarnieckiego. Na łamach tego pisma publikował m.in. Przesmycki (studium na temat Maeterlincka, artykuły z cyklu „Harmonie i dysonanse”), Tetmajer, Kasprowicz.</a:t>
            </a:r>
            <a:endParaRPr sz="1650" dirty="0"/>
          </a:p>
        </p:txBody>
      </p:sp>
      <p:pic>
        <p:nvPicPr>
          <p:cNvPr id="133" name="Google Shape;133;p23" descr="Świat. Dwutygodnik ilustrowany, 1888, R. 1, Nr 4 - Silesian Digital Library"/>
          <p:cNvPicPr preferRelativeResize="0"/>
          <p:nvPr/>
        </p:nvPicPr>
        <p:blipFill>
          <a:blip r:embed="rId3">
            <a:alphaModFix/>
          </a:blip>
          <a:stretch>
            <a:fillRect/>
          </a:stretch>
        </p:blipFill>
        <p:spPr>
          <a:xfrm>
            <a:off x="6612975" y="1489825"/>
            <a:ext cx="2143125" cy="28479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anim calcmode="lin" valueType="num">
                                      <p:cBhvr>
                                        <p:cTn id="8" dur="1000" fill="hold"/>
                                        <p:tgtEl>
                                          <p:spTgt spid="131"/>
                                        </p:tgtEl>
                                        <p:attrNameLst>
                                          <p:attrName>ppt_x</p:attrName>
                                        </p:attrNameLst>
                                      </p:cBhvr>
                                      <p:tavLst>
                                        <p:tav tm="0">
                                          <p:val>
                                            <p:strVal val="#ppt_x"/>
                                          </p:val>
                                        </p:tav>
                                        <p:tav tm="100000">
                                          <p:val>
                                            <p:strVal val="#ppt_x"/>
                                          </p:val>
                                        </p:tav>
                                      </p:tavLst>
                                    </p:anim>
                                    <p:anim calcmode="lin" valueType="num">
                                      <p:cBhvr>
                                        <p:cTn id="9"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2">
                                            <p:txEl>
                                              <p:pRg st="0" end="0"/>
                                            </p:txEl>
                                          </p:spTgt>
                                        </p:tgtEl>
                                        <p:attrNameLst>
                                          <p:attrName>style.visibility</p:attrName>
                                        </p:attrNameLst>
                                      </p:cBhvr>
                                      <p:to>
                                        <p:strVal val="visible"/>
                                      </p:to>
                                    </p:set>
                                    <p:animEffect transition="in" filter="fade">
                                      <p:cBhvr>
                                        <p:cTn id="14" dur="1000"/>
                                        <p:tgtEl>
                                          <p:spTgt spid="132">
                                            <p:txEl>
                                              <p:pRg st="0" end="0"/>
                                            </p:txEl>
                                          </p:spTgt>
                                        </p:tgtEl>
                                      </p:cBhvr>
                                    </p:animEffect>
                                    <p:anim calcmode="lin" valueType="num">
                                      <p:cBhvr>
                                        <p:cTn id="15" dur="1000" fill="hold"/>
                                        <p:tgtEl>
                                          <p:spTgt spid="13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3"/>
                                        </p:tgtEl>
                                        <p:attrNameLst>
                                          <p:attrName>style.visibility</p:attrName>
                                        </p:attrNameLst>
                                      </p:cBhvr>
                                      <p:to>
                                        <p:strVal val="visible"/>
                                      </p:to>
                                    </p:set>
                                    <p:animEffect transition="in" filter="fade">
                                      <p:cBhvr>
                                        <p:cTn id="21" dur="1000"/>
                                        <p:tgtEl>
                                          <p:spTgt spid="133"/>
                                        </p:tgtEl>
                                      </p:cBhvr>
                                    </p:animEffect>
                                    <p:anim calcmode="lin" valueType="num">
                                      <p:cBhvr>
                                        <p:cTn id="22" dur="1000" fill="hold"/>
                                        <p:tgtEl>
                                          <p:spTgt spid="133"/>
                                        </p:tgtEl>
                                        <p:attrNameLst>
                                          <p:attrName>ppt_x</p:attrName>
                                        </p:attrNameLst>
                                      </p:cBhvr>
                                      <p:tavLst>
                                        <p:tav tm="0">
                                          <p:val>
                                            <p:strVal val="#ppt_x"/>
                                          </p:val>
                                        </p:tav>
                                        <p:tav tm="100000">
                                          <p:val>
                                            <p:strVal val="#ppt_x"/>
                                          </p:val>
                                        </p:tav>
                                      </p:tavLst>
                                    </p:anim>
                                    <p:anim calcmode="lin" valueType="num">
                                      <p:cBhvr>
                                        <p:cTn id="23"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87900" y="4211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“Krytyka”</a:t>
            </a:r>
            <a:endParaRPr dirty="0"/>
          </a:p>
        </p:txBody>
      </p:sp>
      <p:sp>
        <p:nvSpPr>
          <p:cNvPr id="139" name="Google Shape;139;p24"/>
          <p:cNvSpPr txBox="1">
            <a:spLocks noGrp="1"/>
          </p:cNvSpPr>
          <p:nvPr>
            <p:ph type="body" idx="1"/>
          </p:nvPr>
        </p:nvSpPr>
        <p:spPr>
          <a:xfrm>
            <a:off x="387900" y="1319275"/>
            <a:ext cx="4184100" cy="30789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SzPts val="935"/>
              <a:buNone/>
            </a:pPr>
            <a:r>
              <a:rPr lang="pl" sz="1650" dirty="0"/>
              <a:t>pismo Wydawane w Krakowie w latach 1896-1897 i 1899-1914, nastawione polemicznie wobec prasy modernistycznej, promujące sztukę zaangażowaną w kwestie społeczne. Redaktorem „Krytyki” był Wilhelm Feldman. W 1910 roku z pisma wyodrębniło się oddzielne wydawnictwo „Życie. Miesięcznik ilustrowany, poświęcony literaturze i sztukom plastycznym”. Ponieważ „Krytyka” zawierała wiele treści politycznych, które ograniczały jej zasięg i dostępność, dział kulturalny wyodrębniono jako niezależne pismo.</a:t>
            </a:r>
            <a:endParaRPr sz="1650" dirty="0"/>
          </a:p>
        </p:txBody>
      </p:sp>
      <p:pic>
        <p:nvPicPr>
          <p:cNvPr id="140" name="Google Shape;140;p24"/>
          <p:cNvPicPr preferRelativeResize="0"/>
          <p:nvPr/>
        </p:nvPicPr>
        <p:blipFill>
          <a:blip r:embed="rId3">
            <a:alphaModFix/>
          </a:blip>
          <a:stretch>
            <a:fillRect/>
          </a:stretch>
        </p:blipFill>
        <p:spPr>
          <a:xfrm>
            <a:off x="5655625" y="1489825"/>
            <a:ext cx="3100475" cy="3033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anim calcmode="lin" valueType="num">
                                      <p:cBhvr>
                                        <p:cTn id="8" dur="1000" fill="hold"/>
                                        <p:tgtEl>
                                          <p:spTgt spid="138"/>
                                        </p:tgtEl>
                                        <p:attrNameLst>
                                          <p:attrName>ppt_x</p:attrName>
                                        </p:attrNameLst>
                                      </p:cBhvr>
                                      <p:tavLst>
                                        <p:tav tm="0">
                                          <p:val>
                                            <p:strVal val="#ppt_x"/>
                                          </p:val>
                                        </p:tav>
                                        <p:tav tm="100000">
                                          <p:val>
                                            <p:strVal val="#ppt_x"/>
                                          </p:val>
                                        </p:tav>
                                      </p:tavLst>
                                    </p:anim>
                                    <p:anim calcmode="lin" valueType="num">
                                      <p:cBhvr>
                                        <p:cTn id="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9">
                                            <p:txEl>
                                              <p:pRg st="0" end="0"/>
                                            </p:txEl>
                                          </p:spTgt>
                                        </p:tgtEl>
                                        <p:attrNameLst>
                                          <p:attrName>style.visibility</p:attrName>
                                        </p:attrNameLst>
                                      </p:cBhvr>
                                      <p:to>
                                        <p:strVal val="visible"/>
                                      </p:to>
                                    </p:set>
                                    <p:animEffect transition="in" filter="fade">
                                      <p:cBhvr>
                                        <p:cTn id="14" dur="1000"/>
                                        <p:tgtEl>
                                          <p:spTgt spid="139">
                                            <p:txEl>
                                              <p:pRg st="0" end="0"/>
                                            </p:txEl>
                                          </p:spTgt>
                                        </p:tgtEl>
                                      </p:cBhvr>
                                    </p:animEffect>
                                    <p:anim calcmode="lin" valueType="num">
                                      <p:cBhvr>
                                        <p:cTn id="15" dur="10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0"/>
                                        </p:tgtEl>
                                        <p:attrNameLst>
                                          <p:attrName>style.visibility</p:attrName>
                                        </p:attrNameLst>
                                      </p:cBhvr>
                                      <p:to>
                                        <p:strVal val="visible"/>
                                      </p:to>
                                    </p:set>
                                    <p:animEffect transition="in" filter="fade">
                                      <p:cBhvr>
                                        <p:cTn id="21" dur="1000"/>
                                        <p:tgtEl>
                                          <p:spTgt spid="140"/>
                                        </p:tgtEl>
                                      </p:cBhvr>
                                    </p:animEffect>
                                    <p:anim calcmode="lin" valueType="num">
                                      <p:cBhvr>
                                        <p:cTn id="22" dur="1000" fill="hold"/>
                                        <p:tgtEl>
                                          <p:spTgt spid="140"/>
                                        </p:tgtEl>
                                        <p:attrNameLst>
                                          <p:attrName>ppt_x</p:attrName>
                                        </p:attrNameLst>
                                      </p:cBhvr>
                                      <p:tavLst>
                                        <p:tav tm="0">
                                          <p:val>
                                            <p:strVal val="#ppt_x"/>
                                          </p:val>
                                        </p:tav>
                                        <p:tav tm="100000">
                                          <p:val>
                                            <p:strVal val="#ppt_x"/>
                                          </p:val>
                                        </p:tav>
                                      </p:tavLst>
                                    </p:anim>
                                    <p:anim calcmode="lin" valueType="num">
                                      <p:cBhvr>
                                        <p:cTn id="23"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ctrTitle"/>
          </p:nvPr>
        </p:nvSpPr>
        <p:spPr>
          <a:xfrm>
            <a:off x="1516800" y="724025"/>
            <a:ext cx="6110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l" dirty="0"/>
              <a:t>Kawiarnie </a:t>
            </a:r>
            <a:endParaRPr dirty="0"/>
          </a:p>
        </p:txBody>
      </p:sp>
      <p:sp>
        <p:nvSpPr>
          <p:cNvPr id="146" name="Google Shape;146;p25"/>
          <p:cNvSpPr txBox="1"/>
          <p:nvPr/>
        </p:nvSpPr>
        <p:spPr>
          <a:xfrm>
            <a:off x="1586625" y="3055125"/>
            <a:ext cx="5977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rgbClr val="FFFFFF"/>
                </a:solidFill>
                <a:latin typeface="Roboto"/>
                <a:ea typeface="Roboto"/>
                <a:cs typeface="Roboto"/>
                <a:sym typeface="Roboto"/>
              </a:rPr>
              <a:t>Dużą rolę kulturotwórczą odgrywały krakowskie kawiarnie. Prowadzono tam żywe dyskusje i tworzone nowe prądy w sztuce. Kawiarnie stanowiły również doskonałe miejsce spotkań towarzyskich, podczas których można było nadrobić zaległości i podyskutować o sprawach ważnych. </a:t>
            </a:r>
            <a:endParaRPr>
              <a:latin typeface="Roboto"/>
              <a:ea typeface="Roboto"/>
              <a:cs typeface="Roboto"/>
              <a:sym typeface="Roboto"/>
            </a:endParaRPr>
          </a:p>
        </p:txBody>
      </p:sp>
      <p:sp>
        <p:nvSpPr>
          <p:cNvPr id="147" name="Google Shape;147;p25"/>
          <p:cNvSpPr txBox="1"/>
          <p:nvPr/>
        </p:nvSpPr>
        <p:spPr>
          <a:xfrm>
            <a:off x="3689750" y="3453600"/>
            <a:ext cx="4250700" cy="49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“Jama Michalika”</a:t>
            </a:r>
            <a:endParaRPr dirty="0"/>
          </a:p>
        </p:txBody>
      </p:sp>
      <p:sp>
        <p:nvSpPr>
          <p:cNvPr id="153" name="Google Shape;153;p26"/>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pl" dirty="0"/>
              <a:t>pierwotnie nosząca nazwę Cukiernia Lwowska, a później także Cukiernia Zielonego Balonika – kawiarnia i restauracja w Krakowie, na Starym Mieście, w kamienicy Bełzińskiej przy ul. Floriańskiej 45. Na początku XX w. w lokalu funkcjonował kabaret literacki Zielony Balonik, a w latach 1960–1991 kabaret literacko-artystyczny Jama Michalika.</a:t>
            </a:r>
            <a:endParaRPr dirty="0"/>
          </a:p>
        </p:txBody>
      </p:sp>
      <p:pic>
        <p:nvPicPr>
          <p:cNvPr id="154" name="Google Shape;154;p26" descr="Ilustracja"/>
          <p:cNvPicPr preferRelativeResize="0"/>
          <p:nvPr/>
        </p:nvPicPr>
        <p:blipFill>
          <a:blip r:embed="rId3">
            <a:alphaModFix/>
          </a:blip>
          <a:stretch>
            <a:fillRect/>
          </a:stretch>
        </p:blipFill>
        <p:spPr>
          <a:xfrm>
            <a:off x="5563700" y="1489825"/>
            <a:ext cx="3192401" cy="178215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anim calcmode="lin" valueType="num">
                                      <p:cBhvr>
                                        <p:cTn id="8" dur="1000" fill="hold"/>
                                        <p:tgtEl>
                                          <p:spTgt spid="152"/>
                                        </p:tgtEl>
                                        <p:attrNameLst>
                                          <p:attrName>ppt_x</p:attrName>
                                        </p:attrNameLst>
                                      </p:cBhvr>
                                      <p:tavLst>
                                        <p:tav tm="0">
                                          <p:val>
                                            <p:strVal val="#ppt_x"/>
                                          </p:val>
                                        </p:tav>
                                        <p:tav tm="100000">
                                          <p:val>
                                            <p:strVal val="#ppt_x"/>
                                          </p:val>
                                        </p:tav>
                                      </p:tavLst>
                                    </p:anim>
                                    <p:anim calcmode="lin" valueType="num">
                                      <p:cBhvr>
                                        <p:cTn id="9"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
                                            <p:txEl>
                                              <p:pRg st="0" end="0"/>
                                            </p:txEl>
                                          </p:spTgt>
                                        </p:tgtEl>
                                        <p:attrNameLst>
                                          <p:attrName>style.visibility</p:attrName>
                                        </p:attrNameLst>
                                      </p:cBhvr>
                                      <p:to>
                                        <p:strVal val="visible"/>
                                      </p:to>
                                    </p:set>
                                    <p:animEffect transition="in" filter="fade">
                                      <p:cBhvr>
                                        <p:cTn id="14" dur="1000"/>
                                        <p:tgtEl>
                                          <p:spTgt spid="153">
                                            <p:txEl>
                                              <p:pRg st="0" end="0"/>
                                            </p:txEl>
                                          </p:spTgt>
                                        </p:tgtEl>
                                      </p:cBhvr>
                                    </p:animEffect>
                                    <p:anim calcmode="lin" valueType="num">
                                      <p:cBhvr>
                                        <p:cTn id="15" dur="1000" fill="hold"/>
                                        <p:tgtEl>
                                          <p:spTgt spid="15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4"/>
                                        </p:tgtEl>
                                        <p:attrNameLst>
                                          <p:attrName>style.visibility</p:attrName>
                                        </p:attrNameLst>
                                      </p:cBhvr>
                                      <p:to>
                                        <p:strVal val="visible"/>
                                      </p:to>
                                    </p:set>
                                    <p:animEffect transition="in" filter="fade">
                                      <p:cBhvr>
                                        <p:cTn id="21" dur="1000"/>
                                        <p:tgtEl>
                                          <p:spTgt spid="154"/>
                                        </p:tgtEl>
                                      </p:cBhvr>
                                    </p:animEffect>
                                    <p:anim calcmode="lin" valueType="num">
                                      <p:cBhvr>
                                        <p:cTn id="22" dur="1000" fill="hold"/>
                                        <p:tgtEl>
                                          <p:spTgt spid="154"/>
                                        </p:tgtEl>
                                        <p:attrNameLst>
                                          <p:attrName>ppt_x</p:attrName>
                                        </p:attrNameLst>
                                      </p:cBhvr>
                                      <p:tavLst>
                                        <p:tav tm="0">
                                          <p:val>
                                            <p:strVal val="#ppt_x"/>
                                          </p:val>
                                        </p:tav>
                                        <p:tav tm="100000">
                                          <p:val>
                                            <p:strVal val="#ppt_x"/>
                                          </p:val>
                                        </p:tav>
                                      </p:tavLst>
                                    </p:anim>
                                    <p:anim calcmode="lin" valueType="num">
                                      <p:cBhvr>
                                        <p:cTn id="23"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“Paon”</a:t>
            </a:r>
            <a:endParaRPr dirty="0"/>
          </a:p>
        </p:txBody>
      </p:sp>
      <p:sp>
        <p:nvSpPr>
          <p:cNvPr id="160" name="Google Shape;160;p27"/>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pl" dirty="0"/>
              <a:t>W prowadzonej przez Ferdynanda Turlińskiego przy ul. Szpitalnej 38 Kawiarni "Paon" (Pod Pawiem) związanej w latach 1897-1900 z Młodą Polską bywali Stanisław Przybyszewski, Jacek Malczewski, Stanisław Wyspiański, Włodzimierz Tetmajer, Jan Stanisławski. Jak pisze Jan Adamczewski na ścianie kawiarni wisiało płótno, na którym każdy mógł tworzyć - pisać i malować wedle swego gustu.</a:t>
            </a:r>
            <a:endParaRPr dirty="0"/>
          </a:p>
        </p:txBody>
      </p:sp>
      <p:pic>
        <p:nvPicPr>
          <p:cNvPr id="161" name="Google Shape;161;p27" descr="GRAFFITI w &quot;PAONIE&quot; W głównej sali... - Dagny Juel Przybyszewska | Facebook"/>
          <p:cNvPicPr preferRelativeResize="0"/>
          <p:nvPr/>
        </p:nvPicPr>
        <p:blipFill>
          <a:blip r:embed="rId3">
            <a:alphaModFix/>
          </a:blip>
          <a:stretch>
            <a:fillRect/>
          </a:stretch>
        </p:blipFill>
        <p:spPr>
          <a:xfrm>
            <a:off x="5493725" y="1489821"/>
            <a:ext cx="3262375" cy="1230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anim calcmode="lin" valueType="num">
                                      <p:cBhvr>
                                        <p:cTn id="8" dur="1000" fill="hold"/>
                                        <p:tgtEl>
                                          <p:spTgt spid="159"/>
                                        </p:tgtEl>
                                        <p:attrNameLst>
                                          <p:attrName>ppt_x</p:attrName>
                                        </p:attrNameLst>
                                      </p:cBhvr>
                                      <p:tavLst>
                                        <p:tav tm="0">
                                          <p:val>
                                            <p:strVal val="#ppt_x"/>
                                          </p:val>
                                        </p:tav>
                                        <p:tav tm="100000">
                                          <p:val>
                                            <p:strVal val="#ppt_x"/>
                                          </p:val>
                                        </p:tav>
                                      </p:tavLst>
                                    </p:anim>
                                    <p:anim calcmode="lin" valueType="num">
                                      <p:cBhvr>
                                        <p:cTn id="9"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0">
                                            <p:txEl>
                                              <p:pRg st="0" end="0"/>
                                            </p:txEl>
                                          </p:spTgt>
                                        </p:tgtEl>
                                        <p:attrNameLst>
                                          <p:attrName>style.visibility</p:attrName>
                                        </p:attrNameLst>
                                      </p:cBhvr>
                                      <p:to>
                                        <p:strVal val="visible"/>
                                      </p:to>
                                    </p:set>
                                    <p:animEffect transition="in" filter="fade">
                                      <p:cBhvr>
                                        <p:cTn id="14" dur="1000"/>
                                        <p:tgtEl>
                                          <p:spTgt spid="160">
                                            <p:txEl>
                                              <p:pRg st="0" end="0"/>
                                            </p:txEl>
                                          </p:spTgt>
                                        </p:tgtEl>
                                      </p:cBhvr>
                                    </p:animEffect>
                                    <p:anim calcmode="lin" valueType="num">
                                      <p:cBhvr>
                                        <p:cTn id="15" dur="1000" fill="hold"/>
                                        <p:tgtEl>
                                          <p:spTgt spid="16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1"/>
                                        </p:tgtEl>
                                        <p:attrNameLst>
                                          <p:attrName>style.visibility</p:attrName>
                                        </p:attrNameLst>
                                      </p:cBhvr>
                                      <p:to>
                                        <p:strVal val="visible"/>
                                      </p:to>
                                    </p:set>
                                    <p:animEffect transition="in" filter="fade">
                                      <p:cBhvr>
                                        <p:cTn id="21" dur="1000"/>
                                        <p:tgtEl>
                                          <p:spTgt spid="161"/>
                                        </p:tgtEl>
                                      </p:cBhvr>
                                    </p:animEffect>
                                    <p:anim calcmode="lin" valueType="num">
                                      <p:cBhvr>
                                        <p:cTn id="22" dur="1000" fill="hold"/>
                                        <p:tgtEl>
                                          <p:spTgt spid="161"/>
                                        </p:tgtEl>
                                        <p:attrNameLst>
                                          <p:attrName>ppt_x</p:attrName>
                                        </p:attrNameLst>
                                      </p:cBhvr>
                                      <p:tavLst>
                                        <p:tav tm="0">
                                          <p:val>
                                            <p:strVal val="#ppt_x"/>
                                          </p:val>
                                        </p:tav>
                                        <p:tav tm="100000">
                                          <p:val>
                                            <p:strVal val="#ppt_x"/>
                                          </p:val>
                                        </p:tav>
                                      </p:tavLst>
                                    </p:anim>
                                    <p:anim calcmode="lin" valueType="num">
                                      <p:cBhvr>
                                        <p:cTn id="23"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“Rosenstock”</a:t>
            </a:r>
            <a:endParaRPr dirty="0"/>
          </a:p>
        </p:txBody>
      </p:sp>
      <p:sp>
        <p:nvSpPr>
          <p:cNvPr id="167" name="Google Shape;167;p28"/>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dirty="0"/>
              <a:t>kawiarnia Rosenstocka była miejscem regularnie odwiedzanym przez krakowską cyganerię. W Rosenstocku mieściła się również restauracja. Lokal był otwarty przez całą dobę i była to druga z młodopolskich kawiarni, której nigdy nie zamykano.</a:t>
            </a:r>
            <a:endParaRPr dirty="0"/>
          </a:p>
        </p:txBody>
      </p:sp>
      <p:pic>
        <p:nvPicPr>
          <p:cNvPr id="168" name="Google Shape;168;p28"/>
          <p:cNvPicPr preferRelativeResize="0"/>
          <p:nvPr/>
        </p:nvPicPr>
        <p:blipFill>
          <a:blip r:embed="rId3">
            <a:alphaModFix/>
          </a:blip>
          <a:stretch>
            <a:fillRect/>
          </a:stretch>
        </p:blipFill>
        <p:spPr>
          <a:xfrm>
            <a:off x="5826275" y="1489825"/>
            <a:ext cx="2929825" cy="19490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7">
                                            <p:txEl>
                                              <p:pRg st="0" end="0"/>
                                            </p:txEl>
                                          </p:spTgt>
                                        </p:tgtEl>
                                        <p:attrNameLst>
                                          <p:attrName>style.visibility</p:attrName>
                                        </p:attrNameLst>
                                      </p:cBhvr>
                                      <p:to>
                                        <p:strVal val="visible"/>
                                      </p:to>
                                    </p:set>
                                    <p:animEffect transition="in" filter="fade">
                                      <p:cBhvr>
                                        <p:cTn id="14" dur="1000"/>
                                        <p:tgtEl>
                                          <p:spTgt spid="167">
                                            <p:txEl>
                                              <p:pRg st="0" end="0"/>
                                            </p:txEl>
                                          </p:spTgt>
                                        </p:tgtEl>
                                      </p:cBhvr>
                                    </p:animEffect>
                                    <p:anim calcmode="lin" valueType="num">
                                      <p:cBhvr>
                                        <p:cTn id="15" dur="1000" fill="hold"/>
                                        <p:tgtEl>
                                          <p:spTgt spid="16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8"/>
                                        </p:tgtEl>
                                        <p:attrNameLst>
                                          <p:attrName>style.visibility</p:attrName>
                                        </p:attrNameLst>
                                      </p:cBhvr>
                                      <p:to>
                                        <p:strVal val="visible"/>
                                      </p:to>
                                    </p:set>
                                    <p:animEffect transition="in" filter="fade">
                                      <p:cBhvr>
                                        <p:cTn id="21" dur="1000"/>
                                        <p:tgtEl>
                                          <p:spTgt spid="168"/>
                                        </p:tgtEl>
                                      </p:cBhvr>
                                    </p:animEffect>
                                    <p:anim calcmode="lin" valueType="num">
                                      <p:cBhvr>
                                        <p:cTn id="22" dur="1000" fill="hold"/>
                                        <p:tgtEl>
                                          <p:spTgt spid="168"/>
                                        </p:tgtEl>
                                        <p:attrNameLst>
                                          <p:attrName>ppt_x</p:attrName>
                                        </p:attrNameLst>
                                      </p:cBhvr>
                                      <p:tavLst>
                                        <p:tav tm="0">
                                          <p:val>
                                            <p:strVal val="#ppt_x"/>
                                          </p:val>
                                        </p:tav>
                                        <p:tav tm="100000">
                                          <p:val>
                                            <p:strVal val="#ppt_x"/>
                                          </p:val>
                                        </p:tav>
                                      </p:tavLst>
                                    </p:anim>
                                    <p:anim calcmode="lin" valueType="num">
                                      <p:cBhvr>
                                        <p:cTn id="23"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“Kawiarnia Schmidta”</a:t>
            </a:r>
            <a:endParaRPr dirty="0"/>
          </a:p>
        </p:txBody>
      </p:sp>
      <p:sp>
        <p:nvSpPr>
          <p:cNvPr id="174" name="Google Shape;174;p29"/>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pl" dirty="0"/>
              <a:t>Lokal Władysława Schmidta był drugim po kawiarni Antoniny Koziarskiej miejscem spotkań śmietanki artystycznej Krakowa. Kawiarnia Schmidta była także jednym z najtłumniej odwiedzanych młodopolskich lokali. Została założona już w 1884 roku, kiedy to przyznano przybyłemu spod Lwowa cukiernikowi Władysławowi Schmidtowi parcelę w okolicach Plant, nieopodal placu Szczepańskiego. </a:t>
            </a:r>
            <a:endParaRPr dirty="0"/>
          </a:p>
        </p:txBody>
      </p:sp>
      <p:pic>
        <p:nvPicPr>
          <p:cNvPr id="175" name="Google Shape;175;p29" descr="Kawiarnia Schmidta"/>
          <p:cNvPicPr preferRelativeResize="0"/>
          <p:nvPr/>
        </p:nvPicPr>
        <p:blipFill>
          <a:blip r:embed="rId3">
            <a:alphaModFix/>
          </a:blip>
          <a:stretch>
            <a:fillRect/>
          </a:stretch>
        </p:blipFill>
        <p:spPr>
          <a:xfrm>
            <a:off x="5849350" y="1489825"/>
            <a:ext cx="2906750" cy="20744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anim calcmode="lin" valueType="num">
                                      <p:cBhvr>
                                        <p:cTn id="8" dur="1000" fill="hold"/>
                                        <p:tgtEl>
                                          <p:spTgt spid="173"/>
                                        </p:tgtEl>
                                        <p:attrNameLst>
                                          <p:attrName>ppt_x</p:attrName>
                                        </p:attrNameLst>
                                      </p:cBhvr>
                                      <p:tavLst>
                                        <p:tav tm="0">
                                          <p:val>
                                            <p:strVal val="#ppt_x"/>
                                          </p:val>
                                        </p:tav>
                                        <p:tav tm="100000">
                                          <p:val>
                                            <p:strVal val="#ppt_x"/>
                                          </p:val>
                                        </p:tav>
                                      </p:tavLst>
                                    </p:anim>
                                    <p:anim calcmode="lin" valueType="num">
                                      <p:cBhvr>
                                        <p:cTn id="9"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
                                            <p:txEl>
                                              <p:pRg st="0" end="0"/>
                                            </p:txEl>
                                          </p:spTgt>
                                        </p:tgtEl>
                                        <p:attrNameLst>
                                          <p:attrName>style.visibility</p:attrName>
                                        </p:attrNameLst>
                                      </p:cBhvr>
                                      <p:to>
                                        <p:strVal val="visible"/>
                                      </p:to>
                                    </p:set>
                                    <p:animEffect transition="in" filter="fade">
                                      <p:cBhvr>
                                        <p:cTn id="14" dur="1000"/>
                                        <p:tgtEl>
                                          <p:spTgt spid="174">
                                            <p:txEl>
                                              <p:pRg st="0" end="0"/>
                                            </p:txEl>
                                          </p:spTgt>
                                        </p:tgtEl>
                                      </p:cBhvr>
                                    </p:animEffect>
                                    <p:anim calcmode="lin" valueType="num">
                                      <p:cBhvr>
                                        <p:cTn id="15" dur="1000" fill="hold"/>
                                        <p:tgtEl>
                                          <p:spTgt spid="17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5"/>
                                        </p:tgtEl>
                                        <p:attrNameLst>
                                          <p:attrName>style.visibility</p:attrName>
                                        </p:attrNameLst>
                                      </p:cBhvr>
                                      <p:to>
                                        <p:strVal val="visible"/>
                                      </p:to>
                                    </p:set>
                                    <p:animEffect transition="in" filter="fade">
                                      <p:cBhvr>
                                        <p:cTn id="21" dur="1000"/>
                                        <p:tgtEl>
                                          <p:spTgt spid="175"/>
                                        </p:tgtEl>
                                      </p:cBhvr>
                                    </p:animEffect>
                                    <p:anim calcmode="lin" valueType="num">
                                      <p:cBhvr>
                                        <p:cTn id="22" dur="1000" fill="hold"/>
                                        <p:tgtEl>
                                          <p:spTgt spid="175"/>
                                        </p:tgtEl>
                                        <p:attrNameLst>
                                          <p:attrName>ppt_x</p:attrName>
                                        </p:attrNameLst>
                                      </p:cBhvr>
                                      <p:tavLst>
                                        <p:tav tm="0">
                                          <p:val>
                                            <p:strVal val="#ppt_x"/>
                                          </p:val>
                                        </p:tav>
                                        <p:tav tm="100000">
                                          <p:val>
                                            <p:strVal val="#ppt_x"/>
                                          </p:val>
                                        </p:tav>
                                      </p:tavLst>
                                    </p:anim>
                                    <p:anim calcmode="lin" valueType="num">
                                      <p:cBhvr>
                                        <p:cTn id="23" dur="1000" fill="hold"/>
                                        <p:tgtEl>
                                          <p:spTgt spid="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“Kawiarnia Sauera”</a:t>
            </a:r>
            <a:endParaRPr dirty="0"/>
          </a:p>
        </p:txBody>
      </p:sp>
      <p:sp>
        <p:nvSpPr>
          <p:cNvPr id="181" name="Google Shape;181;p30"/>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pl" dirty="0"/>
              <a:t>Pierwsza kawiarnia w domu Pod Gruszką została założona w 1898 roku przez przedsiębiorcę restauracyjnego Franciszka Sauera. Kamienica Pod Gruszką znajduje się na rogu Rynku Głównego, na styku linii A-B i C-D, w miejscu, w którym krzyżują się ulice Szczepańska oraz Sławkowska. Lokal został otwarty na pierwszym piętrze. Do Sauera można było przyjść już o 6 rano i siedzieć przy kawie aż do 3 w nocy.</a:t>
            </a:r>
            <a:endParaRPr dirty="0"/>
          </a:p>
        </p:txBody>
      </p:sp>
      <p:pic>
        <p:nvPicPr>
          <p:cNvPr id="182" name="Google Shape;182;p30" descr="Kawiarnia Sauera i Klub &quot;Pod Gruszką&quot;"/>
          <p:cNvPicPr preferRelativeResize="0"/>
          <p:nvPr/>
        </p:nvPicPr>
        <p:blipFill>
          <a:blip r:embed="rId3">
            <a:alphaModFix/>
          </a:blip>
          <a:stretch>
            <a:fillRect/>
          </a:stretch>
        </p:blipFill>
        <p:spPr>
          <a:xfrm>
            <a:off x="5884150" y="1489825"/>
            <a:ext cx="2871950" cy="19711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anim calcmode="lin" valueType="num">
                                      <p:cBhvr>
                                        <p:cTn id="8" dur="1000" fill="hold"/>
                                        <p:tgtEl>
                                          <p:spTgt spid="180"/>
                                        </p:tgtEl>
                                        <p:attrNameLst>
                                          <p:attrName>ppt_x</p:attrName>
                                        </p:attrNameLst>
                                      </p:cBhvr>
                                      <p:tavLst>
                                        <p:tav tm="0">
                                          <p:val>
                                            <p:strVal val="#ppt_x"/>
                                          </p:val>
                                        </p:tav>
                                        <p:tav tm="100000">
                                          <p:val>
                                            <p:strVal val="#ppt_x"/>
                                          </p:val>
                                        </p:tav>
                                      </p:tavLst>
                                    </p:anim>
                                    <p:anim calcmode="lin" valueType="num">
                                      <p:cBhvr>
                                        <p:cTn id="9"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1">
                                            <p:txEl>
                                              <p:pRg st="0" end="0"/>
                                            </p:txEl>
                                          </p:spTgt>
                                        </p:tgtEl>
                                        <p:attrNameLst>
                                          <p:attrName>style.visibility</p:attrName>
                                        </p:attrNameLst>
                                      </p:cBhvr>
                                      <p:to>
                                        <p:strVal val="visible"/>
                                      </p:to>
                                    </p:set>
                                    <p:animEffect transition="in" filter="fade">
                                      <p:cBhvr>
                                        <p:cTn id="14" dur="1000"/>
                                        <p:tgtEl>
                                          <p:spTgt spid="181">
                                            <p:txEl>
                                              <p:pRg st="0" end="0"/>
                                            </p:txEl>
                                          </p:spTgt>
                                        </p:tgtEl>
                                      </p:cBhvr>
                                    </p:animEffect>
                                    <p:anim calcmode="lin" valueType="num">
                                      <p:cBhvr>
                                        <p:cTn id="15"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2"/>
                                        </p:tgtEl>
                                        <p:attrNameLst>
                                          <p:attrName>style.visibility</p:attrName>
                                        </p:attrNameLst>
                                      </p:cBhvr>
                                      <p:to>
                                        <p:strVal val="visible"/>
                                      </p:to>
                                    </p:set>
                                    <p:animEffect transition="in" filter="fade">
                                      <p:cBhvr>
                                        <p:cTn id="21" dur="1000"/>
                                        <p:tgtEl>
                                          <p:spTgt spid="182"/>
                                        </p:tgtEl>
                                      </p:cBhvr>
                                    </p:animEffect>
                                    <p:anim calcmode="lin" valueType="num">
                                      <p:cBhvr>
                                        <p:cTn id="22" dur="1000" fill="hold"/>
                                        <p:tgtEl>
                                          <p:spTgt spid="182"/>
                                        </p:tgtEl>
                                        <p:attrNameLst>
                                          <p:attrName>ppt_x</p:attrName>
                                        </p:attrNameLst>
                                      </p:cBhvr>
                                      <p:tavLst>
                                        <p:tav tm="0">
                                          <p:val>
                                            <p:strVal val="#ppt_x"/>
                                          </p:val>
                                        </p:tav>
                                        <p:tav tm="100000">
                                          <p:val>
                                            <p:strVal val="#ppt_x"/>
                                          </p:val>
                                        </p:tav>
                                      </p:tavLst>
                                    </p:anim>
                                    <p:anim calcmode="lin" valueType="num">
                                      <p:cBhvr>
                                        <p:cTn id="23"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18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ctrTitle"/>
          </p:nvPr>
        </p:nvSpPr>
        <p:spPr>
          <a:xfrm>
            <a:off x="1516800" y="664975"/>
            <a:ext cx="6110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l" dirty="0"/>
              <a:t>Cyganeria artystyczna</a:t>
            </a:r>
            <a:endParaRPr dirty="0"/>
          </a:p>
        </p:txBody>
      </p:sp>
      <p:sp>
        <p:nvSpPr>
          <p:cNvPr id="188" name="Google Shape;188;p31"/>
          <p:cNvSpPr txBox="1"/>
          <p:nvPr/>
        </p:nvSpPr>
        <p:spPr>
          <a:xfrm>
            <a:off x="1649700" y="3055125"/>
            <a:ext cx="5977500" cy="158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300" dirty="0">
                <a:solidFill>
                  <a:srgbClr val="FFFFFF"/>
                </a:solidFill>
                <a:latin typeface="Roboto"/>
                <a:ea typeface="Roboto"/>
                <a:cs typeface="Roboto"/>
                <a:sym typeface="Roboto"/>
              </a:rPr>
              <a:t>Cyganeria (bohema) oznacza środowisko artystyczne i towarzyskie życie przedstawicieli świata sztuki. Słowo wywodzi się z języka francuskiego – „la boheme” to dosłownie mieszkaniec Czech, chodzi jednak o określenie Cyganów, czyli ludzi wolnych, nieposiadających stałego miejsca zamieszkania, spędzających czas na zabawie i będących wiecznie w drodze.</a:t>
            </a:r>
            <a:endParaRPr sz="1300" dirty="0">
              <a:solidFill>
                <a:srgbClr val="FFFFFF"/>
              </a:solidFill>
              <a:latin typeface="Roboto"/>
              <a:ea typeface="Roboto"/>
              <a:cs typeface="Roboto"/>
              <a:sym typeface="Roboto"/>
            </a:endParaRPr>
          </a:p>
          <a:p>
            <a:pPr marL="0" lvl="0" indent="0" algn="l" rtl="0">
              <a:spcBef>
                <a:spcPts val="0"/>
              </a:spcBef>
              <a:spcAft>
                <a:spcPts val="0"/>
              </a:spcAft>
              <a:buNone/>
            </a:pPr>
            <a:endParaRPr sz="1300" dirty="0">
              <a:solidFill>
                <a:srgbClr val="FFFFFF"/>
              </a:solidFill>
              <a:latin typeface="Roboto"/>
              <a:ea typeface="Roboto"/>
              <a:cs typeface="Roboto"/>
              <a:sym typeface="Roboto"/>
            </a:endParaRPr>
          </a:p>
          <a:p>
            <a:pPr marL="0" lvl="0" indent="0" algn="l" rtl="0">
              <a:spcBef>
                <a:spcPts val="0"/>
              </a:spcBef>
              <a:spcAft>
                <a:spcPts val="0"/>
              </a:spcAft>
              <a:buNone/>
            </a:pPr>
            <a:endParaRPr sz="1300" dirty="0">
              <a:solidFill>
                <a:srgbClr val="FFFFFF"/>
              </a:solidFill>
              <a:latin typeface="Roboto"/>
              <a:ea typeface="Roboto"/>
              <a:cs typeface="Roboto"/>
              <a:sym typeface="Roboto"/>
            </a:endParaRPr>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b="1" dirty="0"/>
              <a:t>Młoda Polska</a:t>
            </a:r>
            <a:r>
              <a:rPr lang="pl" dirty="0"/>
              <a:t> to okres w historii literatury i sztuki przypadający na lata 1890-1918. Przynależało do niego pokolenie artystów urodzonych w latach 60-ych i 70-ych XIX wieku. Rozwijał się jako odpowiedź na sytuację ideową, filozoficzną, polityczną i artystyczną końca wieku, którą artyści tego nurtu oceniali negatywnie. Świadczyło o tym poczucie ogólnie pojmowanego kryzysu wartości i systemów filozoficznych.</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1000"/>
                                        <p:tgtEl>
                                          <p:spTgt spid="70">
                                            <p:txEl>
                                              <p:pRg st="0" end="0"/>
                                            </p:txEl>
                                          </p:spTgt>
                                        </p:tgtEl>
                                      </p:cBhvr>
                                    </p:animEffect>
                                    <p:anim calcmode="lin" valueType="num">
                                      <p:cBhvr>
                                        <p:cTn id="8" dur="10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194" name="Google Shape;194;p32"/>
          <p:cNvSpPr txBox="1">
            <a:spLocks noGrp="1"/>
          </p:cNvSpPr>
          <p:nvPr>
            <p:ph type="body" idx="1"/>
          </p:nvPr>
        </p:nvSpPr>
        <p:spPr>
          <a:xfrm>
            <a:off x="950700" y="1482450"/>
            <a:ext cx="7242600" cy="30789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pl" dirty="0"/>
              <a:t>Polscy twórcy modernistyczni powielali też styl życia poetów-cyganów. Pod koniec wieku młodopolska cyganeria skupiała się głównie w Krakowie. Artyści demonstrowali swoją niezależność względem opinii publicznej i pogardę dla mieszczańskiej moralności. Prym w tej dziedzinie wiódł Stanisław Przybyszewski i skupieni wokół niego zwolennicy poglądów Przybyszewskiego na sztukę. Grupa ta słynęła z nadużywania alkoholu i łamania norm obyczajowych. Prowokacja budowała w istotnej części ich wizerunek, w tym towarzystwie pogardzano stabilizacją, zapobiegliwością, schematami i konwenansami. Głośne nieraz zachowanie krakowskiej cyganerii wpisało się jednak dość dobrze w ówczesny koloryt miasta i nie budziło taż takiego zgorszenia, jak mogli oczekiwać zainteresowani.</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500"/>
                                        <p:tgtEl>
                                          <p:spTgt spid="1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Działalność bohemy artystycznej</a:t>
            </a:r>
            <a:endParaRPr dirty="0"/>
          </a:p>
        </p:txBody>
      </p:sp>
      <p:sp>
        <p:nvSpPr>
          <p:cNvPr id="200" name="Google Shape;200;p3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pl" dirty="0"/>
              <a:t>Działalność cyganerii artystycznej nie była w jakikolwiek sposób spójna lub zaplanowana. Sytuacja wyglądała przeciwnie. Ich zadaniem było wyłącznie tworzenie sztuki dla sztuki. Oczywiście lubili szokować swoich widzów czy słuchaczy szczególnie jeśli pochodzili oni z wyższych sfer żyjących za pan brat z konwenansami oraz ograniczeniami. Cyganeria, której swego rodzaju przywódcą był Przybyszewski wydawała czasopismo, w którym zamieszczane były działa kontrowersyjne i czasami wzbudzające nawet niesmak. Mieli nieszablonowe podejście do sztuki, którego w ich czasach nie doceniano. Zwyczajni ludzie, szczególnie ci z wyższych sfer nie doceniali ich dzieł ze względu na to, że nie potrafili dostrzec ich czasami bardzo głębokiego sensu oraz znaczenia.</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xEl>
                                              <p:pRg st="0" end="0"/>
                                            </p:txEl>
                                          </p:spTgt>
                                        </p:tgtEl>
                                        <p:attrNameLst>
                                          <p:attrName>style.visibility</p:attrName>
                                        </p:attrNameLst>
                                      </p:cBhvr>
                                      <p:to>
                                        <p:strVal val="visible"/>
                                      </p:to>
                                    </p:set>
                                    <p:animEffect transition="in" filter="fade">
                                      <p:cBhvr>
                                        <p:cTn id="12" dur="500"/>
                                        <p:tgtEl>
                                          <p:spTgt spid="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Przedstawiciele</a:t>
            </a:r>
            <a:endParaRPr dirty="0"/>
          </a:p>
        </p:txBody>
      </p:sp>
      <p:sp>
        <p:nvSpPr>
          <p:cNvPr id="206" name="Google Shape;206;p34"/>
          <p:cNvSpPr txBox="1">
            <a:spLocks noGrp="1"/>
          </p:cNvSpPr>
          <p:nvPr>
            <p:ph type="body" idx="1"/>
          </p:nvPr>
        </p:nvSpPr>
        <p:spPr>
          <a:xfrm>
            <a:off x="387900" y="1489825"/>
            <a:ext cx="42243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dirty="0"/>
              <a:t>Stanisław Feliks Przybyszewski (ur. 7 maja 1868 w Łojewie, zm. 23 listopada 1927 w Jarontach) – polski pisarz, poeta, dramaturg, nowelista okresu Młodej Polski, skandalista, przedstawiciel cyganerii krakowskiej i nurtu polskiego dekadentyzmu.</a:t>
            </a:r>
            <a:endParaRPr dirty="0"/>
          </a:p>
        </p:txBody>
      </p:sp>
      <p:pic>
        <p:nvPicPr>
          <p:cNvPr id="207" name="Google Shape;207;p34" descr="Ilustracja"/>
          <p:cNvPicPr preferRelativeResize="0"/>
          <p:nvPr/>
        </p:nvPicPr>
        <p:blipFill>
          <a:blip r:embed="rId3">
            <a:alphaModFix/>
          </a:blip>
          <a:stretch>
            <a:fillRect/>
          </a:stretch>
        </p:blipFill>
        <p:spPr>
          <a:xfrm>
            <a:off x="6955875" y="1489825"/>
            <a:ext cx="1800225" cy="2286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anim calcmode="lin" valueType="num">
                                      <p:cBhvr>
                                        <p:cTn id="8" dur="1000" fill="hold"/>
                                        <p:tgtEl>
                                          <p:spTgt spid="205"/>
                                        </p:tgtEl>
                                        <p:attrNameLst>
                                          <p:attrName>ppt_x</p:attrName>
                                        </p:attrNameLst>
                                      </p:cBhvr>
                                      <p:tavLst>
                                        <p:tav tm="0">
                                          <p:val>
                                            <p:strVal val="#ppt_x"/>
                                          </p:val>
                                        </p:tav>
                                        <p:tav tm="100000">
                                          <p:val>
                                            <p:strVal val="#ppt_x"/>
                                          </p:val>
                                        </p:tav>
                                      </p:tavLst>
                                    </p:anim>
                                    <p:anim calcmode="lin" valueType="num">
                                      <p:cBhvr>
                                        <p:cTn id="9" dur="1000" fill="hold"/>
                                        <p:tgtEl>
                                          <p:spTgt spid="2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6">
                                            <p:txEl>
                                              <p:pRg st="0" end="0"/>
                                            </p:txEl>
                                          </p:spTgt>
                                        </p:tgtEl>
                                        <p:attrNameLst>
                                          <p:attrName>style.visibility</p:attrName>
                                        </p:attrNameLst>
                                      </p:cBhvr>
                                      <p:to>
                                        <p:strVal val="visible"/>
                                      </p:to>
                                    </p:set>
                                    <p:animEffect transition="in" filter="fade">
                                      <p:cBhvr>
                                        <p:cTn id="14" dur="1000"/>
                                        <p:tgtEl>
                                          <p:spTgt spid="206">
                                            <p:txEl>
                                              <p:pRg st="0" end="0"/>
                                            </p:txEl>
                                          </p:spTgt>
                                        </p:tgtEl>
                                      </p:cBhvr>
                                    </p:animEffect>
                                    <p:anim calcmode="lin" valueType="num">
                                      <p:cBhvr>
                                        <p:cTn id="15" dur="1000" fill="hold"/>
                                        <p:tgtEl>
                                          <p:spTgt spid="20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7"/>
                                        </p:tgtEl>
                                        <p:attrNameLst>
                                          <p:attrName>style.visibility</p:attrName>
                                        </p:attrNameLst>
                                      </p:cBhvr>
                                      <p:to>
                                        <p:strVal val="visible"/>
                                      </p:to>
                                    </p:set>
                                    <p:animEffect transition="in" filter="fade">
                                      <p:cBhvr>
                                        <p:cTn id="21" dur="1000"/>
                                        <p:tgtEl>
                                          <p:spTgt spid="207"/>
                                        </p:tgtEl>
                                      </p:cBhvr>
                                    </p:animEffect>
                                    <p:anim calcmode="lin" valueType="num">
                                      <p:cBhvr>
                                        <p:cTn id="22" dur="1000" fill="hold"/>
                                        <p:tgtEl>
                                          <p:spTgt spid="207"/>
                                        </p:tgtEl>
                                        <p:attrNameLst>
                                          <p:attrName>ppt_x</p:attrName>
                                        </p:attrNameLst>
                                      </p:cBhvr>
                                      <p:tavLst>
                                        <p:tav tm="0">
                                          <p:val>
                                            <p:strVal val="#ppt_x"/>
                                          </p:val>
                                        </p:tav>
                                        <p:tav tm="100000">
                                          <p:val>
                                            <p:strVal val="#ppt_x"/>
                                          </p:val>
                                        </p:tav>
                                      </p:tavLst>
                                    </p:anim>
                                    <p:anim calcmode="lin" valueType="num">
                                      <p:cBhvr>
                                        <p:cTn id="23" dur="1000" fill="hold"/>
                                        <p:tgtEl>
                                          <p:spTgt spid="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20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Przedstawiciele</a:t>
            </a:r>
            <a:endParaRPr dirty="0"/>
          </a:p>
        </p:txBody>
      </p:sp>
      <p:sp>
        <p:nvSpPr>
          <p:cNvPr id="213" name="Google Shape;213;p35"/>
          <p:cNvSpPr txBox="1">
            <a:spLocks noGrp="1"/>
          </p:cNvSpPr>
          <p:nvPr>
            <p:ph type="body" idx="1"/>
          </p:nvPr>
        </p:nvSpPr>
        <p:spPr>
          <a:xfrm>
            <a:off x="387900" y="1489825"/>
            <a:ext cx="42168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pl" dirty="0"/>
              <a:t>Stanisław Mateusz Ignacy Wyspiański (ur. 15 stycznia 1869 w Krakowie, zm. 28 listopada 1907 tamże) – polski dramaturg, poeta, malarz, grafik, architekt, projektant mebli. Jako pisarz związany z dramatem symbolicznym. Tworzył w epoce Młodej Polski. Bywa nazywany czwartym wieszczem polskim.</a:t>
            </a:r>
            <a:endParaRPr dirty="0"/>
          </a:p>
        </p:txBody>
      </p:sp>
      <p:pic>
        <p:nvPicPr>
          <p:cNvPr id="214" name="Google Shape;214;p35" descr="Ilustracja"/>
          <p:cNvPicPr preferRelativeResize="0"/>
          <p:nvPr/>
        </p:nvPicPr>
        <p:blipFill>
          <a:blip r:embed="rId3">
            <a:alphaModFix/>
          </a:blip>
          <a:stretch>
            <a:fillRect/>
          </a:stretch>
        </p:blipFill>
        <p:spPr>
          <a:xfrm>
            <a:off x="7165425" y="1489825"/>
            <a:ext cx="1590675" cy="2286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anim calcmode="lin" valueType="num">
                                      <p:cBhvr>
                                        <p:cTn id="8" dur="1000" fill="hold"/>
                                        <p:tgtEl>
                                          <p:spTgt spid="212"/>
                                        </p:tgtEl>
                                        <p:attrNameLst>
                                          <p:attrName>ppt_x</p:attrName>
                                        </p:attrNameLst>
                                      </p:cBhvr>
                                      <p:tavLst>
                                        <p:tav tm="0">
                                          <p:val>
                                            <p:strVal val="#ppt_x"/>
                                          </p:val>
                                        </p:tav>
                                        <p:tav tm="100000">
                                          <p:val>
                                            <p:strVal val="#ppt_x"/>
                                          </p:val>
                                        </p:tav>
                                      </p:tavLst>
                                    </p:anim>
                                    <p:anim calcmode="lin" valueType="num">
                                      <p:cBhvr>
                                        <p:cTn id="9" dur="1000" fill="hold"/>
                                        <p:tgtEl>
                                          <p:spTgt spid="2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3">
                                            <p:txEl>
                                              <p:pRg st="0" end="0"/>
                                            </p:txEl>
                                          </p:spTgt>
                                        </p:tgtEl>
                                        <p:attrNameLst>
                                          <p:attrName>style.visibility</p:attrName>
                                        </p:attrNameLst>
                                      </p:cBhvr>
                                      <p:to>
                                        <p:strVal val="visible"/>
                                      </p:to>
                                    </p:set>
                                    <p:animEffect transition="in" filter="fade">
                                      <p:cBhvr>
                                        <p:cTn id="14" dur="1000"/>
                                        <p:tgtEl>
                                          <p:spTgt spid="213">
                                            <p:txEl>
                                              <p:pRg st="0" end="0"/>
                                            </p:txEl>
                                          </p:spTgt>
                                        </p:tgtEl>
                                      </p:cBhvr>
                                    </p:animEffect>
                                    <p:anim calcmode="lin" valueType="num">
                                      <p:cBhvr>
                                        <p:cTn id="15" dur="1000" fill="hold"/>
                                        <p:tgtEl>
                                          <p:spTgt spid="2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4"/>
                                        </p:tgtEl>
                                        <p:attrNameLst>
                                          <p:attrName>style.visibility</p:attrName>
                                        </p:attrNameLst>
                                      </p:cBhvr>
                                      <p:to>
                                        <p:strVal val="visible"/>
                                      </p:to>
                                    </p:set>
                                    <p:animEffect transition="in" filter="fade">
                                      <p:cBhvr>
                                        <p:cTn id="21" dur="1000"/>
                                        <p:tgtEl>
                                          <p:spTgt spid="214"/>
                                        </p:tgtEl>
                                      </p:cBhvr>
                                    </p:animEffect>
                                    <p:anim calcmode="lin" valueType="num">
                                      <p:cBhvr>
                                        <p:cTn id="22" dur="1000" fill="hold"/>
                                        <p:tgtEl>
                                          <p:spTgt spid="214"/>
                                        </p:tgtEl>
                                        <p:attrNameLst>
                                          <p:attrName>ppt_x</p:attrName>
                                        </p:attrNameLst>
                                      </p:cBhvr>
                                      <p:tavLst>
                                        <p:tav tm="0">
                                          <p:val>
                                            <p:strVal val="#ppt_x"/>
                                          </p:val>
                                        </p:tav>
                                        <p:tav tm="100000">
                                          <p:val>
                                            <p:strVal val="#ppt_x"/>
                                          </p:val>
                                        </p:tav>
                                      </p:tavLst>
                                    </p:anim>
                                    <p:anim calcmode="lin" valueType="num">
                                      <p:cBhvr>
                                        <p:cTn id="23"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Przedstawiciele</a:t>
            </a:r>
            <a:endParaRPr dirty="0"/>
          </a:p>
        </p:txBody>
      </p:sp>
      <p:sp>
        <p:nvSpPr>
          <p:cNvPr id="220" name="Google Shape;220;p36"/>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dirty="0"/>
              <a:t>Kazimierz Przerwa-Tetmajer (ur. 12 lutego 1865 w Ludźmierzu, zm. 18 stycznia 1940 w Warszawie) – polski poeta, nowelista, powieściopisarz, przedstawiciel Młodej Polski.</a:t>
            </a:r>
            <a:endParaRPr dirty="0"/>
          </a:p>
        </p:txBody>
      </p:sp>
      <p:pic>
        <p:nvPicPr>
          <p:cNvPr id="221" name="Google Shape;221;p36" descr="Ilustracja"/>
          <p:cNvPicPr preferRelativeResize="0"/>
          <p:nvPr/>
        </p:nvPicPr>
        <p:blipFill>
          <a:blip r:embed="rId3">
            <a:alphaModFix/>
          </a:blip>
          <a:stretch>
            <a:fillRect/>
          </a:stretch>
        </p:blipFill>
        <p:spPr>
          <a:xfrm>
            <a:off x="7117800" y="1489825"/>
            <a:ext cx="1638300" cy="2286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anim calcmode="lin" valueType="num">
                                      <p:cBhvr>
                                        <p:cTn id="8" dur="1000" fill="hold"/>
                                        <p:tgtEl>
                                          <p:spTgt spid="219"/>
                                        </p:tgtEl>
                                        <p:attrNameLst>
                                          <p:attrName>ppt_x</p:attrName>
                                        </p:attrNameLst>
                                      </p:cBhvr>
                                      <p:tavLst>
                                        <p:tav tm="0">
                                          <p:val>
                                            <p:strVal val="#ppt_x"/>
                                          </p:val>
                                        </p:tav>
                                        <p:tav tm="100000">
                                          <p:val>
                                            <p:strVal val="#ppt_x"/>
                                          </p:val>
                                        </p:tav>
                                      </p:tavLst>
                                    </p:anim>
                                    <p:anim calcmode="lin" valueType="num">
                                      <p:cBhvr>
                                        <p:cTn id="9" dur="1000" fill="hold"/>
                                        <p:tgtEl>
                                          <p:spTgt spid="2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0">
                                            <p:txEl>
                                              <p:pRg st="0" end="0"/>
                                            </p:txEl>
                                          </p:spTgt>
                                        </p:tgtEl>
                                        <p:attrNameLst>
                                          <p:attrName>style.visibility</p:attrName>
                                        </p:attrNameLst>
                                      </p:cBhvr>
                                      <p:to>
                                        <p:strVal val="visible"/>
                                      </p:to>
                                    </p:set>
                                    <p:animEffect transition="in" filter="fade">
                                      <p:cBhvr>
                                        <p:cTn id="14" dur="1000"/>
                                        <p:tgtEl>
                                          <p:spTgt spid="220">
                                            <p:txEl>
                                              <p:pRg st="0" end="0"/>
                                            </p:txEl>
                                          </p:spTgt>
                                        </p:tgtEl>
                                      </p:cBhvr>
                                    </p:animEffect>
                                    <p:anim calcmode="lin" valueType="num">
                                      <p:cBhvr>
                                        <p:cTn id="15" dur="10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1"/>
                                        </p:tgtEl>
                                        <p:attrNameLst>
                                          <p:attrName>style.visibility</p:attrName>
                                        </p:attrNameLst>
                                      </p:cBhvr>
                                      <p:to>
                                        <p:strVal val="visible"/>
                                      </p:to>
                                    </p:set>
                                    <p:animEffect transition="in" filter="fade">
                                      <p:cBhvr>
                                        <p:cTn id="21" dur="1000"/>
                                        <p:tgtEl>
                                          <p:spTgt spid="221"/>
                                        </p:tgtEl>
                                      </p:cBhvr>
                                    </p:animEffect>
                                    <p:anim calcmode="lin" valueType="num">
                                      <p:cBhvr>
                                        <p:cTn id="22" dur="1000" fill="hold"/>
                                        <p:tgtEl>
                                          <p:spTgt spid="221"/>
                                        </p:tgtEl>
                                        <p:attrNameLst>
                                          <p:attrName>ppt_x</p:attrName>
                                        </p:attrNameLst>
                                      </p:cBhvr>
                                      <p:tavLst>
                                        <p:tav tm="0">
                                          <p:val>
                                            <p:strVal val="#ppt_x"/>
                                          </p:val>
                                        </p:tav>
                                        <p:tav tm="100000">
                                          <p:val>
                                            <p:strVal val="#ppt_x"/>
                                          </p:val>
                                        </p:tav>
                                      </p:tavLst>
                                    </p:anim>
                                    <p:anim calcmode="lin" valueType="num">
                                      <p:cBhvr>
                                        <p:cTn id="23"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Przedstawiciele</a:t>
            </a:r>
            <a:endParaRPr dirty="0"/>
          </a:p>
        </p:txBody>
      </p:sp>
      <p:sp>
        <p:nvSpPr>
          <p:cNvPr id="227" name="Google Shape;227;p37"/>
          <p:cNvSpPr txBox="1">
            <a:spLocks noGrp="1"/>
          </p:cNvSpPr>
          <p:nvPr>
            <p:ph type="body" idx="1"/>
          </p:nvPr>
        </p:nvSpPr>
        <p:spPr>
          <a:xfrm>
            <a:off x="387900" y="1489825"/>
            <a:ext cx="42243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dirty="0"/>
              <a:t>Franciszek Henryk Siła-Nowicki (ur. 29 stycznia 1864 w Krakowie, zm. 3 września 1935 w Zawoi) – poeta polski okresu Młodej Polski, taternik, działacz socjaldemokratyczny i socjalistyczny, projektodawca Orlej Perci.</a:t>
            </a:r>
            <a:endParaRPr dirty="0"/>
          </a:p>
        </p:txBody>
      </p:sp>
      <p:pic>
        <p:nvPicPr>
          <p:cNvPr id="228" name="Google Shape;228;p37" descr="Ilustracja"/>
          <p:cNvPicPr preferRelativeResize="0"/>
          <p:nvPr/>
        </p:nvPicPr>
        <p:blipFill>
          <a:blip r:embed="rId3">
            <a:alphaModFix/>
          </a:blip>
          <a:stretch>
            <a:fillRect/>
          </a:stretch>
        </p:blipFill>
        <p:spPr>
          <a:xfrm>
            <a:off x="7184475" y="1489825"/>
            <a:ext cx="1571625" cy="2286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anim calcmode="lin" valueType="num">
                                      <p:cBhvr>
                                        <p:cTn id="8" dur="1000" fill="hold"/>
                                        <p:tgtEl>
                                          <p:spTgt spid="226"/>
                                        </p:tgtEl>
                                        <p:attrNameLst>
                                          <p:attrName>ppt_x</p:attrName>
                                        </p:attrNameLst>
                                      </p:cBhvr>
                                      <p:tavLst>
                                        <p:tav tm="0">
                                          <p:val>
                                            <p:strVal val="#ppt_x"/>
                                          </p:val>
                                        </p:tav>
                                        <p:tav tm="100000">
                                          <p:val>
                                            <p:strVal val="#ppt_x"/>
                                          </p:val>
                                        </p:tav>
                                      </p:tavLst>
                                    </p:anim>
                                    <p:anim calcmode="lin" valueType="num">
                                      <p:cBhvr>
                                        <p:cTn id="9"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7">
                                            <p:txEl>
                                              <p:pRg st="0" end="0"/>
                                            </p:txEl>
                                          </p:spTgt>
                                        </p:tgtEl>
                                        <p:attrNameLst>
                                          <p:attrName>style.visibility</p:attrName>
                                        </p:attrNameLst>
                                      </p:cBhvr>
                                      <p:to>
                                        <p:strVal val="visible"/>
                                      </p:to>
                                    </p:set>
                                    <p:animEffect transition="in" filter="fade">
                                      <p:cBhvr>
                                        <p:cTn id="14" dur="1000"/>
                                        <p:tgtEl>
                                          <p:spTgt spid="227">
                                            <p:txEl>
                                              <p:pRg st="0" end="0"/>
                                            </p:txEl>
                                          </p:spTgt>
                                        </p:tgtEl>
                                      </p:cBhvr>
                                    </p:animEffect>
                                    <p:anim calcmode="lin" valueType="num">
                                      <p:cBhvr>
                                        <p:cTn id="15" dur="1000" fill="hold"/>
                                        <p:tgtEl>
                                          <p:spTgt spid="22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8"/>
                                        </p:tgtEl>
                                        <p:attrNameLst>
                                          <p:attrName>style.visibility</p:attrName>
                                        </p:attrNameLst>
                                      </p:cBhvr>
                                      <p:to>
                                        <p:strVal val="visible"/>
                                      </p:to>
                                    </p:set>
                                    <p:animEffect transition="in" filter="fade">
                                      <p:cBhvr>
                                        <p:cTn id="21" dur="1000"/>
                                        <p:tgtEl>
                                          <p:spTgt spid="228"/>
                                        </p:tgtEl>
                                      </p:cBhvr>
                                    </p:animEffect>
                                    <p:anim calcmode="lin" valueType="num">
                                      <p:cBhvr>
                                        <p:cTn id="22" dur="1000" fill="hold"/>
                                        <p:tgtEl>
                                          <p:spTgt spid="228"/>
                                        </p:tgtEl>
                                        <p:attrNameLst>
                                          <p:attrName>ppt_x</p:attrName>
                                        </p:attrNameLst>
                                      </p:cBhvr>
                                      <p:tavLst>
                                        <p:tav tm="0">
                                          <p:val>
                                            <p:strVal val="#ppt_x"/>
                                          </p:val>
                                        </p:tav>
                                        <p:tav tm="100000">
                                          <p:val>
                                            <p:strVal val="#ppt_x"/>
                                          </p:val>
                                        </p:tav>
                                      </p:tavLst>
                                    </p:anim>
                                    <p:anim calcmode="lin" valueType="num">
                                      <p:cBhvr>
                                        <p:cTn id="23"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45A875-0F19-4210-8F8E-462FD85A4082}"/>
              </a:ext>
            </a:extLst>
          </p:cNvPr>
          <p:cNvSpPr txBox="1"/>
          <p:nvPr/>
        </p:nvSpPr>
        <p:spPr>
          <a:xfrm>
            <a:off x="685799" y="2178424"/>
            <a:ext cx="8653183" cy="923330"/>
          </a:xfrm>
          <a:prstGeom prst="rect">
            <a:avLst/>
          </a:prstGeom>
          <a:noFill/>
        </p:spPr>
        <p:txBody>
          <a:bodyPr wrap="square" rtlCol="0">
            <a:spAutoFit/>
          </a:bodyPr>
          <a:lstStyle/>
          <a:p>
            <a:r>
              <a:rPr lang="pl-PL" sz="5400" dirty="0">
                <a:solidFill>
                  <a:schemeClr val="tx1"/>
                </a:solidFill>
              </a:rPr>
              <a:t>DZIĘKUJE ZA UWAGĘ!</a:t>
            </a:r>
          </a:p>
        </p:txBody>
      </p:sp>
    </p:spTree>
    <p:extLst>
      <p:ext uri="{BB962C8B-B14F-4D97-AF65-F5344CB8AC3E}">
        <p14:creationId xmlns:p14="http://schemas.microsoft.com/office/powerpoint/2010/main" val="1839044948"/>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795E-EC8B-4ADA-B014-BAEEACCD3E36}"/>
              </a:ext>
            </a:extLst>
          </p:cNvPr>
          <p:cNvSpPr>
            <a:spLocks noGrp="1"/>
          </p:cNvSpPr>
          <p:nvPr>
            <p:ph type="title"/>
          </p:nvPr>
        </p:nvSpPr>
        <p:spPr/>
        <p:txBody>
          <a:bodyPr/>
          <a:lstStyle/>
          <a:p>
            <a:r>
              <a:rPr lang="pl-PL" dirty="0"/>
              <a:t>Bibliografia</a:t>
            </a:r>
          </a:p>
        </p:txBody>
      </p:sp>
      <p:sp>
        <p:nvSpPr>
          <p:cNvPr id="3" name="Text Placeholder 2">
            <a:extLst>
              <a:ext uri="{FF2B5EF4-FFF2-40B4-BE49-F238E27FC236}">
                <a16:creationId xmlns:a16="http://schemas.microsoft.com/office/drawing/2014/main" id="{57A7F0D4-563D-4468-BD14-73ADDCF56BA3}"/>
              </a:ext>
            </a:extLst>
          </p:cNvPr>
          <p:cNvSpPr>
            <a:spLocks noGrp="1"/>
          </p:cNvSpPr>
          <p:nvPr>
            <p:ph type="body" idx="1"/>
          </p:nvPr>
        </p:nvSpPr>
        <p:spPr/>
        <p:txBody>
          <a:bodyPr>
            <a:normAutofit/>
          </a:bodyPr>
          <a:lstStyle/>
          <a:p>
            <a:r>
              <a:rPr lang="pl-PL" sz="1400" b="0" i="0" u="sng" dirty="0">
                <a:effectLst/>
                <a:latin typeface="+mj-lt"/>
                <a:hlinkClick r:id="rId2" tooltip="https://www.bryk.pl/wypracowania/jezyk-polski/mloda-polska/2052-krakow-w-mlodej-polsce-ogolna-charakterystyka.html"/>
              </a:rPr>
              <a:t>https://www.bryk.pl/wypracowania/jezyk-polski/mloda-polska/2052-krakow-w-mlodej-polsce-ogolna-charakterystyka.html</a:t>
            </a:r>
            <a:endParaRPr lang="pl-PL" sz="1400" b="0" i="0" u="sng" dirty="0">
              <a:effectLst/>
              <a:latin typeface="+mj-lt"/>
            </a:endParaRPr>
          </a:p>
          <a:p>
            <a:r>
              <a:rPr lang="pl-PL" sz="1400" b="0" i="0" u="sng" dirty="0">
                <a:effectLst/>
                <a:latin typeface="+mj-lt"/>
                <a:hlinkClick r:id="rId3" tooltip="https://www.krakow-przewodnicy.pl/zwiedzanie/mloda-polska.html"/>
              </a:rPr>
              <a:t>https://www.krakow-przewodnicy.pl/zwiedzanie/mloda-polska.html</a:t>
            </a:r>
            <a:endParaRPr lang="pl-PL" sz="1400" b="0" i="0" u="sng" dirty="0">
              <a:effectLst/>
              <a:latin typeface="+mj-lt"/>
            </a:endParaRPr>
          </a:p>
          <a:p>
            <a:r>
              <a:rPr lang="pl-PL" sz="1400" dirty="0">
                <a:latin typeface="+mj-lt"/>
                <a:hlinkClick r:id="rId4"/>
              </a:rPr>
              <a:t>https://pl.wikipedia.org/wiki/Literatura_polska_–_Młoda_Polska</a:t>
            </a:r>
            <a:endParaRPr lang="pl-PL" sz="1400" dirty="0">
              <a:latin typeface="+mj-lt"/>
            </a:endParaRPr>
          </a:p>
          <a:p>
            <a:r>
              <a:rPr lang="pl-PL" sz="1400" dirty="0">
                <a:latin typeface="+mj-lt"/>
                <a:hlinkClick r:id="rId5"/>
              </a:rPr>
              <a:t>https://pl.wikipedia.org/wiki/Stanisław_Feliks_Hiszpański</a:t>
            </a:r>
            <a:endParaRPr lang="pl-PL" sz="1400" dirty="0">
              <a:latin typeface="+mj-lt"/>
            </a:endParaRPr>
          </a:p>
          <a:p>
            <a:r>
              <a:rPr lang="pl-PL" sz="1400" dirty="0">
                <a:latin typeface="+mj-lt"/>
                <a:hlinkClick r:id="rId6"/>
              </a:rPr>
              <a:t>https://pl.wikipedia.org/wiki/Stanisław_Wyspiański</a:t>
            </a:r>
            <a:endParaRPr lang="pl-PL" sz="1400" dirty="0">
              <a:latin typeface="+mj-lt"/>
            </a:endParaRPr>
          </a:p>
          <a:p>
            <a:r>
              <a:rPr lang="pl-PL" sz="1400" dirty="0">
                <a:latin typeface="+mj-lt"/>
                <a:hlinkClick r:id="rId7"/>
              </a:rPr>
              <a:t>https://pl.wikipedia.org/wiki/Kazimierz_Przerwa-Tetmajer</a:t>
            </a:r>
            <a:endParaRPr lang="pl-PL" sz="1400" dirty="0">
              <a:latin typeface="+mj-lt"/>
            </a:endParaRPr>
          </a:p>
          <a:p>
            <a:r>
              <a:rPr lang="pl-PL" sz="1400" dirty="0">
                <a:latin typeface="+mj-lt"/>
                <a:hlinkClick r:id="rId8"/>
              </a:rPr>
              <a:t>https://pl.wikipedia.org/wiki/Franciszek_Henryk_Nowicki</a:t>
            </a:r>
            <a:endParaRPr lang="pl-PL" sz="1400" dirty="0">
              <a:latin typeface="+mj-lt"/>
            </a:endParaRPr>
          </a:p>
          <a:p>
            <a:r>
              <a:rPr lang="pl-PL" sz="1400" dirty="0">
                <a:latin typeface="+mj-lt"/>
                <a:hlinkClick r:id="rId9"/>
              </a:rPr>
              <a:t>https://epodreczniki.pl/a/topografia-mlodej-polski/D8CIOUcZ4</a:t>
            </a:r>
            <a:endParaRPr lang="pl-PL" sz="1400" dirty="0">
              <a:latin typeface="+mj-lt"/>
            </a:endParaRPr>
          </a:p>
          <a:p>
            <a:r>
              <a:rPr lang="pl-PL" sz="1400" dirty="0">
                <a:latin typeface="+mj-lt"/>
                <a:hlinkClick r:id="rId10"/>
              </a:rPr>
              <a:t>https://guide.turystyka.pl/Trasy/Szlak_Młodej_Polski/</a:t>
            </a:r>
            <a:endParaRPr lang="pl-PL" sz="1400" dirty="0">
              <a:latin typeface="+mj-lt"/>
            </a:endParaRPr>
          </a:p>
          <a:p>
            <a:endParaRPr lang="pl-PL" sz="1400" dirty="0">
              <a:latin typeface="+mj-lt"/>
            </a:endParaRPr>
          </a:p>
          <a:p>
            <a:endParaRPr lang="pl-PL" sz="1400" dirty="0">
              <a:latin typeface="+mj-lt"/>
            </a:endParaRPr>
          </a:p>
          <a:p>
            <a:endParaRPr lang="pl-PL" sz="1400" dirty="0">
              <a:latin typeface="+mj-lt"/>
            </a:endParaRPr>
          </a:p>
          <a:p>
            <a:endParaRPr lang="pl-PL" sz="1400" dirty="0">
              <a:latin typeface="+mj-lt"/>
            </a:endParaRPr>
          </a:p>
          <a:p>
            <a:endParaRPr lang="pl-PL" sz="1400" dirty="0">
              <a:latin typeface="+mj-lt"/>
            </a:endParaRPr>
          </a:p>
        </p:txBody>
      </p:sp>
    </p:spTree>
    <p:extLst>
      <p:ext uri="{BB962C8B-B14F-4D97-AF65-F5344CB8AC3E}">
        <p14:creationId xmlns:p14="http://schemas.microsoft.com/office/powerpoint/2010/main" val="440234140"/>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Teatr Miejski im. Juliusza Słowackiego</a:t>
            </a:r>
            <a:endParaRPr dirty="0"/>
          </a:p>
        </p:txBody>
      </p:sp>
      <p:sp>
        <p:nvSpPr>
          <p:cNvPr id="76" name="Google Shape;76;p15"/>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dirty="0"/>
              <a:t>Na ul. Szpitalnej oraz Placu św. Ducha znajduje się Teatr Miejski im. Juliusza Słowackiego, w którym 16 marca 1901 roku miała miejsce premiera „Wesela” Wyspiańskiego (na którą mieszkańcy dojechali tramwajami elektrycznymi, które w tym dniu po raz pierwszy wyruszyły na ulice miasta).</a:t>
            </a:r>
            <a:endParaRPr dirty="0"/>
          </a:p>
        </p:txBody>
      </p:sp>
      <p:pic>
        <p:nvPicPr>
          <p:cNvPr id="77" name="Google Shape;77;p15" descr="Zdjęcie zrobione z oddali. W centralnej części zdjęcia fragment budynku głównego Teatru Słowackiego. Przed budynkiem grupa ludzi stoją ustawieni jakby do zdjęcia. Jest to zespół aktorski z roku 1893 roku. Patrzą prosto przed siebie. Kobiety mają długie suknie, kapelusze. Mężczyźni garnitury oraz cylindry lub kapelusze. Zdjęcie jest czarno białe."/>
          <p:cNvPicPr preferRelativeResize="0"/>
          <p:nvPr/>
        </p:nvPicPr>
        <p:blipFill>
          <a:blip r:embed="rId3">
            <a:alphaModFix/>
          </a:blip>
          <a:stretch>
            <a:fillRect/>
          </a:stretch>
        </p:blipFill>
        <p:spPr>
          <a:xfrm>
            <a:off x="5068999" y="1489825"/>
            <a:ext cx="3687101" cy="19894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6">
                                            <p:txEl>
                                              <p:pRg st="0" end="0"/>
                                            </p:txEl>
                                          </p:spTgt>
                                        </p:tgtEl>
                                        <p:attrNameLst>
                                          <p:attrName>style.visibility</p:attrName>
                                        </p:attrNameLst>
                                      </p:cBhvr>
                                      <p:to>
                                        <p:strVal val="visible"/>
                                      </p:to>
                                    </p:set>
                                    <p:animEffect transition="in" filter="fade">
                                      <p:cBhvr>
                                        <p:cTn id="14" dur="1000"/>
                                        <p:tgtEl>
                                          <p:spTgt spid="76">
                                            <p:txEl>
                                              <p:pRg st="0" end="0"/>
                                            </p:txEl>
                                          </p:spTgt>
                                        </p:tgtEl>
                                      </p:cBhvr>
                                    </p:animEffect>
                                    <p:anim calcmode="lin" valueType="num">
                                      <p:cBhvr>
                                        <p:cTn id="15" dur="10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1000"/>
                                        <p:tgtEl>
                                          <p:spTgt spid="77"/>
                                        </p:tgtEl>
                                      </p:cBhvr>
                                    </p:animEffect>
                                    <p:anim calcmode="lin" valueType="num">
                                      <p:cBhvr>
                                        <p:cTn id="22" dur="1000" fill="hold"/>
                                        <p:tgtEl>
                                          <p:spTgt spid="77"/>
                                        </p:tgtEl>
                                        <p:attrNameLst>
                                          <p:attrName>ppt_x</p:attrName>
                                        </p:attrNameLst>
                                      </p:cBhvr>
                                      <p:tavLst>
                                        <p:tav tm="0">
                                          <p:val>
                                            <p:strVal val="#ppt_x"/>
                                          </p:val>
                                        </p:tav>
                                        <p:tav tm="100000">
                                          <p:val>
                                            <p:strVal val="#ppt_x"/>
                                          </p:val>
                                        </p:tav>
                                      </p:tavLst>
                                    </p:anim>
                                    <p:anim calcmode="lin" valueType="num">
                                      <p:cBhvr>
                                        <p:cTn id="23"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Krakowska Akademia Sztuk Pięknych</a:t>
            </a:r>
            <a:endParaRPr dirty="0"/>
          </a:p>
        </p:txBody>
      </p:sp>
      <p:sp>
        <p:nvSpPr>
          <p:cNvPr id="83" name="Google Shape;83;p16"/>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pl" dirty="0"/>
              <a:t>Na Placu Matejki znajduje się Krakowska Akademia Sztuk Pięknych. Jej profesorami byli m.in. Jan Matejko, Stanisław Wyspiański, Józef Mehoffer, Jacek Malczewski, Józef Pankiewicz, Leon Wyczółkowski, Włodzimierz Tetmajer - plejada wybitnych polskich artystów, malarzy, rzeźbiarzy i dramaturgów przełomu XIX i XXw.</a:t>
            </a:r>
            <a:endParaRPr dirty="0"/>
          </a:p>
        </p:txBody>
      </p:sp>
      <p:pic>
        <p:nvPicPr>
          <p:cNvPr id="84" name="Google Shape;84;p16" descr="Historia Akademii - ASP Kraków"/>
          <p:cNvPicPr preferRelativeResize="0"/>
          <p:nvPr/>
        </p:nvPicPr>
        <p:blipFill>
          <a:blip r:embed="rId3">
            <a:alphaModFix/>
          </a:blip>
          <a:stretch>
            <a:fillRect/>
          </a:stretch>
        </p:blipFill>
        <p:spPr>
          <a:xfrm>
            <a:off x="5026575" y="1489823"/>
            <a:ext cx="3729525" cy="18183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3">
                                            <p:txEl>
                                              <p:pRg st="0" end="0"/>
                                            </p:txEl>
                                          </p:spTgt>
                                        </p:tgtEl>
                                        <p:attrNameLst>
                                          <p:attrName>style.visibility</p:attrName>
                                        </p:attrNameLst>
                                      </p:cBhvr>
                                      <p:to>
                                        <p:strVal val="visible"/>
                                      </p:to>
                                    </p:set>
                                    <p:animEffect transition="in" filter="fade">
                                      <p:cBhvr>
                                        <p:cTn id="14" dur="1000"/>
                                        <p:tgtEl>
                                          <p:spTgt spid="83">
                                            <p:txEl>
                                              <p:pRg st="0" end="0"/>
                                            </p:txEl>
                                          </p:spTgt>
                                        </p:tgtEl>
                                      </p:cBhvr>
                                    </p:animEffect>
                                    <p:anim calcmode="lin" valueType="num">
                                      <p:cBhvr>
                                        <p:cTn id="15" dur="1000" fill="hold"/>
                                        <p:tgtEl>
                                          <p:spTgt spid="8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1000"/>
                                        <p:tgtEl>
                                          <p:spTgt spid="84"/>
                                        </p:tgtEl>
                                      </p:cBhvr>
                                    </p:animEffect>
                                    <p:anim calcmode="lin" valueType="num">
                                      <p:cBhvr>
                                        <p:cTn id="22" dur="1000" fill="hold"/>
                                        <p:tgtEl>
                                          <p:spTgt spid="84"/>
                                        </p:tgtEl>
                                        <p:attrNameLst>
                                          <p:attrName>ppt_x</p:attrName>
                                        </p:attrNameLst>
                                      </p:cBhvr>
                                      <p:tavLst>
                                        <p:tav tm="0">
                                          <p:val>
                                            <p:strVal val="#ppt_x"/>
                                          </p:val>
                                        </p:tav>
                                        <p:tav tm="100000">
                                          <p:val>
                                            <p:strVal val="#ppt_x"/>
                                          </p:val>
                                        </p:tav>
                                      </p:tavLst>
                                    </p:anim>
                                    <p:anim calcmode="lin" valueType="num">
                                      <p:cBhvr>
                                        <p:cTn id="2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Kabaret Zielony Balonik</a:t>
            </a:r>
            <a:endParaRPr dirty="0"/>
          </a:p>
        </p:txBody>
      </p:sp>
      <p:sp>
        <p:nvSpPr>
          <p:cNvPr id="90" name="Google Shape;90;p17"/>
          <p:cNvSpPr txBox="1">
            <a:spLocks noGrp="1"/>
          </p:cNvSpPr>
          <p:nvPr>
            <p:ph type="body" idx="1"/>
          </p:nvPr>
        </p:nvSpPr>
        <p:spPr>
          <a:xfrm>
            <a:off x="387900" y="1489825"/>
            <a:ext cx="4231800" cy="3078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pl" sz="5200" dirty="0"/>
              <a:t>Kabaret Zielony Balonik powstał po śmierci Matejki kiedy to malarze i plastycy razem z Akademią Sztuk Pięknych zmieniła się nie do poznania. Metamorfoza polegała na tworzeniu pejzażu i stosowanie nowych barw, natomiast praca artystyczna miała być przyjemnością zespołową. Nie wszystkim jednak te zmiany odpowiadały bowiem studenci woleli oddawać się publicystyce czy też krytyce co właśnie stanowiło przyczynę powstania kabaretu "Zielony balonik". W skład kabaretu weszli ludzie z otoczenia Stanisława Przybyszewskiego, to właśnie życie artystycznego Krakowa było tematem dla nich. Jego powstanie datuje się na rok 1905 konkretnie jesień tego roku, natomiast hasło do utworzenia kabaretu artystów rzucił August Kisielewski.</a:t>
            </a:r>
            <a:endParaRPr sz="5200"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91" name="Google Shape;91;p17" descr="Zielony Balonik – Wikipedia, wolna encyklopedia"/>
          <p:cNvPicPr preferRelativeResize="0"/>
          <p:nvPr/>
        </p:nvPicPr>
        <p:blipFill>
          <a:blip r:embed="rId3">
            <a:alphaModFix/>
          </a:blip>
          <a:stretch>
            <a:fillRect/>
          </a:stretch>
        </p:blipFill>
        <p:spPr>
          <a:xfrm>
            <a:off x="5496125" y="1489825"/>
            <a:ext cx="3259974" cy="22368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0">
                                            <p:txEl>
                                              <p:pRg st="0" end="0"/>
                                            </p:txEl>
                                          </p:spTgt>
                                        </p:tgtEl>
                                        <p:attrNameLst>
                                          <p:attrName>style.visibility</p:attrName>
                                        </p:attrNameLst>
                                      </p:cBhvr>
                                      <p:to>
                                        <p:strVal val="visible"/>
                                      </p:to>
                                    </p:set>
                                    <p:animEffect transition="in" filter="fade">
                                      <p:cBhvr>
                                        <p:cTn id="14" dur="1000"/>
                                        <p:tgtEl>
                                          <p:spTgt spid="90">
                                            <p:txEl>
                                              <p:pRg st="0" end="0"/>
                                            </p:txEl>
                                          </p:spTgt>
                                        </p:tgtEl>
                                      </p:cBhvr>
                                    </p:animEffect>
                                    <p:anim calcmode="lin" valueType="num">
                                      <p:cBhvr>
                                        <p:cTn id="15" dur="10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1000"/>
                                        <p:tgtEl>
                                          <p:spTgt spid="91"/>
                                        </p:tgtEl>
                                      </p:cBhvr>
                                    </p:animEffect>
                                    <p:anim calcmode="lin" valueType="num">
                                      <p:cBhvr>
                                        <p:cTn id="22" dur="1000" fill="hold"/>
                                        <p:tgtEl>
                                          <p:spTgt spid="91"/>
                                        </p:tgtEl>
                                        <p:attrNameLst>
                                          <p:attrName>ppt_x</p:attrName>
                                        </p:attrNameLst>
                                      </p:cBhvr>
                                      <p:tavLst>
                                        <p:tav tm="0">
                                          <p:val>
                                            <p:strVal val="#ppt_x"/>
                                          </p:val>
                                        </p:tav>
                                        <p:tav tm="100000">
                                          <p:val>
                                            <p:strVal val="#ppt_x"/>
                                          </p:val>
                                        </p:tav>
                                      </p:tavLst>
                                    </p:anim>
                                    <p:anim calcmode="lin" valueType="num">
                                      <p:cBhvr>
                                        <p:cTn id="2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Sztuka młodej polski</a:t>
            </a:r>
            <a:endParaRPr dirty="0"/>
          </a:p>
        </p:txBody>
      </p:sp>
      <p:pic>
        <p:nvPicPr>
          <p:cNvPr id="97" name="Google Shape;97;p18"/>
          <p:cNvPicPr preferRelativeResize="0"/>
          <p:nvPr/>
        </p:nvPicPr>
        <p:blipFill>
          <a:blip r:embed="rId3">
            <a:alphaModFix/>
          </a:blip>
          <a:stretch>
            <a:fillRect/>
          </a:stretch>
        </p:blipFill>
        <p:spPr>
          <a:xfrm>
            <a:off x="6600127" y="1815350"/>
            <a:ext cx="2347199" cy="3255077"/>
          </a:xfrm>
          <a:prstGeom prst="rect">
            <a:avLst/>
          </a:prstGeom>
          <a:noFill/>
          <a:ln>
            <a:noFill/>
          </a:ln>
        </p:spPr>
      </p:pic>
      <p:pic>
        <p:nvPicPr>
          <p:cNvPr id="98" name="Google Shape;98;p18"/>
          <p:cNvPicPr preferRelativeResize="0"/>
          <p:nvPr/>
        </p:nvPicPr>
        <p:blipFill>
          <a:blip r:embed="rId4">
            <a:alphaModFix/>
          </a:blip>
          <a:stretch>
            <a:fillRect/>
          </a:stretch>
        </p:blipFill>
        <p:spPr>
          <a:xfrm>
            <a:off x="3779825" y="1206600"/>
            <a:ext cx="2619479" cy="3694575"/>
          </a:xfrm>
          <a:prstGeom prst="rect">
            <a:avLst/>
          </a:prstGeom>
          <a:noFill/>
          <a:ln>
            <a:noFill/>
          </a:ln>
        </p:spPr>
      </p:pic>
      <p:pic>
        <p:nvPicPr>
          <p:cNvPr id="99" name="Google Shape;99;p18"/>
          <p:cNvPicPr preferRelativeResize="0"/>
          <p:nvPr/>
        </p:nvPicPr>
        <p:blipFill>
          <a:blip r:embed="rId5">
            <a:alphaModFix/>
          </a:blip>
          <a:stretch>
            <a:fillRect/>
          </a:stretch>
        </p:blipFill>
        <p:spPr>
          <a:xfrm>
            <a:off x="152400" y="1386450"/>
            <a:ext cx="1428750" cy="3514725"/>
          </a:xfrm>
          <a:prstGeom prst="rect">
            <a:avLst/>
          </a:prstGeom>
          <a:noFill/>
          <a:ln>
            <a:noFill/>
          </a:ln>
        </p:spPr>
      </p:pic>
      <p:pic>
        <p:nvPicPr>
          <p:cNvPr id="100" name="Google Shape;100;p18"/>
          <p:cNvPicPr preferRelativeResize="0"/>
          <p:nvPr/>
        </p:nvPicPr>
        <p:blipFill>
          <a:blip r:embed="rId6">
            <a:alphaModFix/>
          </a:blip>
          <a:stretch>
            <a:fillRect/>
          </a:stretch>
        </p:blipFill>
        <p:spPr>
          <a:xfrm>
            <a:off x="1733550" y="1579963"/>
            <a:ext cx="1845450" cy="2947848"/>
          </a:xfrm>
          <a:prstGeom prst="rect">
            <a:avLst/>
          </a:prstGeom>
          <a:noFill/>
          <a:ln>
            <a:noFill/>
          </a:ln>
        </p:spPr>
      </p:pic>
      <p:pic>
        <p:nvPicPr>
          <p:cNvPr id="101" name="Google Shape;101;p18"/>
          <p:cNvPicPr preferRelativeResize="0"/>
          <p:nvPr/>
        </p:nvPicPr>
        <p:blipFill>
          <a:blip r:embed="rId7">
            <a:alphaModFix/>
          </a:blip>
          <a:stretch>
            <a:fillRect/>
          </a:stretch>
        </p:blipFill>
        <p:spPr>
          <a:xfrm>
            <a:off x="7158100" y="75852"/>
            <a:ext cx="1297200" cy="16066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Ciekawe daty z tego okresu.</a:t>
            </a:r>
            <a:endParaRPr dirty="0"/>
          </a:p>
        </p:txBody>
      </p:sp>
      <p:sp>
        <p:nvSpPr>
          <p:cNvPr id="107" name="Google Shape;107;p19"/>
          <p:cNvSpPr txBox="1">
            <a:spLocks noGrp="1"/>
          </p:cNvSpPr>
          <p:nvPr>
            <p:ph type="body" idx="1"/>
          </p:nvPr>
        </p:nvSpPr>
        <p:spPr>
          <a:xfrm>
            <a:off x="387900" y="2021149"/>
            <a:ext cx="8368200" cy="3078900"/>
          </a:xfrm>
          <a:prstGeom prst="rect">
            <a:avLst/>
          </a:prstGeom>
        </p:spPr>
        <p:txBody>
          <a:bodyPr spcFirstLastPara="1" wrap="square" lIns="91425" tIns="91425" rIns="91425" bIns="91425" anchor="t" anchorCtr="0">
            <a:normAutofit fontScale="40000" lnSpcReduction="20000"/>
          </a:bodyPr>
          <a:lstStyle/>
          <a:p>
            <a:pPr marL="457200" lvl="0" indent="-317500" algn="l" rtl="0">
              <a:lnSpc>
                <a:spcPct val="115000"/>
              </a:lnSpc>
              <a:spcBef>
                <a:spcPts val="0"/>
              </a:spcBef>
              <a:spcAft>
                <a:spcPts val="0"/>
              </a:spcAft>
              <a:buSzPct val="100000"/>
              <a:buChar char="●"/>
            </a:pPr>
            <a:r>
              <a:rPr lang="pl" sz="5600" b="1" dirty="0"/>
              <a:t>1900 r</a:t>
            </a:r>
            <a:r>
              <a:rPr lang="pl" sz="5600" dirty="0"/>
              <a:t> - w podkrakowskich Bronowicach odbyło się słynne wesele młodopolskie L. Rydla i J. Mikołajczykówny. Wydarzenie to stanowi temat słynnego dramatu S. Wyspiańskiego "Wesele".</a:t>
            </a:r>
            <a:endParaRPr sz="5600" dirty="0"/>
          </a:p>
          <a:p>
            <a:pPr marL="457200" lvl="0" indent="-317500" algn="l" rtl="0">
              <a:lnSpc>
                <a:spcPct val="115000"/>
              </a:lnSpc>
              <a:spcBef>
                <a:spcPts val="0"/>
              </a:spcBef>
              <a:spcAft>
                <a:spcPts val="0"/>
              </a:spcAft>
              <a:buSzPct val="100000"/>
              <a:buChar char="●"/>
            </a:pPr>
            <a:r>
              <a:rPr lang="pl" sz="5600" b="1" dirty="0"/>
              <a:t>1905 r</a:t>
            </a:r>
            <a:r>
              <a:rPr lang="pl" sz="5600" dirty="0"/>
              <a:t> - powstaje pierwszy polski kabaret "Zielony Balonik" - jest to szczyt okresu tzw. Młodopolskiego</a:t>
            </a:r>
            <a:endParaRPr sz="5600" dirty="0"/>
          </a:p>
          <a:p>
            <a:pPr marL="457200" lvl="0" indent="-317500" algn="l" rtl="0">
              <a:lnSpc>
                <a:spcPct val="115000"/>
              </a:lnSpc>
              <a:spcBef>
                <a:spcPts val="0"/>
              </a:spcBef>
              <a:spcAft>
                <a:spcPts val="0"/>
              </a:spcAft>
              <a:buSzPct val="100000"/>
              <a:buChar char="●"/>
            </a:pPr>
            <a:r>
              <a:rPr lang="pl" sz="5600" b="1" dirty="0"/>
              <a:t>1910 r</a:t>
            </a:r>
            <a:r>
              <a:rPr lang="pl" sz="5600" dirty="0"/>
              <a:t> - na Placu Matejki staje Pomnik Grunwaldzki.</a:t>
            </a:r>
            <a:endParaRPr sz="5600" dirty="0"/>
          </a:p>
          <a:p>
            <a:pPr marL="457200" lvl="0" indent="-317500" algn="l" rtl="0">
              <a:lnSpc>
                <a:spcPct val="115000"/>
              </a:lnSpc>
              <a:spcBef>
                <a:spcPts val="0"/>
              </a:spcBef>
              <a:spcAft>
                <a:spcPts val="0"/>
              </a:spcAft>
              <a:buSzPct val="100000"/>
              <a:buChar char="●"/>
            </a:pPr>
            <a:r>
              <a:rPr lang="pl" sz="5600" b="1" dirty="0"/>
              <a:t>1912 r</a:t>
            </a:r>
            <a:r>
              <a:rPr lang="pl" sz="5600" dirty="0"/>
              <a:t> - powstają kina Wanda i Uciecha</a:t>
            </a:r>
            <a:endParaRPr sz="5600" dirty="0"/>
          </a:p>
          <a:p>
            <a:pPr marL="457200" lvl="0" indent="0" algn="l" rtl="0">
              <a:lnSpc>
                <a:spcPct val="115000"/>
              </a:lnSpc>
              <a:spcBef>
                <a:spcPts val="1200"/>
              </a:spcBef>
              <a:spcAft>
                <a:spcPts val="0"/>
              </a:spcAft>
              <a:buNone/>
            </a:pPr>
            <a:endParaRPr sz="1200" dirty="0"/>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7">
                                            <p:txEl>
                                              <p:pRg st="0" end="0"/>
                                            </p:txEl>
                                          </p:spTgt>
                                        </p:tgtEl>
                                        <p:attrNameLst>
                                          <p:attrName>style.visibility</p:attrName>
                                        </p:attrNameLst>
                                      </p:cBhvr>
                                      <p:to>
                                        <p:strVal val="visible"/>
                                      </p:to>
                                    </p:set>
                                    <p:animEffect transition="in" filter="fade">
                                      <p:cBhvr>
                                        <p:cTn id="14" dur="1000"/>
                                        <p:tgtEl>
                                          <p:spTgt spid="107">
                                            <p:txEl>
                                              <p:pRg st="0" end="0"/>
                                            </p:txEl>
                                          </p:spTgt>
                                        </p:tgtEl>
                                      </p:cBhvr>
                                    </p:animEffect>
                                    <p:anim calcmode="lin" valueType="num">
                                      <p:cBhvr>
                                        <p:cTn id="15"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7">
                                            <p:txEl>
                                              <p:pRg st="1" end="1"/>
                                            </p:txEl>
                                          </p:spTgt>
                                        </p:tgtEl>
                                        <p:attrNameLst>
                                          <p:attrName>style.visibility</p:attrName>
                                        </p:attrNameLst>
                                      </p:cBhvr>
                                      <p:to>
                                        <p:strVal val="visible"/>
                                      </p:to>
                                    </p:set>
                                    <p:animEffect transition="in" filter="fade">
                                      <p:cBhvr>
                                        <p:cTn id="19" dur="1000"/>
                                        <p:tgtEl>
                                          <p:spTgt spid="107">
                                            <p:txEl>
                                              <p:pRg st="1" end="1"/>
                                            </p:txEl>
                                          </p:spTgt>
                                        </p:tgtEl>
                                      </p:cBhvr>
                                    </p:animEffect>
                                    <p:anim calcmode="lin" valueType="num">
                                      <p:cBhvr>
                                        <p:cTn id="20"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7">
                                            <p:txEl>
                                              <p:pRg st="2" end="2"/>
                                            </p:txEl>
                                          </p:spTgt>
                                        </p:tgtEl>
                                        <p:attrNameLst>
                                          <p:attrName>style.visibility</p:attrName>
                                        </p:attrNameLst>
                                      </p:cBhvr>
                                      <p:to>
                                        <p:strVal val="visible"/>
                                      </p:to>
                                    </p:set>
                                    <p:animEffect transition="in" filter="fade">
                                      <p:cBhvr>
                                        <p:cTn id="24" dur="1000"/>
                                        <p:tgtEl>
                                          <p:spTgt spid="107">
                                            <p:txEl>
                                              <p:pRg st="2" end="2"/>
                                            </p:txEl>
                                          </p:spTgt>
                                        </p:tgtEl>
                                      </p:cBhvr>
                                    </p:animEffect>
                                    <p:anim calcmode="lin" valueType="num">
                                      <p:cBhvr>
                                        <p:cTn id="25"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07">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7">
                                            <p:txEl>
                                              <p:pRg st="3" end="3"/>
                                            </p:txEl>
                                          </p:spTgt>
                                        </p:tgtEl>
                                        <p:attrNameLst>
                                          <p:attrName>style.visibility</p:attrName>
                                        </p:attrNameLst>
                                      </p:cBhvr>
                                      <p:to>
                                        <p:strVal val="visible"/>
                                      </p:to>
                                    </p:set>
                                    <p:animEffect transition="in" filter="fade">
                                      <p:cBhvr>
                                        <p:cTn id="29" dur="1000"/>
                                        <p:tgtEl>
                                          <p:spTgt spid="107">
                                            <p:txEl>
                                              <p:pRg st="3" end="3"/>
                                            </p:txEl>
                                          </p:spTgt>
                                        </p:tgtEl>
                                      </p:cBhvr>
                                    </p:animEffect>
                                    <p:anim calcmode="lin" valueType="num">
                                      <p:cBhvr>
                                        <p:cTn id="30" dur="1000" fill="hold"/>
                                        <p:tgtEl>
                                          <p:spTgt spid="10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1516800" y="657600"/>
            <a:ext cx="6110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l" dirty="0"/>
              <a:t>Gazety </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dirty="0"/>
              <a:t>“Czas”</a:t>
            </a:r>
            <a:endParaRPr dirty="0"/>
          </a:p>
        </p:txBody>
      </p:sp>
      <p:sp>
        <p:nvSpPr>
          <p:cNvPr id="118" name="Google Shape;118;p21"/>
          <p:cNvSpPr txBox="1">
            <a:spLocks noGrp="1"/>
          </p:cNvSpPr>
          <p:nvPr>
            <p:ph type="body" idx="1"/>
          </p:nvPr>
        </p:nvSpPr>
        <p:spPr>
          <a:xfrm>
            <a:off x="387900" y="1489825"/>
            <a:ext cx="4482600" cy="30789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pl" dirty="0"/>
              <a:t>dziennik informacyjno-polityczny wydawany w latach 1848–1934 w Krakowie głównie związany z działalnością Jamy Michalika. a w latach 1935–1939 w Warszawie (po połączeniu z „Dniem Polskim”). Początkowo czasopismo poruszało tematy polityczne, literaturę i kulturę jednak kiedy jego redaktorem został Rudolf Starzeski wiele się zmieniło. Stała się ona bardziej świeża i odtąd była organem polityczno-kulturalnym propagującym tendencje awangardowe w sztuce Młodej Polski.</a:t>
            </a:r>
            <a:endParaRPr dirty="0"/>
          </a:p>
        </p:txBody>
      </p:sp>
      <p:pic>
        <p:nvPicPr>
          <p:cNvPr id="119" name="Google Shape;119;p21"/>
          <p:cNvPicPr preferRelativeResize="0"/>
          <p:nvPr/>
        </p:nvPicPr>
        <p:blipFill>
          <a:blip r:embed="rId3">
            <a:alphaModFix/>
          </a:blip>
          <a:stretch>
            <a:fillRect/>
          </a:stretch>
        </p:blipFill>
        <p:spPr>
          <a:xfrm>
            <a:off x="5696950" y="1489825"/>
            <a:ext cx="3059150" cy="28978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
                                            <p:txEl>
                                              <p:pRg st="0" end="0"/>
                                            </p:txEl>
                                          </p:spTgt>
                                        </p:tgtEl>
                                        <p:attrNameLst>
                                          <p:attrName>style.visibility</p:attrName>
                                        </p:attrNameLst>
                                      </p:cBhvr>
                                      <p:to>
                                        <p:strVal val="visible"/>
                                      </p:to>
                                    </p:set>
                                    <p:animEffect transition="in" filter="fade">
                                      <p:cBhvr>
                                        <p:cTn id="14" dur="1000"/>
                                        <p:tgtEl>
                                          <p:spTgt spid="118">
                                            <p:txEl>
                                              <p:pRg st="0" end="0"/>
                                            </p:txEl>
                                          </p:spTgt>
                                        </p:tgtEl>
                                      </p:cBhvr>
                                    </p:animEffect>
                                    <p:anim calcmode="lin" valueType="num">
                                      <p:cBhvr>
                                        <p:cTn id="15"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1000"/>
                                        <p:tgtEl>
                                          <p:spTgt spid="119"/>
                                        </p:tgtEl>
                                      </p:cBhvr>
                                    </p:animEffect>
                                    <p:anim calcmode="lin" valueType="num">
                                      <p:cBhvr>
                                        <p:cTn id="22" dur="1000" fill="hold"/>
                                        <p:tgtEl>
                                          <p:spTgt spid="119"/>
                                        </p:tgtEl>
                                        <p:attrNameLst>
                                          <p:attrName>ppt_x</p:attrName>
                                        </p:attrNameLst>
                                      </p:cBhvr>
                                      <p:tavLst>
                                        <p:tav tm="0">
                                          <p:val>
                                            <p:strVal val="#ppt_x"/>
                                          </p:val>
                                        </p:tav>
                                        <p:tav tm="100000">
                                          <p:val>
                                            <p:strVal val="#ppt_x"/>
                                          </p:val>
                                        </p:tav>
                                      </p:tavLst>
                                    </p:anim>
                                    <p:anim calcmode="lin" valueType="num">
                                      <p:cBhvr>
                                        <p:cTn id="23"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build="p"/>
    </p:bld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1524</Words>
  <Application>Microsoft Office PowerPoint</Application>
  <PresentationFormat>On-screen Show (16:9)</PresentationFormat>
  <Paragraphs>67</Paragraphs>
  <Slides>27</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Roboto Slab</vt:lpstr>
      <vt:lpstr>Arial</vt:lpstr>
      <vt:lpstr>Roboto</vt:lpstr>
      <vt:lpstr>Marina</vt:lpstr>
      <vt:lpstr>Atmosfera młodopolskiego Krakowa i zjawisko cyganerii artystycznej.</vt:lpstr>
      <vt:lpstr>PowerPoint Presentation</vt:lpstr>
      <vt:lpstr>Teatr Miejski im. Juliusza Słowackiego</vt:lpstr>
      <vt:lpstr>Krakowska Akademia Sztuk Pięknych</vt:lpstr>
      <vt:lpstr>Kabaret Zielony Balonik</vt:lpstr>
      <vt:lpstr>Sztuka młodej polski</vt:lpstr>
      <vt:lpstr>Ciekawe daty z tego okresu.</vt:lpstr>
      <vt:lpstr>Gazety </vt:lpstr>
      <vt:lpstr>“Czas”</vt:lpstr>
      <vt:lpstr>“Życie”</vt:lpstr>
      <vt:lpstr>“Świat”</vt:lpstr>
      <vt:lpstr>“Krytyka”</vt:lpstr>
      <vt:lpstr>Kawiarnie </vt:lpstr>
      <vt:lpstr>“Jama Michalika”</vt:lpstr>
      <vt:lpstr>“Paon”</vt:lpstr>
      <vt:lpstr>“Rosenstock”</vt:lpstr>
      <vt:lpstr>“Kawiarnia Schmidta”</vt:lpstr>
      <vt:lpstr>“Kawiarnia Sauera”</vt:lpstr>
      <vt:lpstr>Cyganeria artystyczna</vt:lpstr>
      <vt:lpstr>PowerPoint Presentation</vt:lpstr>
      <vt:lpstr>Działalność bohemy artystycznej</vt:lpstr>
      <vt:lpstr>Przedstawiciele</vt:lpstr>
      <vt:lpstr>Przedstawiciele</vt:lpstr>
      <vt:lpstr>Przedstawiciele</vt:lpstr>
      <vt:lpstr>Przedstawiciele</vt:lpstr>
      <vt:lpstr>PowerPoint Presentation</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Atmosfera młodopolskiego Krakowa i zjawisko cyganerii artystycznej.</dc:title>
  <dc:creator>Wiktor Baran</dc:creator>
  <cp:lastModifiedBy>Wiktor</cp:lastModifiedBy>
  <cp:revision>4</cp:revision>
  <dcterms:modified xsi:type="dcterms:W3CDTF">2021-04-29T11:19:47Z</dcterms:modified>
</cp:coreProperties>
</file>