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p:cViewPr varScale="1">
        <p:scale>
          <a:sx n="70" d="100"/>
          <a:sy n="70" d="100"/>
        </p:scale>
        <p:origin x="-137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7" name="Ελεύθερη σχεδίαση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Ελεύθερη σχεδίαση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Τίτλος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Στυλ κύριου τίτλου</a:t>
            </a:r>
            <a:endParaRPr kumimoji="0" lang="en-US"/>
          </a:p>
        </p:txBody>
      </p:sp>
      <p:sp>
        <p:nvSpPr>
          <p:cNvPr id="17" name="Υπότιτλος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30" name="Θέση ημερομηνίας 29"/>
          <p:cNvSpPr>
            <a:spLocks noGrp="1"/>
          </p:cNvSpPr>
          <p:nvPr>
            <p:ph type="dt" sz="half" idx="10"/>
          </p:nvPr>
        </p:nvSpPr>
        <p:spPr/>
        <p:txBody>
          <a:bodyPr/>
          <a:lstStyle/>
          <a:p>
            <a:fld id="{CA4050B4-6860-4138-9A19-B8BA6E89CCC4}" type="datetimeFigureOut">
              <a:rPr lang="el-GR" smtClean="0"/>
              <a:t>5/4/2016</a:t>
            </a:fld>
            <a:endParaRPr lang="el-GR"/>
          </a:p>
        </p:txBody>
      </p:sp>
      <p:sp>
        <p:nvSpPr>
          <p:cNvPr id="19" name="Θέση υποσέλιδου 18"/>
          <p:cNvSpPr>
            <a:spLocks noGrp="1"/>
          </p:cNvSpPr>
          <p:nvPr>
            <p:ph type="ftr" sz="quarter" idx="11"/>
          </p:nvPr>
        </p:nvSpPr>
        <p:spPr/>
        <p:txBody>
          <a:bodyPr/>
          <a:lstStyle/>
          <a:p>
            <a:endParaRPr lang="el-GR"/>
          </a:p>
        </p:txBody>
      </p:sp>
      <p:sp>
        <p:nvSpPr>
          <p:cNvPr id="27" name="Θέση αριθμού διαφάνειας 26"/>
          <p:cNvSpPr>
            <a:spLocks noGrp="1"/>
          </p:cNvSpPr>
          <p:nvPr>
            <p:ph type="sldNum" sz="quarter" idx="12"/>
          </p:nvPr>
        </p:nvSpPr>
        <p:spPr/>
        <p:txBody>
          <a:bodyPr/>
          <a:lstStyle/>
          <a:p>
            <a:fld id="{39BAADB0-A172-4393-BABC-B5877C29BEA9}"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CA4050B4-6860-4138-9A19-B8BA6E89CCC4}" type="datetimeFigureOut">
              <a:rPr lang="el-GR" smtClean="0"/>
              <a:t>5/4/2016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9BAADB0-A172-4393-BABC-B5877C29BEA9}"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CA4050B4-6860-4138-9A19-B8BA6E89CCC4}" type="datetimeFigureOut">
              <a:rPr lang="el-GR" smtClean="0"/>
              <a:t>5/4/2016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9BAADB0-A172-4393-BABC-B5877C29BEA9}"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lgn="l">
              <a:defRPr/>
            </a:lvl1pPr>
          </a:lstStyle>
          <a:p>
            <a:r>
              <a:rPr kumimoji="0" lang="el-GR" smtClean="0"/>
              <a:t>Στυλ κύριου τίτλου</a:t>
            </a:r>
            <a:endParaRPr kumimoji="0" lang="en-US"/>
          </a:p>
        </p:txBody>
      </p:sp>
      <p:sp>
        <p:nvSpPr>
          <p:cNvPr id="3" name="Θέση περιεχομένου 2"/>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CA4050B4-6860-4138-9A19-B8BA6E89CCC4}" type="datetimeFigureOut">
              <a:rPr lang="el-GR" smtClean="0"/>
              <a:t>5/4/2016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9BAADB0-A172-4393-BABC-B5877C29BEA9}"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7" name="Ελεύθερη σχεδίαση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Ελεύθερη σχεδίαση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Τίτλος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p>
            <a:fld id="{CA4050B4-6860-4138-9A19-B8BA6E89CCC4}" type="datetimeFigureOut">
              <a:rPr lang="el-GR" smtClean="0"/>
              <a:t>5/4/2016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9BAADB0-A172-4393-BABC-B5877C29BEA9}"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1143000"/>
          </a:xfrm>
        </p:spPr>
        <p:txBody>
          <a:bodyPr/>
          <a:lstStyle/>
          <a:p>
            <a:r>
              <a:rPr kumimoji="0" lang="el-GR" smtClean="0"/>
              <a:t>Στυλ κύριου τίτλου</a:t>
            </a:r>
            <a:endParaRPr kumimoji="0" lang="en-US"/>
          </a:p>
        </p:txBody>
      </p:sp>
      <p:sp>
        <p:nvSpPr>
          <p:cNvPr id="3" name="Θέση περιεχομένου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fld id="{CA4050B4-6860-4138-9A19-B8BA6E89CCC4}" type="datetimeFigureOut">
              <a:rPr lang="el-GR" smtClean="0"/>
              <a:t>5/4/2016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9BAADB0-A172-4393-BABC-B5877C29BEA9}"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8229600" cy="1143000"/>
          </a:xfrm>
        </p:spPr>
        <p:txBody>
          <a:bodyPr anchor="ctr"/>
          <a:lstStyle>
            <a:lvl1pPr>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5" name="Θέση περιεχομένου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Θέση περιεχομένου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0"/>
          </p:nvPr>
        </p:nvSpPr>
        <p:spPr/>
        <p:txBody>
          <a:bodyPr/>
          <a:lstStyle/>
          <a:p>
            <a:fld id="{CA4050B4-6860-4138-9A19-B8BA6E89CCC4}" type="datetimeFigureOut">
              <a:rPr lang="el-GR" smtClean="0"/>
              <a:t>5/4/2016</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39BAADB0-A172-4393-BABC-B5877C29BEA9}"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320"/>
            <a:ext cx="7470648" cy="1143000"/>
          </a:xfrm>
        </p:spPr>
        <p:txBody>
          <a:bodyPr anchor="ctr"/>
          <a:lstStyle>
            <a:lvl1pPr algn="l">
              <a:defRPr sz="4600"/>
            </a:lvl1pPr>
          </a:lstStyle>
          <a:p>
            <a:r>
              <a:rPr kumimoji="0" lang="el-GR" smtClean="0"/>
              <a:t>Στυλ κύριου τίτλου</a:t>
            </a:r>
            <a:endParaRPr kumimoji="0" lang="en-US"/>
          </a:p>
        </p:txBody>
      </p:sp>
      <p:sp>
        <p:nvSpPr>
          <p:cNvPr id="7" name="Θέση ημερομηνίας 6"/>
          <p:cNvSpPr>
            <a:spLocks noGrp="1"/>
          </p:cNvSpPr>
          <p:nvPr>
            <p:ph type="dt" sz="half" idx="10"/>
          </p:nvPr>
        </p:nvSpPr>
        <p:spPr/>
        <p:txBody>
          <a:bodyPr/>
          <a:lstStyle/>
          <a:p>
            <a:fld id="{CA4050B4-6860-4138-9A19-B8BA6E89CCC4}" type="datetimeFigureOut">
              <a:rPr lang="el-GR" smtClean="0"/>
              <a:t>5/4/2016</a:t>
            </a:fld>
            <a:endParaRPr lang="el-GR"/>
          </a:p>
        </p:txBody>
      </p:sp>
      <p:sp>
        <p:nvSpPr>
          <p:cNvPr id="8" name="Θέση αριθμού διαφάνειας 7"/>
          <p:cNvSpPr>
            <a:spLocks noGrp="1"/>
          </p:cNvSpPr>
          <p:nvPr>
            <p:ph type="sldNum" sz="quarter" idx="11"/>
          </p:nvPr>
        </p:nvSpPr>
        <p:spPr/>
        <p:txBody>
          <a:bodyPr/>
          <a:lstStyle/>
          <a:p>
            <a:fld id="{39BAADB0-A172-4393-BABC-B5877C29BEA9}" type="slidenum">
              <a:rPr lang="el-GR" smtClean="0"/>
              <a:t>‹#›</a:t>
            </a:fld>
            <a:endParaRPr lang="el-GR"/>
          </a:p>
        </p:txBody>
      </p:sp>
      <p:sp>
        <p:nvSpPr>
          <p:cNvPr id="9" name="Θέση υποσέλιδου 8"/>
          <p:cNvSpPr>
            <a:spLocks noGrp="1"/>
          </p:cNvSpPr>
          <p:nvPr>
            <p:ph type="ftr" sz="quarter" idx="12"/>
          </p:nvPr>
        </p:nvSpPr>
        <p:spPr/>
        <p:txBody>
          <a:bodyPr/>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A4050B4-6860-4138-9A19-B8BA6E89CCC4}" type="datetimeFigureOut">
              <a:rPr lang="el-GR" smtClean="0"/>
              <a:t>5/4/2016</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39BAADB0-A172-4393-BABC-B5877C29BEA9}"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4" name="Θέση περιεχομένου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fld id="{CA4050B4-6860-4138-9A19-B8BA6E89CCC4}" type="datetimeFigureOut">
              <a:rPr lang="el-GR" smtClean="0"/>
              <a:t>5/4/2016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a:xfrm>
            <a:off x="8156448" y="6422064"/>
            <a:ext cx="762000" cy="365125"/>
          </a:xfrm>
        </p:spPr>
        <p:txBody>
          <a:bodyPr/>
          <a:lstStyle/>
          <a:p>
            <a:fld id="{39BAADB0-A172-4393-BABC-B5877C29BEA9}"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Θέση κειμένου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a:xfrm>
            <a:off x="457200" y="6422064"/>
            <a:ext cx="2133600" cy="365125"/>
          </a:xfrm>
        </p:spPr>
        <p:txBody>
          <a:bodyPr/>
          <a:lstStyle/>
          <a:p>
            <a:fld id="{CA4050B4-6860-4138-9A19-B8BA6E89CCC4}" type="datetimeFigureOut">
              <a:rPr lang="el-GR" smtClean="0"/>
              <a:t>5/4/2016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9BAADB0-A172-4393-BABC-B5877C29BEA9}"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Ελεύθερη σχεδίαση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Ελεύθερη σχεδίαση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Θέση τίτλου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l-GR" smtClean="0"/>
              <a:t>Στυλ κύριου τίτλου</a:t>
            </a:r>
            <a:endParaRPr kumimoji="0" lang="en-US"/>
          </a:p>
        </p:txBody>
      </p:sp>
      <p:sp>
        <p:nvSpPr>
          <p:cNvPr id="30" name="Θέση κειμένου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Θέση ημερομηνίας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CA4050B4-6860-4138-9A19-B8BA6E89CCC4}" type="datetimeFigureOut">
              <a:rPr lang="el-GR" smtClean="0"/>
              <a:t>5/4/2016</a:t>
            </a:fld>
            <a:endParaRPr lang="el-GR"/>
          </a:p>
        </p:txBody>
      </p:sp>
      <p:sp>
        <p:nvSpPr>
          <p:cNvPr id="22" name="Θέση υποσέλιδου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l-GR"/>
          </a:p>
        </p:txBody>
      </p:sp>
      <p:sp>
        <p:nvSpPr>
          <p:cNvPr id="18" name="Θέση αριθμού διαφάνειας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9BAADB0-A172-4393-BABC-B5877C29BEA9}"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83341" y="404665"/>
            <a:ext cx="6777318" cy="4320480"/>
          </a:xfrm>
        </p:spPr>
        <p:txBody>
          <a:bodyPr/>
          <a:lstStyle/>
          <a:p>
            <a:endParaRPr lang="el-GR" dirty="0"/>
          </a:p>
        </p:txBody>
      </p:sp>
      <p:sp>
        <p:nvSpPr>
          <p:cNvPr id="3" name="Υπότιτλος 2"/>
          <p:cNvSpPr>
            <a:spLocks noGrp="1"/>
          </p:cNvSpPr>
          <p:nvPr>
            <p:ph type="subTitle" idx="1"/>
          </p:nvPr>
        </p:nvSpPr>
        <p:spPr>
          <a:xfrm>
            <a:off x="1331640" y="4797152"/>
            <a:ext cx="6400800" cy="1752600"/>
          </a:xfrm>
        </p:spPr>
        <p:txBody>
          <a:bodyPr/>
          <a:lstStyle/>
          <a:p>
            <a:endParaRPr lang="en-US" dirty="0" smtClean="0"/>
          </a:p>
          <a:p>
            <a:r>
              <a:rPr lang="en-US" sz="3200" dirty="0" smtClean="0">
                <a:latin typeface="Times New Roman" pitchFamily="18" charset="0"/>
                <a:cs typeface="Times New Roman" pitchFamily="18" charset="0"/>
              </a:rPr>
              <a:t>‘’Art and Special  needs’’</a:t>
            </a:r>
          </a:p>
          <a:p>
            <a:r>
              <a:rPr lang="en-US" sz="3200" dirty="0" smtClean="0">
                <a:latin typeface="Times New Roman" pitchFamily="18" charset="0"/>
                <a:cs typeface="Times New Roman" pitchFamily="18" charset="0"/>
              </a:rPr>
              <a:t>(Dyslexia)</a:t>
            </a: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404664"/>
            <a:ext cx="6768752" cy="4299094"/>
          </a:xfrm>
          <a:prstGeom prst="rect">
            <a:avLst/>
          </a:prstGeom>
        </p:spPr>
      </p:pic>
    </p:spTree>
    <p:extLst>
      <p:ext uri="{BB962C8B-B14F-4D97-AF65-F5344CB8AC3E}">
        <p14:creationId xmlns:p14="http://schemas.microsoft.com/office/powerpoint/2010/main" val="2073981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67544" y="1916832"/>
            <a:ext cx="7467600" cy="4525963"/>
          </a:xfrm>
        </p:spPr>
        <p:txBody>
          <a:bodyPr/>
          <a:lstStyle/>
          <a:p>
            <a:pPr algn="just"/>
            <a:r>
              <a:rPr lang="en-US" sz="2800" dirty="0">
                <a:latin typeface="Times New Roman" pitchFamily="18" charset="0"/>
                <a:cs typeface="Times New Roman" pitchFamily="18" charset="0"/>
              </a:rPr>
              <a:t>The secret of Leonardo da Vinci and Pablo Picasso's success may have been down to their dyslexia, scientists have claimed.</a:t>
            </a:r>
          </a:p>
          <a:p>
            <a:endParaRPr lang="el-GR" dirty="0"/>
          </a:p>
        </p:txBody>
      </p:sp>
    </p:spTree>
    <p:extLst>
      <p:ext uri="{BB962C8B-B14F-4D97-AF65-F5344CB8AC3E}">
        <p14:creationId xmlns:p14="http://schemas.microsoft.com/office/powerpoint/2010/main" val="3083703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260648"/>
            <a:ext cx="5262736" cy="3207395"/>
          </a:xfrm>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3465424"/>
            <a:ext cx="5426968" cy="3174876"/>
          </a:xfrm>
          <a:prstGeom prst="rect">
            <a:avLst/>
          </a:prstGeom>
        </p:spPr>
      </p:pic>
    </p:spTree>
    <p:extLst>
      <p:ext uri="{BB962C8B-B14F-4D97-AF65-F5344CB8AC3E}">
        <p14:creationId xmlns:p14="http://schemas.microsoft.com/office/powerpoint/2010/main" val="2975143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67544" y="1124744"/>
            <a:ext cx="7467600" cy="4525963"/>
          </a:xfrm>
        </p:spPr>
        <p:txBody>
          <a:bodyPr>
            <a:normAutofit/>
          </a:bodyPr>
          <a:lstStyle/>
          <a:p>
            <a:pPr algn="just"/>
            <a:r>
              <a:rPr lang="en-US" sz="2800" dirty="0">
                <a:latin typeface="Times New Roman" pitchFamily="18" charset="0"/>
                <a:cs typeface="Times New Roman" pitchFamily="18" charset="0"/>
              </a:rPr>
              <a:t>The famous artists suffered from dyslexia, the inability to see words written properly, which is thought to affect as many as one in </a:t>
            </a:r>
            <a:r>
              <a:rPr lang="en-US" sz="2800" dirty="0" smtClean="0">
                <a:latin typeface="Times New Roman" pitchFamily="18" charset="0"/>
                <a:cs typeface="Times New Roman" pitchFamily="18" charset="0"/>
              </a:rPr>
              <a:t>12 </a:t>
            </a:r>
            <a:r>
              <a:rPr lang="en-US" sz="2800" dirty="0">
                <a:latin typeface="Times New Roman" pitchFamily="18" charset="0"/>
                <a:cs typeface="Times New Roman" pitchFamily="18" charset="0"/>
              </a:rPr>
              <a:t>children</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Scientists, however, believe that it may be the difference between drawing scribbles and producing works of art.</a:t>
            </a:r>
            <a:endParaRPr lang="en-US" sz="2800" dirty="0" smtClean="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Researchers from Middlesex University think they have explained the reason behind some of the world's most </a:t>
            </a:r>
            <a:r>
              <a:rPr lang="en-US" sz="2800" dirty="0" smtClean="0">
                <a:latin typeface="Times New Roman" pitchFamily="18" charset="0"/>
                <a:cs typeface="Times New Roman" pitchFamily="18" charset="0"/>
              </a:rPr>
              <a:t>recognized </a:t>
            </a:r>
            <a:r>
              <a:rPr lang="en-US" sz="2800" dirty="0">
                <a:latin typeface="Times New Roman" pitchFamily="18" charset="0"/>
                <a:cs typeface="Times New Roman" pitchFamily="18" charset="0"/>
              </a:rPr>
              <a:t>artworks, such as the Mona Lisa</a:t>
            </a:r>
            <a:r>
              <a:rPr lang="en-US" sz="28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2998712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67544" y="1916832"/>
            <a:ext cx="7467600" cy="4525963"/>
          </a:xfrm>
        </p:spPr>
        <p:txBody>
          <a:bodyPr>
            <a:normAutofit/>
          </a:bodyPr>
          <a:lstStyle/>
          <a:p>
            <a:r>
              <a:rPr lang="en-US" sz="2800" dirty="0" err="1">
                <a:latin typeface="Times New Roman" pitchFamily="18" charset="0"/>
                <a:cs typeface="Times New Roman" pitchFamily="18" charset="0"/>
              </a:rPr>
              <a:t>Dr</a:t>
            </a:r>
            <a:r>
              <a:rPr lang="en-US" sz="2800" dirty="0">
                <a:latin typeface="Times New Roman" pitchFamily="18" charset="0"/>
                <a:cs typeface="Times New Roman" pitchFamily="18" charset="0"/>
              </a:rPr>
              <a:t> Nicola Brunswick, who led the research, said: "Many dyslexic people prefer to work out problems by thinking and doing rather than speaking. This could help dyslexic men develop the kind of skills they need to succeed in the artistic and creative worlds."</a:t>
            </a:r>
            <a:endParaRPr lang="el-GR" sz="2800" dirty="0">
              <a:latin typeface="Times New Roman" pitchFamily="18" charset="0"/>
              <a:cs typeface="Times New Roman" pitchFamily="18" charset="0"/>
            </a:endParaRPr>
          </a:p>
        </p:txBody>
      </p:sp>
    </p:spTree>
    <p:extLst>
      <p:ext uri="{BB962C8B-B14F-4D97-AF65-F5344CB8AC3E}">
        <p14:creationId xmlns:p14="http://schemas.microsoft.com/office/powerpoint/2010/main" val="1458307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332656"/>
            <a:ext cx="3254464" cy="4887212"/>
          </a:xfrm>
          <a:prstGeom prst="rect">
            <a:avLst/>
          </a:prstGeom>
          <a:ln w="228600" cap="sq" cmpd="thickThin">
            <a:solidFill>
              <a:srgbClr val="000000"/>
            </a:solidFill>
            <a:prstDash val="solid"/>
            <a:miter lim="800000"/>
          </a:ln>
          <a:effectLst>
            <a:innerShdw blurRad="76200">
              <a:srgbClr val="000000"/>
            </a:innerShdw>
          </a:effectLst>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060848"/>
            <a:ext cx="3600400" cy="436202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27649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620688"/>
            <a:ext cx="3374436" cy="4525963"/>
          </a:xfrm>
          <a:prstGeom prst="rect">
            <a:avLst/>
          </a:prstGeom>
          <a:ln w="228600" cap="sq" cmpd="thickThin">
            <a:solidFill>
              <a:srgbClr val="000000"/>
            </a:solidFill>
            <a:prstDash val="solid"/>
            <a:miter lim="800000"/>
          </a:ln>
          <a:effectLst>
            <a:innerShdw blurRad="76200">
              <a:srgbClr val="000000"/>
            </a:innerShdw>
          </a:effectLst>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1783373"/>
            <a:ext cx="4352120" cy="460036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68275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2800" dirty="0" smtClean="0">
                <a:latin typeface="Times New Roman" pitchFamily="18" charset="0"/>
                <a:cs typeface="Times New Roman" pitchFamily="18" charset="0"/>
              </a:rPr>
              <a:t>August Rodin</a:t>
            </a:r>
            <a:endParaRPr lang="el-GR" sz="2800" dirty="0">
              <a:latin typeface="Times New Roman" pitchFamily="18" charset="0"/>
              <a:cs typeface="Times New Roman" pitchFamily="18" charset="0"/>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412776"/>
            <a:ext cx="3240360" cy="4933778"/>
          </a:xfrm>
        </p:spPr>
      </p:pic>
    </p:spTree>
    <p:extLst>
      <p:ext uri="{BB962C8B-B14F-4D97-AF65-F5344CB8AC3E}">
        <p14:creationId xmlns:p14="http://schemas.microsoft.com/office/powerpoint/2010/main" val="1174579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n-US" sz="2800" dirty="0" smtClean="0">
                <a:latin typeface="Times New Roman" pitchFamily="18" charset="0"/>
                <a:cs typeface="Times New Roman" pitchFamily="18" charset="0"/>
              </a:rPr>
              <a:t>The encouragement and support of August Rodin’s father for his son’s severe dyslexia was acknowledged in the founding of the Rodin Remediation Academy in 1984 to promote multi – disciplinary research on development dyslexia.</a:t>
            </a:r>
            <a:endParaRPr lang="el-GR" sz="2800" dirty="0">
              <a:latin typeface="Times New Roman" pitchFamily="18" charset="0"/>
              <a:cs typeface="Times New Roman" pitchFamily="18" charset="0"/>
            </a:endParaRPr>
          </a:p>
        </p:txBody>
      </p:sp>
    </p:spTree>
    <p:extLst>
      <p:ext uri="{BB962C8B-B14F-4D97-AF65-F5344CB8AC3E}">
        <p14:creationId xmlns:p14="http://schemas.microsoft.com/office/powerpoint/2010/main" val="3093578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620688"/>
            <a:ext cx="3758670" cy="4525963"/>
          </a:xfrm>
          <a:prstGeom prst="rect">
            <a:avLst/>
          </a:prstGeom>
          <a:ln w="228600" cap="sq" cmpd="thickThin">
            <a:solidFill>
              <a:srgbClr val="000000"/>
            </a:solidFill>
            <a:prstDash val="solid"/>
            <a:miter lim="800000"/>
          </a:ln>
          <a:effectLst>
            <a:innerShdw blurRad="76200">
              <a:srgbClr val="000000"/>
            </a:innerShdw>
          </a:effectLst>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2708920"/>
            <a:ext cx="4148299" cy="337049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50033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Robert </a:t>
            </a:r>
            <a:r>
              <a:rPr lang="en-US" sz="3200" dirty="0" err="1" smtClean="0">
                <a:latin typeface="Times New Roman" pitchFamily="18" charset="0"/>
                <a:cs typeface="Times New Roman" pitchFamily="18" charset="0"/>
              </a:rPr>
              <a:t>Rausenberg</a:t>
            </a:r>
            <a:endParaRPr lang="el-GR" sz="3200" dirty="0">
              <a:latin typeface="Times New Roman" pitchFamily="18" charset="0"/>
              <a:cs typeface="Times New Roman" pitchFamily="18" charset="0"/>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340768"/>
            <a:ext cx="5719514" cy="3978177"/>
          </a:xfrm>
        </p:spPr>
      </p:pic>
    </p:spTree>
    <p:extLst>
      <p:ext uri="{BB962C8B-B14F-4D97-AF65-F5344CB8AC3E}">
        <p14:creationId xmlns:p14="http://schemas.microsoft.com/office/powerpoint/2010/main" val="3123790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lgn="just"/>
            <a:r>
              <a:rPr lang="en-US" sz="2800" dirty="0">
                <a:latin typeface="Times New Roman" pitchFamily="18" charset="0"/>
                <a:cs typeface="Times New Roman" pitchFamily="18" charset="0"/>
              </a:rPr>
              <a:t>Do you feel that your mind works differently as compared to those around you? Well, if you have dyslexia, it probably </a:t>
            </a:r>
            <a:r>
              <a:rPr lang="en-US" sz="2800" dirty="0" smtClean="0">
                <a:latin typeface="Times New Roman" pitchFamily="18" charset="0"/>
                <a:cs typeface="Times New Roman" pitchFamily="18" charset="0"/>
              </a:rPr>
              <a:t>does</a:t>
            </a:r>
            <a:r>
              <a:rPr lang="en-US" sz="2800" dirty="0">
                <a:latin typeface="Times New Roman" pitchFamily="18" charset="0"/>
                <a:cs typeface="Times New Roman" pitchFamily="18" charset="0"/>
              </a:rPr>
              <a:t>.</a:t>
            </a:r>
            <a:endParaRPr lang="el-GR" sz="2800" dirty="0">
              <a:latin typeface="Times New Roman" pitchFamily="18" charset="0"/>
              <a:cs typeface="Times New Roman" pitchFamily="18" charset="0"/>
            </a:endParaRPr>
          </a:p>
        </p:txBody>
      </p:sp>
      <p:sp>
        <p:nvSpPr>
          <p:cNvPr id="3" name="Θέση περιεχομένου 2"/>
          <p:cNvSpPr>
            <a:spLocks noGrp="1"/>
          </p:cNvSpPr>
          <p:nvPr>
            <p:ph idx="1"/>
          </p:nvPr>
        </p:nvSpPr>
        <p:spPr>
          <a:xfrm>
            <a:off x="395536" y="2276872"/>
            <a:ext cx="7467600" cy="4353347"/>
          </a:xfrm>
        </p:spPr>
        <p:txBody>
          <a:bodyPr/>
          <a:lstStyle/>
          <a:p>
            <a:pPr algn="just"/>
            <a:r>
              <a:rPr lang="en-US" sz="2800" dirty="0">
                <a:latin typeface="Times New Roman" pitchFamily="18" charset="0"/>
                <a:cs typeface="Times New Roman" pitchFamily="18" charset="0"/>
              </a:rPr>
              <a:t>Chances are, if you have dyslexia, you navigate by landmarks, not by streets when you’re driving a car</a:t>
            </a:r>
            <a:r>
              <a:rPr lang="en-US" sz="2800" dirty="0" smtClean="0">
                <a:latin typeface="Times New Roman" pitchFamily="18" charset="0"/>
                <a:cs typeface="Times New Roman" pitchFamily="18" charset="0"/>
              </a:rPr>
              <a:t>.</a:t>
            </a:r>
          </a:p>
          <a:p>
            <a:pPr algn="just"/>
            <a:r>
              <a:rPr lang="en-US" sz="2800" dirty="0" smtClean="0">
                <a:latin typeface="Times New Roman" pitchFamily="18" charset="0"/>
                <a:cs typeface="Times New Roman" pitchFamily="18" charset="0"/>
              </a:rPr>
              <a:t>When </a:t>
            </a:r>
            <a:r>
              <a:rPr lang="en-US" sz="2800" dirty="0">
                <a:latin typeface="Times New Roman" pitchFamily="18" charset="0"/>
                <a:cs typeface="Times New Roman" pitchFamily="18" charset="0"/>
              </a:rPr>
              <a:t>you’re asked to describe an object, you look at that object from every possible direction, not just straight </a:t>
            </a:r>
            <a:r>
              <a:rPr lang="en-US" sz="2800" dirty="0" smtClean="0">
                <a:latin typeface="Times New Roman" pitchFamily="18" charset="0"/>
                <a:cs typeface="Times New Roman" pitchFamily="18" charset="0"/>
              </a:rPr>
              <a:t>on</a:t>
            </a:r>
            <a:r>
              <a:rPr lang="en-US" sz="2800" dirty="0">
                <a:latin typeface="Times New Roman" pitchFamily="18" charset="0"/>
                <a:cs typeface="Times New Roman" pitchFamily="18" charset="0"/>
              </a:rPr>
              <a:t>.</a:t>
            </a:r>
            <a:endParaRPr lang="el-GR" sz="2800" dirty="0">
              <a:latin typeface="Times New Roman" pitchFamily="18" charset="0"/>
              <a:cs typeface="Times New Roman" pitchFamily="18" charset="0"/>
            </a:endParaRPr>
          </a:p>
        </p:txBody>
      </p:sp>
    </p:spTree>
    <p:extLst>
      <p:ext uri="{BB962C8B-B14F-4D97-AF65-F5344CB8AC3E}">
        <p14:creationId xmlns:p14="http://schemas.microsoft.com/office/powerpoint/2010/main" val="518329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n-US" sz="2800" dirty="0" smtClean="0">
                <a:latin typeface="Times New Roman" pitchFamily="18" charset="0"/>
                <a:cs typeface="Times New Roman" pitchFamily="18" charset="0"/>
              </a:rPr>
              <a:t>Robert </a:t>
            </a:r>
            <a:r>
              <a:rPr lang="en-US" sz="2800" dirty="0" err="1" smtClean="0">
                <a:latin typeface="Times New Roman" pitchFamily="18" charset="0"/>
                <a:cs typeface="Times New Roman" pitchFamily="18" charset="0"/>
              </a:rPr>
              <a:t>Rausenberg</a:t>
            </a:r>
            <a:r>
              <a:rPr lang="en-US" sz="2800" dirty="0" smtClean="0">
                <a:latin typeface="Times New Roman" pitchFamily="18" charset="0"/>
                <a:cs typeface="Times New Roman" pitchFamily="18" charset="0"/>
              </a:rPr>
              <a:t> who has been described as the greatest living painter, describes his early years of struggling to learn. ‘’Sometimes I felt dumb. I felt like everyone knew I was dumb. I’ m dyslexic, quite seriously dyslexic – I still have trouble reading – so I hate school. It was the worst period of my whole life, the first 12 years of growing up.</a:t>
            </a:r>
            <a:endParaRPr lang="el-GR" sz="2800" dirty="0">
              <a:latin typeface="Times New Roman" pitchFamily="18" charset="0"/>
              <a:cs typeface="Times New Roman" pitchFamily="18" charset="0"/>
            </a:endParaRPr>
          </a:p>
        </p:txBody>
      </p:sp>
    </p:spTree>
    <p:extLst>
      <p:ext uri="{BB962C8B-B14F-4D97-AF65-F5344CB8AC3E}">
        <p14:creationId xmlns:p14="http://schemas.microsoft.com/office/powerpoint/2010/main" val="1172792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620688"/>
            <a:ext cx="3304771" cy="4525963"/>
          </a:xfrm>
          <a:prstGeom prst="rect">
            <a:avLst/>
          </a:prstGeom>
          <a:ln w="228600" cap="sq" cmpd="thickThin">
            <a:solidFill>
              <a:srgbClr val="000000"/>
            </a:solidFill>
            <a:prstDash val="solid"/>
            <a:miter lim="800000"/>
          </a:ln>
          <a:effectLst>
            <a:innerShdw blurRad="76200">
              <a:srgbClr val="000000"/>
            </a:innerShdw>
          </a:effectLst>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2924944"/>
            <a:ext cx="4599658" cy="352839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34165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Art teachers responsibilities for students with dyslexia</a:t>
            </a:r>
            <a:endParaRPr lang="el-GR" sz="3200" dirty="0">
              <a:latin typeface="Times New Roman" pitchFamily="18" charset="0"/>
              <a:cs typeface="Times New Roman" pitchFamily="18" charset="0"/>
            </a:endParaRPr>
          </a:p>
        </p:txBody>
      </p:sp>
      <p:sp>
        <p:nvSpPr>
          <p:cNvPr id="3" name="Θέση περιεχομένου 2"/>
          <p:cNvSpPr>
            <a:spLocks noGrp="1"/>
          </p:cNvSpPr>
          <p:nvPr>
            <p:ph idx="1"/>
          </p:nvPr>
        </p:nvSpPr>
        <p:spPr/>
        <p:txBody>
          <a:bodyPr>
            <a:normAutofit fontScale="92500" lnSpcReduction="20000"/>
          </a:bodyPr>
          <a:lstStyle/>
          <a:p>
            <a:r>
              <a:rPr lang="en-US" sz="2800" dirty="0" smtClean="0">
                <a:latin typeface="Times New Roman" pitchFamily="18" charset="0"/>
                <a:cs typeface="Times New Roman" pitchFamily="18" charset="0"/>
              </a:rPr>
              <a:t>It is art teachers responsibilities to provide a suitable differentiated subject curriculum, accessible to all students, that provides each with the opportunity to develop and apply individual strengths.</a:t>
            </a:r>
          </a:p>
          <a:p>
            <a:r>
              <a:rPr lang="en-US" sz="2800" dirty="0" smtClean="0">
                <a:latin typeface="Times New Roman" pitchFamily="18" charset="0"/>
                <a:cs typeface="Times New Roman" pitchFamily="18" charset="0"/>
              </a:rPr>
              <a:t>Recognition of and sensitivity to the range and diversity of the learning preferences and styles of all students.</a:t>
            </a:r>
          </a:p>
          <a:p>
            <a:r>
              <a:rPr lang="en-US" sz="2800" dirty="0" smtClean="0">
                <a:latin typeface="Times New Roman" pitchFamily="18" charset="0"/>
                <a:cs typeface="Times New Roman" pitchFamily="18" charset="0"/>
              </a:rPr>
              <a:t>Selection or design of appropriate teaching and learning programs that match the range of all students abilities, within the curricular framework of the school. </a:t>
            </a:r>
          </a:p>
          <a:p>
            <a:endParaRPr lang="el-GR" dirty="0"/>
          </a:p>
        </p:txBody>
      </p:sp>
    </p:spTree>
    <p:extLst>
      <p:ext uri="{BB962C8B-B14F-4D97-AF65-F5344CB8AC3E}">
        <p14:creationId xmlns:p14="http://schemas.microsoft.com/office/powerpoint/2010/main" val="1165962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n-US" sz="2800" dirty="0" smtClean="0">
                <a:latin typeface="Times New Roman" pitchFamily="18" charset="0"/>
                <a:cs typeface="Times New Roman" pitchFamily="18" charset="0"/>
              </a:rPr>
              <a:t>Understanding that, while dyslexia is not linked to ability, able dyslexic students may persistently underachieve because of this.</a:t>
            </a:r>
          </a:p>
          <a:p>
            <a:r>
              <a:rPr lang="en-US" sz="2800" dirty="0" smtClean="0">
                <a:latin typeface="Times New Roman" pitchFamily="18" charset="0"/>
                <a:cs typeface="Times New Roman" pitchFamily="18" charset="0"/>
              </a:rPr>
              <a:t>Acceptance that some students with dyslexia may require additional support within the context of their subject and to consult with colleagues and specialists to determine how best to provide this.</a:t>
            </a:r>
            <a:endParaRPr lang="el-GR" sz="2800" dirty="0">
              <a:latin typeface="Times New Roman" pitchFamily="18" charset="0"/>
              <a:cs typeface="Times New Roman" pitchFamily="18" charset="0"/>
            </a:endParaRPr>
          </a:p>
        </p:txBody>
      </p:sp>
    </p:spTree>
    <p:extLst>
      <p:ext uri="{BB962C8B-B14F-4D97-AF65-F5344CB8AC3E}">
        <p14:creationId xmlns:p14="http://schemas.microsoft.com/office/powerpoint/2010/main" val="4165647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endParaRPr lang="el-GR" sz="2800" dirty="0">
              <a:latin typeface="Times New Roman" pitchFamily="18" charset="0"/>
              <a:cs typeface="Times New Roman" pitchFamily="18" charset="0"/>
            </a:endParaRPr>
          </a:p>
        </p:txBody>
      </p:sp>
      <p:sp>
        <p:nvSpPr>
          <p:cNvPr id="3" name="Θέση περιεχομένου 2"/>
          <p:cNvSpPr>
            <a:spLocks noGrp="1"/>
          </p:cNvSpPr>
          <p:nvPr>
            <p:ph idx="1"/>
          </p:nvPr>
        </p:nvSpPr>
        <p:spPr/>
        <p:txBody>
          <a:bodyPr>
            <a:normAutofit/>
          </a:bodyPr>
          <a:lstStyle/>
          <a:p>
            <a:r>
              <a:rPr lang="en-US" sz="2800" dirty="0">
                <a:latin typeface="Times New Roman" pitchFamily="18" charset="0"/>
                <a:cs typeface="Times New Roman" pitchFamily="18" charset="0"/>
              </a:rPr>
              <a:t>Art subjects provide with dyslexic students with an opportunity to excel since many things are required in pictures rather than words</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Dyslexic people often become very successful in the fields of:</a:t>
            </a:r>
          </a:p>
          <a:p>
            <a:r>
              <a:rPr lang="en-US" sz="2800" dirty="0" smtClean="0">
                <a:latin typeface="Times New Roman" pitchFamily="18" charset="0"/>
                <a:cs typeface="Times New Roman" pitchFamily="18" charset="0"/>
              </a:rPr>
              <a:t>Architecture</a:t>
            </a:r>
          </a:p>
          <a:p>
            <a:r>
              <a:rPr lang="en-US" sz="2800" dirty="0" smtClean="0">
                <a:latin typeface="Times New Roman" pitchFamily="18" charset="0"/>
                <a:cs typeface="Times New Roman" pitchFamily="18" charset="0"/>
              </a:rPr>
              <a:t>Interior or exterior design</a:t>
            </a:r>
          </a:p>
          <a:p>
            <a:r>
              <a:rPr lang="en-US" sz="2800" dirty="0" smtClean="0">
                <a:latin typeface="Times New Roman" pitchFamily="18" charset="0"/>
                <a:cs typeface="Times New Roman" pitchFamily="18" charset="0"/>
              </a:rPr>
              <a:t>Painting/ drawing/ sculpture</a:t>
            </a:r>
          </a:p>
          <a:p>
            <a:r>
              <a:rPr lang="en-US" sz="2800" dirty="0" smtClean="0">
                <a:latin typeface="Times New Roman" pitchFamily="18" charset="0"/>
                <a:cs typeface="Times New Roman" pitchFamily="18" charset="0"/>
              </a:rPr>
              <a:t>Photography</a:t>
            </a:r>
            <a:endParaRPr lang="el-GR" sz="2800" dirty="0"/>
          </a:p>
        </p:txBody>
      </p:sp>
    </p:spTree>
    <p:extLst>
      <p:ext uri="{BB962C8B-B14F-4D97-AF65-F5344CB8AC3E}">
        <p14:creationId xmlns:p14="http://schemas.microsoft.com/office/powerpoint/2010/main" val="4109568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Significant strengths of dyslexic students may include.</a:t>
            </a:r>
            <a:endParaRPr lang="el-GR" sz="3200" dirty="0">
              <a:latin typeface="Times New Roman" pitchFamily="18" charset="0"/>
              <a:cs typeface="Times New Roman" pitchFamily="18" charset="0"/>
            </a:endParaRPr>
          </a:p>
        </p:txBody>
      </p:sp>
      <p:sp>
        <p:nvSpPr>
          <p:cNvPr id="3" name="Θέση περιεχομένου 2"/>
          <p:cNvSpPr>
            <a:spLocks noGrp="1"/>
          </p:cNvSpPr>
          <p:nvPr>
            <p:ph idx="1"/>
          </p:nvPr>
        </p:nvSpPr>
        <p:spPr/>
        <p:txBody>
          <a:bodyPr>
            <a:normAutofit/>
          </a:bodyPr>
          <a:lstStyle/>
          <a:p>
            <a:r>
              <a:rPr lang="en-US" sz="2800" dirty="0" smtClean="0">
                <a:latin typeface="Times New Roman" pitchFamily="18" charset="0"/>
                <a:cs typeface="Times New Roman" pitchFamily="18" charset="0"/>
              </a:rPr>
              <a:t>Strongly developed spatial awareness</a:t>
            </a:r>
          </a:p>
          <a:p>
            <a:r>
              <a:rPr lang="en-US" sz="2800" dirty="0" smtClean="0">
                <a:latin typeface="Times New Roman" pitchFamily="18" charset="0"/>
                <a:cs typeface="Times New Roman" pitchFamily="18" charset="0"/>
              </a:rPr>
              <a:t>Multi-dimensional thinking and perception</a:t>
            </a:r>
          </a:p>
          <a:p>
            <a:r>
              <a:rPr lang="en-US" sz="2800" dirty="0" smtClean="0">
                <a:latin typeface="Times New Roman" pitchFamily="18" charset="0"/>
                <a:cs typeface="Times New Roman" pitchFamily="18" charset="0"/>
              </a:rPr>
              <a:t>Ability to visualize a 2D diagram in 3D</a:t>
            </a:r>
          </a:p>
          <a:p>
            <a:r>
              <a:rPr lang="en-US" sz="2800" dirty="0" smtClean="0">
                <a:latin typeface="Times New Roman" pitchFamily="18" charset="0"/>
                <a:cs typeface="Times New Roman" pitchFamily="18" charset="0"/>
              </a:rPr>
              <a:t>Ability to imagine how an image would appear from another perspective</a:t>
            </a:r>
          </a:p>
          <a:p>
            <a:r>
              <a:rPr lang="en-US" sz="2800" dirty="0" smtClean="0">
                <a:latin typeface="Times New Roman" pitchFamily="18" charset="0"/>
                <a:cs typeface="Times New Roman" pitchFamily="18" charset="0"/>
              </a:rPr>
              <a:t>Ability to view pictures/ diagrams proportionally</a:t>
            </a:r>
          </a:p>
          <a:p>
            <a:r>
              <a:rPr lang="en-US" sz="2800" dirty="0" smtClean="0">
                <a:latin typeface="Times New Roman" pitchFamily="18" charset="0"/>
                <a:cs typeface="Times New Roman" pitchFamily="18" charset="0"/>
              </a:rPr>
              <a:t>Vivid imaginations resulting in uniquely </a:t>
            </a:r>
            <a:r>
              <a:rPr lang="en-US" sz="2800" smtClean="0">
                <a:latin typeface="Times New Roman" pitchFamily="18" charset="0"/>
                <a:cs typeface="Times New Roman" pitchFamily="18" charset="0"/>
              </a:rPr>
              <a:t>creative solutions</a:t>
            </a:r>
            <a:endParaRPr lang="el-GR" sz="2800" dirty="0">
              <a:latin typeface="Times New Roman" pitchFamily="18" charset="0"/>
              <a:cs typeface="Times New Roman" pitchFamily="18" charset="0"/>
            </a:endParaRPr>
          </a:p>
        </p:txBody>
      </p:sp>
    </p:spTree>
    <p:extLst>
      <p:ext uri="{BB962C8B-B14F-4D97-AF65-F5344CB8AC3E}">
        <p14:creationId xmlns:p14="http://schemas.microsoft.com/office/powerpoint/2010/main" val="3406947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60648"/>
            <a:ext cx="7467600" cy="576064"/>
          </a:xfrm>
        </p:spPr>
        <p:txBody>
          <a:bodyPr>
            <a:normAutofit fontScale="90000"/>
          </a:bodyPr>
          <a:lstStyle/>
          <a:p>
            <a:endParaRPr lang="el-GR"/>
          </a:p>
        </p:txBody>
      </p:sp>
      <p:sp>
        <p:nvSpPr>
          <p:cNvPr id="3" name="Θέση περιεχομένου 2"/>
          <p:cNvSpPr>
            <a:spLocks noGrp="1"/>
          </p:cNvSpPr>
          <p:nvPr>
            <p:ph idx="1"/>
          </p:nvPr>
        </p:nvSpPr>
        <p:spPr>
          <a:xfrm>
            <a:off x="467544" y="1124744"/>
            <a:ext cx="7467600" cy="4525963"/>
          </a:xfrm>
        </p:spPr>
        <p:txBody>
          <a:bodyPr>
            <a:normAutofit fontScale="92500" lnSpcReduction="10000"/>
          </a:bodyPr>
          <a:lstStyle/>
          <a:p>
            <a:pPr algn="just"/>
            <a:r>
              <a:rPr lang="en-US" b="1" dirty="0">
                <a:latin typeface="Times New Roman" pitchFamily="18" charset="0"/>
                <a:cs typeface="Times New Roman" pitchFamily="18" charset="0"/>
              </a:rPr>
              <a:t>Dyslexia</a:t>
            </a:r>
            <a:r>
              <a:rPr lang="en-US" dirty="0">
                <a:latin typeface="Times New Roman" pitchFamily="18" charset="0"/>
                <a:cs typeface="Times New Roman" pitchFamily="18" charset="0"/>
              </a:rPr>
              <a:t>, also known as </a:t>
            </a:r>
            <a:r>
              <a:rPr lang="en-US" b="1" dirty="0">
                <a:latin typeface="Times New Roman" pitchFamily="18" charset="0"/>
                <a:cs typeface="Times New Roman" pitchFamily="18" charset="0"/>
              </a:rPr>
              <a:t>reading disorder</a:t>
            </a:r>
            <a:r>
              <a:rPr lang="en-US" dirty="0">
                <a:latin typeface="Times New Roman" pitchFamily="18" charset="0"/>
                <a:cs typeface="Times New Roman" pitchFamily="18" charset="0"/>
              </a:rPr>
              <a:t>, is characterized by trouble with </a:t>
            </a:r>
            <a:r>
              <a:rPr lang="en-US" i="1" dirty="0" smtClean="0">
                <a:latin typeface="Times New Roman" pitchFamily="18" charset="0"/>
                <a:cs typeface="Times New Roman" pitchFamily="18" charset="0"/>
              </a:rPr>
              <a:t>reading</a:t>
            </a:r>
            <a:r>
              <a:rPr lang="en-US" dirty="0">
                <a:latin typeface="Times New Roman" pitchFamily="18" charset="0"/>
                <a:cs typeface="Times New Roman" pitchFamily="18" charset="0"/>
              </a:rPr>
              <a:t> unrelated to problems with overall </a:t>
            </a:r>
            <a:r>
              <a:rPr lang="en-US" i="1" dirty="0" smtClean="0">
                <a:latin typeface="Times New Roman" pitchFamily="18" charset="0"/>
                <a:cs typeface="Times New Roman" pitchFamily="18" charset="0"/>
              </a:rPr>
              <a:t>intelligence</a:t>
            </a:r>
            <a:r>
              <a:rPr lang="en-US"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Different </a:t>
            </a:r>
            <a:r>
              <a:rPr lang="en-US" dirty="0">
                <a:latin typeface="Times New Roman" pitchFamily="18" charset="0"/>
                <a:cs typeface="Times New Roman" pitchFamily="18" charset="0"/>
              </a:rPr>
              <a:t>people are affected to varying degrees</a:t>
            </a:r>
            <a:r>
              <a:rPr lang="en-US" dirty="0" smtClean="0">
                <a:latin typeface="Times New Roman" pitchFamily="18" charset="0"/>
                <a:cs typeface="Times New Roman" pitchFamily="18" charset="0"/>
              </a:rPr>
              <a:t>.</a:t>
            </a:r>
            <a:endParaRPr lang="en-US" baseline="30000"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Problems </a:t>
            </a:r>
            <a:r>
              <a:rPr lang="en-US" dirty="0">
                <a:latin typeface="Times New Roman" pitchFamily="18" charset="0"/>
                <a:cs typeface="Times New Roman" pitchFamily="18" charset="0"/>
              </a:rPr>
              <a:t>may include difficulties in spelling words, reading quickly, writing words, "sounding out" words in the head, pronouncing words when reading aloud and understanding what one </a:t>
            </a:r>
            <a:r>
              <a:rPr lang="en-US" dirty="0" smtClean="0">
                <a:latin typeface="Times New Roman" pitchFamily="18" charset="0"/>
                <a:cs typeface="Times New Roman" pitchFamily="18" charset="0"/>
              </a:rPr>
              <a:t>reads.</a:t>
            </a:r>
            <a:r>
              <a:rPr lang="en-US" baseline="30000" dirty="0">
                <a:latin typeface="Times New Roman" pitchFamily="18" charset="0"/>
                <a:cs typeface="Times New Roman" pitchFamily="18" charset="0"/>
              </a:rPr>
              <a:t> </a:t>
            </a:r>
            <a:r>
              <a:rPr lang="en-US" dirty="0" smtClean="0">
                <a:latin typeface="Times New Roman" pitchFamily="18" charset="0"/>
                <a:cs typeface="Times New Roman" pitchFamily="18" charset="0"/>
              </a:rPr>
              <a:t>Often </a:t>
            </a:r>
            <a:r>
              <a:rPr lang="en-US" dirty="0">
                <a:latin typeface="Times New Roman" pitchFamily="18" charset="0"/>
                <a:cs typeface="Times New Roman" pitchFamily="18" charset="0"/>
              </a:rPr>
              <a:t>these difficulties are first noticed at school.</a:t>
            </a:r>
            <a:endParaRPr lang="el-GR" dirty="0">
              <a:latin typeface="Times New Roman" pitchFamily="18" charset="0"/>
              <a:cs typeface="Times New Roman" pitchFamily="18" charset="0"/>
            </a:endParaRPr>
          </a:p>
        </p:txBody>
      </p:sp>
    </p:spTree>
    <p:extLst>
      <p:ext uri="{BB962C8B-B14F-4D97-AF65-F5344CB8AC3E}">
        <p14:creationId xmlns:p14="http://schemas.microsoft.com/office/powerpoint/2010/main" val="2616853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92500" lnSpcReduction="10000"/>
          </a:bodyPr>
          <a:lstStyle/>
          <a:p>
            <a:pPr algn="just"/>
            <a:r>
              <a:rPr lang="en-US" sz="2800" dirty="0">
                <a:latin typeface="Times New Roman" pitchFamily="18" charset="0"/>
                <a:cs typeface="Times New Roman" pitchFamily="18" charset="0"/>
              </a:rPr>
              <a:t>For artists, dyslexia can be a blessing in disguise. Most dyslexics tend to think in images as opposed to words, this due in part due to the activation of  portions of the </a:t>
            </a:r>
            <a:r>
              <a:rPr lang="en-US" sz="2800" dirty="0" smtClean="0">
                <a:latin typeface="Times New Roman" pitchFamily="18" charset="0"/>
                <a:cs typeface="Times New Roman" pitchFamily="18" charset="0"/>
              </a:rPr>
              <a:t>brain - which </a:t>
            </a:r>
            <a:r>
              <a:rPr lang="en-US" sz="2800" dirty="0">
                <a:latin typeface="Times New Roman" pitchFamily="18" charset="0"/>
                <a:cs typeface="Times New Roman" pitchFamily="18" charset="0"/>
              </a:rPr>
              <a:t>is a many adults don’t often use</a:t>
            </a:r>
            <a:r>
              <a:rPr lang="en-US" sz="2800" dirty="0" smtClean="0">
                <a:latin typeface="Times New Roman" pitchFamily="18" charset="0"/>
                <a:cs typeface="Times New Roman" pitchFamily="18" charset="0"/>
              </a:rPr>
              <a:t>.</a:t>
            </a:r>
          </a:p>
          <a:p>
            <a:pPr algn="just"/>
            <a:r>
              <a:rPr lang="en-US" sz="2800" dirty="0" smtClean="0">
                <a:latin typeface="Times New Roman" pitchFamily="18" charset="0"/>
                <a:cs typeface="Times New Roman" pitchFamily="18" charset="0"/>
              </a:rPr>
              <a:t>Children</a:t>
            </a:r>
            <a:r>
              <a:rPr lang="en-US" sz="2800" dirty="0">
                <a:latin typeface="Times New Roman" pitchFamily="18" charset="0"/>
                <a:cs typeface="Times New Roman" pitchFamily="18" charset="0"/>
              </a:rPr>
              <a:t>, as they play, are calling on these same portions of the </a:t>
            </a:r>
            <a:r>
              <a:rPr lang="en-US" sz="2800" dirty="0" smtClean="0">
                <a:latin typeface="Times New Roman" pitchFamily="18" charset="0"/>
                <a:cs typeface="Times New Roman" pitchFamily="18" charset="0"/>
              </a:rPr>
              <a:t>brain - a </a:t>
            </a:r>
            <a:r>
              <a:rPr lang="en-US" sz="2800" dirty="0">
                <a:latin typeface="Times New Roman" pitchFamily="18" charset="0"/>
                <a:cs typeface="Times New Roman" pitchFamily="18" charset="0"/>
              </a:rPr>
              <a:t>good explanation for their phenomenal imaginations</a:t>
            </a:r>
            <a:r>
              <a:rPr lang="en-US" sz="2800" dirty="0" smtClean="0">
                <a:latin typeface="Times New Roman" pitchFamily="18" charset="0"/>
                <a:cs typeface="Times New Roman" pitchFamily="18" charset="0"/>
              </a:rPr>
              <a:t>.</a:t>
            </a:r>
          </a:p>
          <a:p>
            <a:pPr algn="just"/>
            <a:r>
              <a:rPr lang="en-US" sz="2800" dirty="0">
                <a:latin typeface="Times New Roman" pitchFamily="18" charset="0"/>
                <a:cs typeface="Times New Roman" pitchFamily="18" charset="0"/>
              </a:rPr>
              <a:t>With age, many stop exercising these regions, but dyslexics spend their entire lives processing life through pictures and comparisons.</a:t>
            </a:r>
            <a:endParaRPr lang="el-GR" sz="2800" dirty="0">
              <a:latin typeface="Times New Roman" pitchFamily="18" charset="0"/>
              <a:cs typeface="Times New Roman" pitchFamily="18" charset="0"/>
            </a:endParaRPr>
          </a:p>
        </p:txBody>
      </p:sp>
    </p:spTree>
    <p:extLst>
      <p:ext uri="{BB962C8B-B14F-4D97-AF65-F5344CB8AC3E}">
        <p14:creationId xmlns:p14="http://schemas.microsoft.com/office/powerpoint/2010/main" val="2704695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88640"/>
            <a:ext cx="7467600" cy="1143000"/>
          </a:xfrm>
        </p:spPr>
        <p:txBody>
          <a:bodyPr/>
          <a:lstStyle/>
          <a:p>
            <a:endParaRPr lang="el-GR"/>
          </a:p>
        </p:txBody>
      </p:sp>
      <p:sp>
        <p:nvSpPr>
          <p:cNvPr id="3" name="Θέση περιεχομένου 2"/>
          <p:cNvSpPr>
            <a:spLocks noGrp="1"/>
          </p:cNvSpPr>
          <p:nvPr>
            <p:ph idx="1"/>
          </p:nvPr>
        </p:nvSpPr>
        <p:spPr>
          <a:xfrm>
            <a:off x="395536" y="1988840"/>
            <a:ext cx="7467600" cy="4525963"/>
          </a:xfrm>
        </p:spPr>
        <p:txBody>
          <a:bodyPr>
            <a:normAutofit/>
          </a:bodyPr>
          <a:lstStyle/>
          <a:p>
            <a:pPr algn="just"/>
            <a:r>
              <a:rPr lang="en-US" sz="2800" dirty="0">
                <a:latin typeface="Times New Roman" pitchFamily="18" charset="0"/>
                <a:cs typeface="Times New Roman" pitchFamily="18" charset="0"/>
              </a:rPr>
              <a:t>As for a “picture thinker,” a single picture may be sufficient to describe a complex concept that would require hundreds or thousands of words to describe. </a:t>
            </a:r>
            <a:endParaRPr lang="el-GR" sz="2800" dirty="0">
              <a:latin typeface="Times New Roman" pitchFamily="18" charset="0"/>
              <a:cs typeface="Times New Roman" pitchFamily="18" charset="0"/>
            </a:endParaRPr>
          </a:p>
        </p:txBody>
      </p:sp>
    </p:spTree>
    <p:extLst>
      <p:ext uri="{BB962C8B-B14F-4D97-AF65-F5344CB8AC3E}">
        <p14:creationId xmlns:p14="http://schemas.microsoft.com/office/powerpoint/2010/main" val="3810191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106099"/>
            <a:ext cx="7467600" cy="3514164"/>
          </a:xfrm>
        </p:spPr>
      </p:pic>
    </p:spTree>
    <p:extLst>
      <p:ext uri="{BB962C8B-B14F-4D97-AF65-F5344CB8AC3E}">
        <p14:creationId xmlns:p14="http://schemas.microsoft.com/office/powerpoint/2010/main" val="971828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67544" y="1988840"/>
            <a:ext cx="7467600" cy="4525963"/>
          </a:xfrm>
        </p:spPr>
        <p:txBody>
          <a:bodyPr>
            <a:normAutofit/>
          </a:bodyPr>
          <a:lstStyle/>
          <a:p>
            <a:r>
              <a:rPr lang="en-US" sz="2800" dirty="0">
                <a:latin typeface="Times New Roman" pitchFamily="18" charset="0"/>
                <a:cs typeface="Times New Roman" pitchFamily="18" charset="0"/>
              </a:rPr>
              <a:t>The famous photographer </a:t>
            </a:r>
            <a:r>
              <a:rPr lang="en-US" sz="2800" dirty="0" err="1">
                <a:latin typeface="Times New Roman" pitchFamily="18" charset="0"/>
                <a:cs typeface="Times New Roman" pitchFamily="18" charset="0"/>
              </a:rPr>
              <a:t>Ansel</a:t>
            </a:r>
            <a:r>
              <a:rPr lang="en-US" sz="2800" dirty="0">
                <a:latin typeface="Times New Roman" pitchFamily="18" charset="0"/>
                <a:cs typeface="Times New Roman" pitchFamily="18" charset="0"/>
              </a:rPr>
              <a:t> Adams was a </a:t>
            </a:r>
            <a:r>
              <a:rPr lang="en-US" sz="2800" dirty="0" smtClean="0">
                <a:latin typeface="Times New Roman" pitchFamily="18" charset="0"/>
                <a:cs typeface="Times New Roman" pitchFamily="18" charset="0"/>
              </a:rPr>
              <a:t>dyslexic. </a:t>
            </a:r>
            <a:r>
              <a:rPr lang="en-US" sz="2800" dirty="0" err="1">
                <a:latin typeface="Times New Roman" pitchFamily="18" charset="0"/>
                <a:cs typeface="Times New Roman" pitchFamily="18" charset="0"/>
              </a:rPr>
              <a:t>Ansel</a:t>
            </a:r>
            <a:r>
              <a:rPr lang="en-US" sz="2800" dirty="0">
                <a:latin typeface="Times New Roman" pitchFamily="18" charset="0"/>
                <a:cs typeface="Times New Roman" pitchFamily="18" charset="0"/>
              </a:rPr>
              <a:t> possessed an uncanny ability to capture entire stories and concepts in a single image. In the mind of a dyslexic, a picture is worth a thousand words. </a:t>
            </a:r>
            <a:endParaRPr lang="el-GR" sz="2800" dirty="0">
              <a:latin typeface="Times New Roman" pitchFamily="18" charset="0"/>
              <a:cs typeface="Times New Roman" pitchFamily="18" charset="0"/>
            </a:endParaRPr>
          </a:p>
        </p:txBody>
      </p:sp>
    </p:spTree>
    <p:extLst>
      <p:ext uri="{BB962C8B-B14F-4D97-AF65-F5344CB8AC3E}">
        <p14:creationId xmlns:p14="http://schemas.microsoft.com/office/powerpoint/2010/main" val="3584738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980728"/>
            <a:ext cx="5769224" cy="452596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78700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5616" y="1052736"/>
            <a:ext cx="6788944" cy="452596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12913861"/>
      </p:ext>
    </p:extLst>
  </p:cSld>
  <p:clrMapOvr>
    <a:masterClrMapping/>
  </p:clrMapOvr>
</p:sld>
</file>

<file path=ppt/theme/theme1.xml><?xml version="1.0" encoding="utf-8"?>
<a:theme xmlns:a="http://schemas.openxmlformats.org/drawingml/2006/main" name="Τεχνικό">
  <a:themeElements>
    <a:clrScheme name="Τεχνικό">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502</TotalTime>
  <Words>671</Words>
  <Application>Microsoft Office PowerPoint</Application>
  <PresentationFormat>Προβολή στην οθόνη (4:3)</PresentationFormat>
  <Paragraphs>41</Paragraphs>
  <Slides>25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Τεχνικό</vt:lpstr>
      <vt:lpstr>Παρουσίαση του PowerPoint</vt:lpstr>
      <vt:lpstr>Do you feel that your mind works differently as compared to those around you? Well, if you have dyslexia, it probably does.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August Rodin</vt:lpstr>
      <vt:lpstr>Παρουσίαση του PowerPoint</vt:lpstr>
      <vt:lpstr>Παρουσίαση του PowerPoint</vt:lpstr>
      <vt:lpstr>Robert Rausenberg</vt:lpstr>
      <vt:lpstr>Παρουσίαση του PowerPoint</vt:lpstr>
      <vt:lpstr>Παρουσίαση του PowerPoint</vt:lpstr>
      <vt:lpstr>Art teachers responsibilities for students with dyslexia</vt:lpstr>
      <vt:lpstr>Παρουσίαση του PowerPoint</vt:lpstr>
      <vt:lpstr>Παρουσίαση του PowerPoint</vt:lpstr>
      <vt:lpstr>Significant strengths of dyslexic students may include.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Thanasis</dc:creator>
  <cp:lastModifiedBy>Thanasis</cp:lastModifiedBy>
  <cp:revision>20</cp:revision>
  <dcterms:created xsi:type="dcterms:W3CDTF">2016-04-05T15:01:13Z</dcterms:created>
  <dcterms:modified xsi:type="dcterms:W3CDTF">2016-04-05T23:24:00Z</dcterms:modified>
</cp:coreProperties>
</file>