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5" r:id="rId3"/>
    <p:sldId id="284" r:id="rId4"/>
    <p:sldId id="261" r:id="rId5"/>
    <p:sldId id="271" r:id="rId6"/>
    <p:sldId id="266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78" r:id="rId18"/>
    <p:sldId id="282" r:id="rId19"/>
    <p:sldId id="283" r:id="rId20"/>
    <p:sldId id="264" r:id="rId21"/>
    <p:sldId id="267" r:id="rId22"/>
    <p:sldId id="262" r:id="rId23"/>
    <p:sldId id="268" r:id="rId24"/>
    <p:sldId id="263" r:id="rId25"/>
    <p:sldId id="269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2E-8D73-40D7-BF7E-4004B2542938}" type="datetimeFigureOut">
              <a:rPr lang="el-GR" smtClean="0"/>
              <a:pPr/>
              <a:t>4/4/2016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D191B-0748-4BCF-9C00-6C773602213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191B-0748-4BCF-9C00-6C7736022135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438-358D-458A-A700-E7DBC582EDF4}" type="datetimeFigureOut">
              <a:rPr lang="el-GR" smtClean="0"/>
              <a:pPr/>
              <a:t>4/4/2016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7BF-6CA5-4BC6-959B-B10B2998E3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438-358D-458A-A700-E7DBC582EDF4}" type="datetimeFigureOut">
              <a:rPr lang="el-GR" smtClean="0"/>
              <a:pPr/>
              <a:t>4/4/2016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7BF-6CA5-4BC6-959B-B10B2998E3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438-358D-458A-A700-E7DBC582EDF4}" type="datetimeFigureOut">
              <a:rPr lang="el-GR" smtClean="0"/>
              <a:pPr/>
              <a:t>4/4/2016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7BF-6CA5-4BC6-959B-B10B2998E3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 userDrawn="1"/>
        </p:nvGraphicFramePr>
        <p:xfrm>
          <a:off x="251520" y="-27384"/>
          <a:ext cx="8568952" cy="576064"/>
        </p:xfrm>
        <a:graphic>
          <a:graphicData uri="http://schemas.openxmlformats.org/drawingml/2006/table">
            <a:tbl>
              <a:tblPr/>
              <a:tblGrid>
                <a:gridCol w="1152128"/>
                <a:gridCol w="864096"/>
                <a:gridCol w="4320480"/>
                <a:gridCol w="2232248"/>
              </a:tblGrid>
              <a:tr h="576064">
                <a:tc>
                  <a:txBody>
                    <a:bodyPr/>
                    <a:lstStyle/>
                    <a:p>
                      <a:pPr marL="168910" indent="-226695" algn="l">
                        <a:spcAft>
                          <a:spcPts val="50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8910" indent="-226695" algn="l">
                        <a:spcAft>
                          <a:spcPts val="50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8910" indent="-226695" algn="ctr"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"Creative Ways of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Teaching: Recycling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Art and Entrepreneurial Attitude”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8910" indent="-226695" algn="ctr"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2015-1‐ES01-KA219-015525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547664" y="-25400"/>
            <a:ext cx="647700" cy="657225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95536" y="150540"/>
            <a:ext cx="952500" cy="266700"/>
          </a:xfrm>
          <a:prstGeom prst="rect">
            <a:avLst/>
          </a:prstGeom>
        </p:spPr>
      </p:pic>
      <p:sp>
        <p:nvSpPr>
          <p:cNvPr id="10" name="3 - Θέση ημερομηνίας"/>
          <p:cNvSpPr txBox="1">
            <a:spLocks/>
          </p:cNvSpPr>
          <p:nvPr userDrawn="1"/>
        </p:nvSpPr>
        <p:spPr>
          <a:xfrm>
            <a:off x="467704" y="6381328"/>
            <a:ext cx="14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 5/4/2016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- Θέση υποσέλιδου"/>
          <p:cNvSpPr txBox="1">
            <a:spLocks/>
          </p:cNvSpPr>
          <p:nvPr userDrawn="1"/>
        </p:nvSpPr>
        <p:spPr>
          <a:xfrm>
            <a:off x="1979712" y="6381328"/>
            <a:ext cx="5184576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Meeting in Thessaloniki, Greece, 4-8 April 2016                                     </a:t>
            </a:r>
            <a:endParaRPr kumimoji="0" lang="el-G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Internet and Websites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5 - Θέση αριθμού διαφάνειας"/>
          <p:cNvSpPr txBox="1">
            <a:spLocks/>
          </p:cNvSpPr>
          <p:nvPr userDrawn="1"/>
        </p:nvSpPr>
        <p:spPr>
          <a:xfrm>
            <a:off x="7236296" y="6381328"/>
            <a:ext cx="14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 version 1.0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- Τίτλος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438-358D-458A-A700-E7DBC582EDF4}" type="datetimeFigureOut">
              <a:rPr lang="el-GR" smtClean="0"/>
              <a:pPr/>
              <a:t>4/4/2016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94EE7BF-6CA5-4BC6-959B-B10B2998E3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438-358D-458A-A700-E7DBC582EDF4}" type="datetimeFigureOut">
              <a:rPr lang="el-GR" smtClean="0"/>
              <a:pPr/>
              <a:t>4/4/2016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7BF-6CA5-4BC6-959B-B10B2998E3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438-358D-458A-A700-E7DBC582EDF4}" type="datetimeFigureOut">
              <a:rPr lang="el-GR" smtClean="0"/>
              <a:pPr/>
              <a:t>4/4/2016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7BF-6CA5-4BC6-959B-B10B2998E3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438-358D-458A-A700-E7DBC582EDF4}" type="datetimeFigureOut">
              <a:rPr lang="el-GR" smtClean="0"/>
              <a:pPr/>
              <a:t>4/4/2016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7BF-6CA5-4BC6-959B-B10B2998E3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438-358D-458A-A700-E7DBC582EDF4}" type="datetimeFigureOut">
              <a:rPr lang="el-GR" smtClean="0"/>
              <a:pPr/>
              <a:t>4/4/2016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7BF-6CA5-4BC6-959B-B10B2998E3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438-358D-458A-A700-E7DBC582EDF4}" type="datetimeFigureOut">
              <a:rPr lang="el-GR" smtClean="0"/>
              <a:pPr/>
              <a:t>4/4/2016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7BF-6CA5-4BC6-959B-B10B2998E3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438-358D-458A-A700-E7DBC582EDF4}" type="datetimeFigureOut">
              <a:rPr lang="el-GR" smtClean="0"/>
              <a:pPr/>
              <a:t>4/4/2016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7BF-6CA5-4BC6-959B-B10B2998E3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D5D438-358D-458A-A700-E7DBC582EDF4}" type="datetimeFigureOut">
              <a:rPr lang="el-GR" smtClean="0"/>
              <a:pPr/>
              <a:t>4/4/2016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4EE7BF-6CA5-4BC6-959B-B10B2998E3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and websites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59632" y="3331698"/>
            <a:ext cx="6768752" cy="1752600"/>
          </a:xfrm>
        </p:spPr>
        <p:txBody>
          <a:bodyPr/>
          <a:lstStyle/>
          <a:p>
            <a:r>
              <a:rPr lang="en-US" dirty="0" smtClean="0"/>
              <a:t>Nikos </a:t>
            </a:r>
            <a:r>
              <a:rPr lang="en-US" dirty="0" err="1" smtClean="0"/>
              <a:t>Skoulidis</a:t>
            </a:r>
            <a:endParaRPr lang="en-US" dirty="0" smtClean="0"/>
          </a:p>
          <a:p>
            <a:r>
              <a:rPr lang="en-US" sz="2400" dirty="0" err="1" smtClean="0"/>
              <a:t>Diapolitismiko</a:t>
            </a:r>
            <a:r>
              <a:rPr lang="en-US" sz="2400" dirty="0" smtClean="0"/>
              <a:t> </a:t>
            </a:r>
            <a:r>
              <a:rPr lang="en-US" sz="2400" dirty="0" err="1" smtClean="0"/>
              <a:t>Gymnasio</a:t>
            </a:r>
            <a:r>
              <a:rPr lang="en-US" sz="2400" dirty="0" smtClean="0"/>
              <a:t> </a:t>
            </a:r>
            <a:r>
              <a:rPr lang="en-US" sz="2400" dirty="0" err="1" smtClean="0"/>
              <a:t>Evosmou</a:t>
            </a:r>
            <a:endParaRPr lang="el-GR" sz="2400" dirty="0"/>
          </a:p>
        </p:txBody>
      </p:sp>
      <p:pic>
        <p:nvPicPr>
          <p:cNvPr id="4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979712" y="260648"/>
            <a:ext cx="1152128" cy="108012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606833"/>
            <a:ext cx="1520190" cy="43204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3851920" y="478413"/>
            <a:ext cx="47484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"Creative Ways of Teaching:</a:t>
            </a:r>
            <a:endParaRPr lang="el-GR" dirty="0" smtClean="0"/>
          </a:p>
          <a:p>
            <a:pPr algn="ctr"/>
            <a:r>
              <a:rPr lang="en-US" dirty="0" smtClean="0"/>
              <a:t>Recycling Art and Entrepreneurial Attitude”</a:t>
            </a:r>
          </a:p>
          <a:p>
            <a:pPr algn="ctr"/>
            <a:r>
              <a:rPr lang="en-US" sz="1400" dirty="0" smtClean="0"/>
              <a:t>2015-1‐ES01-KA219-015525</a:t>
            </a:r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4042792" cy="4608512"/>
          </a:xfrm>
        </p:spPr>
        <p:txBody>
          <a:bodyPr/>
          <a:lstStyle/>
          <a:p>
            <a:r>
              <a:rPr lang="en-US" dirty="0" smtClean="0"/>
              <a:t>Populate a group</a:t>
            </a:r>
          </a:p>
          <a:p>
            <a:pPr lvl="1"/>
            <a:r>
              <a:rPr lang="en-US" dirty="0" smtClean="0"/>
              <a:t>Select the group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Select a contact to add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Mail: Mailing Lists: New Style</a:t>
            </a:r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30972"/>
            <a:ext cx="2664295" cy="317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933056"/>
            <a:ext cx="2095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1 - Θέση περιεχομένου"/>
          <p:cNvSpPr txBox="1">
            <a:spLocks/>
          </p:cNvSpPr>
          <p:nvPr/>
        </p:nvSpPr>
        <p:spPr>
          <a:xfrm>
            <a:off x="4561656" y="1700808"/>
            <a:ext cx="4186808" cy="4608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Populate a group (alt)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a contact, then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endParaRPr lang="en-US" sz="2400" dirty="0" smtClean="0"/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endParaRPr lang="en-US" sz="2400" dirty="0" smtClean="0"/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lvl="1" indent="-283464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</a:pPr>
            <a:r>
              <a:rPr lang="en-US" sz="2400" dirty="0" smtClean="0"/>
              <a:t>Select the group/groups to add to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852936"/>
            <a:ext cx="29622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</a:p>
          <a:p>
            <a:pPr lvl="1"/>
            <a:r>
              <a:rPr lang="en-US" dirty="0" smtClean="0"/>
              <a:t>You can answer to an email when you are on vacation</a:t>
            </a:r>
          </a:p>
          <a:p>
            <a:r>
              <a:rPr lang="en-US" dirty="0" smtClean="0"/>
              <a:t>How to:</a:t>
            </a:r>
          </a:p>
          <a:p>
            <a:pPr lvl="1"/>
            <a:r>
              <a:rPr lang="en-US" dirty="0" smtClean="0"/>
              <a:t>Click </a:t>
            </a:r>
            <a:r>
              <a:rPr lang="en-US" dirty="0" smtClean="0">
                <a:solidFill>
                  <a:srgbClr val="FFFF00"/>
                </a:solidFill>
              </a:rPr>
              <a:t>Gear</a:t>
            </a:r>
          </a:p>
          <a:p>
            <a:pPr lvl="1"/>
            <a:r>
              <a:rPr lang="en-US" dirty="0" smtClean="0"/>
              <a:t>Select </a:t>
            </a:r>
            <a:r>
              <a:rPr lang="en-US" dirty="0" smtClean="0">
                <a:solidFill>
                  <a:srgbClr val="FFFF00"/>
                </a:solidFill>
              </a:rPr>
              <a:t>Settings</a:t>
            </a:r>
          </a:p>
          <a:p>
            <a:pPr lvl="1"/>
            <a:r>
              <a:rPr lang="en-US" dirty="0" smtClean="0"/>
              <a:t>Scroll down to bottom</a:t>
            </a:r>
            <a:endParaRPr lang="el-GR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Mail: Auto Replying</a:t>
            </a: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504056" cy="63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8920"/>
            <a:ext cx="18954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6 - Ορθογώνιο"/>
          <p:cNvSpPr/>
          <p:nvPr/>
        </p:nvSpPr>
        <p:spPr>
          <a:xfrm rot="19800000">
            <a:off x="2636559" y="4879460"/>
            <a:ext cx="2518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 it now!</a:t>
            </a:r>
            <a:endParaRPr lang="el-GR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 smtClean="0"/>
              <a:t>Select </a:t>
            </a:r>
            <a:r>
              <a:rPr lang="en-US" dirty="0" smtClean="0">
                <a:solidFill>
                  <a:srgbClr val="FFFF00"/>
                </a:solidFill>
              </a:rPr>
              <a:t>First day </a:t>
            </a:r>
            <a:r>
              <a:rPr lang="en-US" dirty="0" smtClean="0"/>
              <a:t>and (optionally) </a:t>
            </a:r>
            <a:r>
              <a:rPr lang="en-US" dirty="0" smtClean="0">
                <a:solidFill>
                  <a:srgbClr val="FFFF00"/>
                </a:solidFill>
              </a:rPr>
              <a:t>Last day</a:t>
            </a:r>
          </a:p>
          <a:p>
            <a:pPr lvl="1"/>
            <a:r>
              <a:rPr lang="en-US" dirty="0" smtClean="0"/>
              <a:t>Write the </a:t>
            </a:r>
            <a:r>
              <a:rPr lang="en-US" dirty="0" smtClean="0">
                <a:solidFill>
                  <a:srgbClr val="FFFF00"/>
                </a:solidFill>
              </a:rPr>
              <a:t>Subject</a:t>
            </a:r>
            <a:r>
              <a:rPr lang="en-US" dirty="0" smtClean="0"/>
              <a:t> and your </a:t>
            </a:r>
            <a:r>
              <a:rPr lang="en-US" dirty="0" smtClean="0">
                <a:solidFill>
                  <a:srgbClr val="FFFF00"/>
                </a:solidFill>
              </a:rPr>
              <a:t>Message</a:t>
            </a:r>
          </a:p>
          <a:p>
            <a:pPr lvl="1"/>
            <a:r>
              <a:rPr lang="en-US" dirty="0" smtClean="0"/>
              <a:t>Click </a:t>
            </a:r>
            <a:r>
              <a:rPr lang="en-US" dirty="0" smtClean="0">
                <a:solidFill>
                  <a:srgbClr val="FFFF00"/>
                </a:solidFill>
              </a:rPr>
              <a:t>Save Changes </a:t>
            </a:r>
            <a:endParaRPr lang="en-US" dirty="0" smtClean="0"/>
          </a:p>
          <a:p>
            <a:pPr lvl="2"/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FF00"/>
                </a:solidFill>
              </a:rPr>
              <a:t>Out of Office </a:t>
            </a:r>
            <a:r>
              <a:rPr lang="en-US" sz="2000" dirty="0" err="1" smtClean="0">
                <a:solidFill>
                  <a:srgbClr val="FFFF00"/>
                </a:solidFill>
              </a:rPr>
              <a:t>AutoReply</a:t>
            </a:r>
            <a:r>
              <a:rPr lang="en-US" sz="2000" dirty="0" smtClean="0">
                <a:solidFill>
                  <a:srgbClr val="FFFF00"/>
                </a:solidFill>
              </a:rPr>
              <a:t> on</a:t>
            </a:r>
            <a:r>
              <a:rPr lang="en-US" sz="2000" dirty="0" smtClean="0"/>
              <a:t>, is set automatically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When back, set</a:t>
            </a:r>
            <a:r>
              <a:rPr lang="en-US" dirty="0" smtClean="0">
                <a:solidFill>
                  <a:srgbClr val="FFFF00"/>
                </a:solidFill>
              </a:rPr>
              <a:t> Out of Office </a:t>
            </a:r>
            <a:r>
              <a:rPr lang="en-US" dirty="0" err="1" smtClean="0">
                <a:solidFill>
                  <a:srgbClr val="FFFF00"/>
                </a:solidFill>
              </a:rPr>
              <a:t>AutoReply</a:t>
            </a:r>
            <a:r>
              <a:rPr lang="en-US" dirty="0" smtClean="0">
                <a:solidFill>
                  <a:srgbClr val="FFFF00"/>
                </a:solidFill>
              </a:rPr>
              <a:t> off</a:t>
            </a:r>
            <a:endParaRPr lang="el-GR" dirty="0" smtClean="0">
              <a:solidFill>
                <a:srgbClr val="FFFF0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Mail: Auto Replying</a:t>
            </a:r>
            <a:endParaRPr lang="el-G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699822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- Ορθογώνιο"/>
          <p:cNvSpPr/>
          <p:nvPr/>
        </p:nvSpPr>
        <p:spPr>
          <a:xfrm rot="18816477">
            <a:off x="-265265" y="4312580"/>
            <a:ext cx="2518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 it now!</a:t>
            </a:r>
            <a:endParaRPr lang="el-GR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</a:p>
          <a:p>
            <a:pPr lvl="1"/>
            <a:r>
              <a:rPr lang="en-US" dirty="0" smtClean="0"/>
              <a:t>You can cancel a message that has been sent</a:t>
            </a:r>
          </a:p>
          <a:p>
            <a:r>
              <a:rPr lang="en-US" dirty="0" smtClean="0"/>
              <a:t>How to:</a:t>
            </a:r>
          </a:p>
          <a:p>
            <a:pPr lvl="1"/>
            <a:r>
              <a:rPr lang="en-US" dirty="0" smtClean="0"/>
              <a:t>Go to </a:t>
            </a:r>
            <a:r>
              <a:rPr lang="en-US" dirty="0" smtClean="0">
                <a:solidFill>
                  <a:srgbClr val="FFFF00"/>
                </a:solidFill>
              </a:rPr>
              <a:t>Settings</a:t>
            </a:r>
          </a:p>
          <a:p>
            <a:pPr lvl="1"/>
            <a:r>
              <a:rPr lang="en-US" dirty="0" smtClean="0"/>
              <a:t>Scroll down to </a:t>
            </a:r>
            <a:r>
              <a:rPr lang="en-US" dirty="0" smtClean="0">
                <a:solidFill>
                  <a:srgbClr val="FFFF00"/>
                </a:solidFill>
              </a:rPr>
              <a:t>Undo Send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FF00"/>
                </a:solidFill>
              </a:rPr>
              <a:t> Enable </a:t>
            </a:r>
            <a:r>
              <a:rPr lang="en-US" dirty="0" smtClean="0"/>
              <a:t>it</a:t>
            </a:r>
          </a:p>
          <a:p>
            <a:pPr lvl="5"/>
            <a:endParaRPr lang="en-US" dirty="0" smtClean="0">
              <a:solidFill>
                <a:srgbClr val="FFFF00"/>
              </a:solidFill>
            </a:endParaRPr>
          </a:p>
          <a:p>
            <a:pPr lvl="5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Now, you can </a:t>
            </a:r>
            <a:r>
              <a:rPr lang="en-US" dirty="0" smtClean="0">
                <a:solidFill>
                  <a:srgbClr val="FFFF00"/>
                </a:solidFill>
              </a:rPr>
              <a:t>Undo </a:t>
            </a:r>
            <a:r>
              <a:rPr lang="en-US" dirty="0" smtClean="0"/>
              <a:t>send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Mail: Send with Delay - Canceling</a:t>
            </a: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504056" cy="63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7005" y="2564904"/>
            <a:ext cx="18954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5695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- Ορθογώνιο"/>
          <p:cNvSpPr/>
          <p:nvPr/>
        </p:nvSpPr>
        <p:spPr>
          <a:xfrm rot="20622701">
            <a:off x="579645" y="5497425"/>
            <a:ext cx="2518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 it now!</a:t>
            </a:r>
            <a:endParaRPr lang="el-GR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229200"/>
            <a:ext cx="3590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</a:p>
          <a:p>
            <a:pPr lvl="1"/>
            <a:r>
              <a:rPr lang="en-US" dirty="0" smtClean="0"/>
              <a:t>You can forward all your messages to another mail</a:t>
            </a:r>
          </a:p>
          <a:p>
            <a:r>
              <a:rPr lang="en-US" dirty="0" smtClean="0"/>
              <a:t>How to:</a:t>
            </a:r>
          </a:p>
          <a:p>
            <a:pPr lvl="1"/>
            <a:r>
              <a:rPr lang="en-US" dirty="0" smtClean="0"/>
              <a:t>Go to </a:t>
            </a:r>
            <a:r>
              <a:rPr lang="en-US" dirty="0" smtClean="0">
                <a:solidFill>
                  <a:srgbClr val="FFFF00"/>
                </a:solidFill>
              </a:rPr>
              <a:t>Settings</a:t>
            </a:r>
          </a:p>
          <a:p>
            <a:pPr lvl="1"/>
            <a:r>
              <a:rPr lang="en-US" dirty="0" smtClean="0"/>
              <a:t>Select</a:t>
            </a:r>
            <a:r>
              <a:rPr lang="en-US" dirty="0" smtClean="0">
                <a:solidFill>
                  <a:srgbClr val="FFFF00"/>
                </a:solidFill>
              </a:rPr>
              <a:t> Forwarding and POP/</a:t>
            </a:r>
            <a:r>
              <a:rPr lang="en-US" dirty="0" err="1" smtClean="0">
                <a:solidFill>
                  <a:srgbClr val="FFFF00"/>
                </a:solidFill>
              </a:rPr>
              <a:t>IMAP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tab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Add an address to forward your messages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Mail: Forwarding</a:t>
            </a: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1117" b="26625"/>
          <a:stretch>
            <a:fillRect/>
          </a:stretch>
        </p:blipFill>
        <p:spPr bwMode="auto">
          <a:xfrm>
            <a:off x="6997005" y="2636912"/>
            <a:ext cx="18954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6953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504056" cy="63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Set the email address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confirm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mail is sent to the address and the recipient must accept by clicking on a link</a:t>
            </a:r>
          </a:p>
          <a:p>
            <a:pPr lvl="1"/>
            <a:r>
              <a:rPr lang="en-US" dirty="0" smtClean="0"/>
              <a:t>After the confirmation, you </a:t>
            </a:r>
            <a:r>
              <a:rPr lang="en-US" dirty="0" smtClean="0">
                <a:solidFill>
                  <a:srgbClr val="FFFF00"/>
                </a:solidFill>
              </a:rPr>
              <a:t>Verify</a:t>
            </a:r>
            <a:r>
              <a:rPr lang="en-US" dirty="0" smtClean="0"/>
              <a:t> the address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Mail: Forwarding: Add address</a:t>
            </a:r>
            <a:endParaRPr lang="el-G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191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35147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598" y="5301208"/>
            <a:ext cx="6038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FF00"/>
                </a:solidFill>
              </a:rPr>
              <a:t>Enable</a:t>
            </a:r>
            <a:r>
              <a:rPr lang="en-US" dirty="0" smtClean="0"/>
              <a:t> forwarding</a:t>
            </a:r>
          </a:p>
          <a:p>
            <a:pPr lvl="1"/>
            <a:r>
              <a:rPr lang="en-US" dirty="0" smtClean="0"/>
              <a:t>Select to </a:t>
            </a:r>
            <a:r>
              <a:rPr lang="en-US" dirty="0" smtClean="0">
                <a:solidFill>
                  <a:srgbClr val="FFFF00"/>
                </a:solidFill>
              </a:rPr>
              <a:t>who</a:t>
            </a:r>
            <a:r>
              <a:rPr lang="en-US" dirty="0" smtClean="0"/>
              <a:t> (if more than one address set)</a:t>
            </a:r>
          </a:p>
          <a:p>
            <a:pPr lvl="1"/>
            <a:r>
              <a:rPr lang="en-US" dirty="0" smtClean="0"/>
              <a:t>Select the action to take for the forwarded messages</a:t>
            </a:r>
          </a:p>
          <a:p>
            <a:pPr lvl="2"/>
            <a:r>
              <a:rPr lang="en-US" dirty="0" smtClean="0"/>
              <a:t>Usually </a:t>
            </a:r>
            <a:r>
              <a:rPr lang="en-US" dirty="0" smtClean="0">
                <a:solidFill>
                  <a:srgbClr val="FFFF00"/>
                </a:solidFill>
              </a:rPr>
              <a:t>Keep  Gmail’s copy in the Inbox</a:t>
            </a:r>
          </a:p>
          <a:p>
            <a:pPr lvl="3"/>
            <a:endParaRPr lang="en-US" dirty="0" smtClean="0">
              <a:solidFill>
                <a:srgbClr val="FFFF00"/>
              </a:solidFill>
            </a:endParaRPr>
          </a:p>
          <a:p>
            <a:pPr lvl="3"/>
            <a:endParaRPr lang="en-US" dirty="0" smtClean="0">
              <a:solidFill>
                <a:srgbClr val="FFFF00"/>
              </a:solidFill>
            </a:endParaRPr>
          </a:p>
          <a:p>
            <a:pPr lvl="3"/>
            <a:endParaRPr lang="en-US" dirty="0" smtClean="0">
              <a:solidFill>
                <a:srgbClr val="FFFF00"/>
              </a:solidFill>
            </a:endParaRPr>
          </a:p>
          <a:p>
            <a:pPr lvl="3"/>
            <a:endParaRPr lang="en-US" dirty="0" smtClean="0">
              <a:solidFill>
                <a:srgbClr val="FFFF00"/>
              </a:solidFill>
            </a:endParaRPr>
          </a:p>
          <a:p>
            <a:pPr lvl="3"/>
            <a:endParaRPr lang="en-US" dirty="0" smtClean="0">
              <a:solidFill>
                <a:srgbClr val="FFFF00"/>
              </a:solidFill>
            </a:endParaRPr>
          </a:p>
          <a:p>
            <a:pPr lvl="3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When not needed any more, </a:t>
            </a:r>
            <a:r>
              <a:rPr lang="en-US" dirty="0" smtClean="0">
                <a:solidFill>
                  <a:srgbClr val="FFFF00"/>
                </a:solidFill>
              </a:rPr>
              <a:t>Disable forwarding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Mail: Forwarding</a:t>
            </a:r>
            <a:endParaRPr lang="el-G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85248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 b="6153"/>
          <a:stretch>
            <a:fillRect/>
          </a:stretch>
        </p:blipFill>
        <p:spPr bwMode="auto">
          <a:xfrm>
            <a:off x="2267744" y="5085184"/>
            <a:ext cx="64389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know</a:t>
            </a:r>
          </a:p>
          <a:p>
            <a:pPr lvl="1"/>
            <a:r>
              <a:rPr lang="en-US" dirty="0" smtClean="0"/>
              <a:t>You can screen and sort incoming mails and direct them to different folders and/or to forward to different recipients</a:t>
            </a:r>
          </a:p>
          <a:p>
            <a:r>
              <a:rPr lang="en-US" dirty="0" smtClean="0"/>
              <a:t>How to:</a:t>
            </a:r>
          </a:p>
          <a:p>
            <a:pPr lvl="1"/>
            <a:r>
              <a:rPr lang="en-US" dirty="0" smtClean="0"/>
              <a:t>Go to </a:t>
            </a:r>
            <a:r>
              <a:rPr lang="en-US" dirty="0" smtClean="0">
                <a:solidFill>
                  <a:srgbClr val="FFFF00"/>
                </a:solidFill>
              </a:rPr>
              <a:t>Settings</a:t>
            </a:r>
          </a:p>
          <a:p>
            <a:pPr lvl="1"/>
            <a:r>
              <a:rPr lang="en-US" dirty="0" smtClean="0"/>
              <a:t>Select</a:t>
            </a:r>
            <a:r>
              <a:rPr lang="en-US" dirty="0" smtClean="0">
                <a:solidFill>
                  <a:srgbClr val="FFFF00"/>
                </a:solidFill>
              </a:rPr>
              <a:t> Filters and Blocked Addresses </a:t>
            </a:r>
            <a:r>
              <a:rPr lang="en-US" dirty="0" smtClean="0"/>
              <a:t>tab and click </a:t>
            </a:r>
            <a:r>
              <a:rPr lang="en-US" dirty="0" smtClean="0">
                <a:solidFill>
                  <a:srgbClr val="FFFF00"/>
                </a:solidFill>
              </a:rPr>
              <a:t>Create a new filter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Mail: Filtering</a:t>
            </a:r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Define the criteria (usually the sender – can be a group)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</a:t>
            </a:r>
            <a:r>
              <a:rPr lang="en-US" dirty="0" smtClean="0">
                <a:solidFill>
                  <a:srgbClr val="FFFF00"/>
                </a:solidFill>
              </a:rPr>
              <a:t>Create filter with this search</a:t>
            </a:r>
          </a:p>
          <a:p>
            <a:pPr lvl="1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Mail: Filtering: Creating filter</a:t>
            </a:r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132856"/>
            <a:ext cx="56578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Determine the action (e.g. </a:t>
            </a:r>
            <a:r>
              <a:rPr lang="en-US" dirty="0" smtClean="0">
                <a:solidFill>
                  <a:srgbClr val="FFFF00"/>
                </a:solidFill>
              </a:rPr>
              <a:t>Apply the label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Optional:</a:t>
            </a:r>
          </a:p>
          <a:p>
            <a:pPr lvl="1">
              <a:buNone/>
            </a:pPr>
            <a:r>
              <a:rPr lang="en-US" dirty="0" smtClean="0"/>
              <a:t>	apply filter</a:t>
            </a:r>
          </a:p>
          <a:p>
            <a:pPr lvl="1">
              <a:buNone/>
            </a:pPr>
            <a:r>
              <a:rPr lang="en-US" dirty="0" smtClean="0"/>
              <a:t>	to existing</a:t>
            </a:r>
          </a:p>
          <a:p>
            <a:pPr lvl="1">
              <a:buNone/>
            </a:pPr>
            <a:r>
              <a:rPr lang="en-US" dirty="0" smtClean="0"/>
              <a:t>	mails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</a:t>
            </a:r>
            <a:r>
              <a:rPr lang="en-US" dirty="0" smtClean="0">
                <a:solidFill>
                  <a:srgbClr val="FFFF00"/>
                </a:solidFill>
              </a:rPr>
              <a:t>Create filter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Mail: Filtering: Creating filter</a:t>
            </a:r>
            <a:endParaRPr 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75656"/>
            <a:ext cx="5667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 action="ppaction://hlinksldjump"/>
              </a:rPr>
              <a:t>Google Mail</a:t>
            </a:r>
            <a:endParaRPr lang="en-US" smtClean="0"/>
          </a:p>
          <a:p>
            <a:r>
              <a:rPr lang="en-US" smtClean="0">
                <a:hlinkClick r:id="rId3" action="ppaction://hlinksldjump"/>
              </a:rPr>
              <a:t>Google Drive</a:t>
            </a:r>
            <a:endParaRPr lang="en-US" smtClean="0"/>
          </a:p>
          <a:p>
            <a:r>
              <a:rPr lang="en-US" smtClean="0">
                <a:hlinkClick r:id="rId4" action="ppaction://hlinksldjump"/>
              </a:rPr>
              <a:t>Internet</a:t>
            </a:r>
            <a:endParaRPr lang="en-US" smtClean="0"/>
          </a:p>
          <a:p>
            <a:r>
              <a:rPr lang="en-US" smtClean="0">
                <a:hlinkClick r:id="rId5" action="ppaction://hlinksldjump"/>
              </a:rPr>
              <a:t>Wikis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  <a:endParaRPr lang="el-GR" dirty="0"/>
          </a:p>
        </p:txBody>
      </p:sp>
      <p:sp>
        <p:nvSpPr>
          <p:cNvPr id="4" name="3 - Έλλειψη"/>
          <p:cNvSpPr/>
          <p:nvPr/>
        </p:nvSpPr>
        <p:spPr>
          <a:xfrm>
            <a:off x="5508104" y="2348880"/>
            <a:ext cx="1512168" cy="18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203848" y="3429000"/>
            <a:ext cx="2016224" cy="17281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</a:p>
          <a:p>
            <a:r>
              <a:rPr lang="en-US" dirty="0" smtClean="0"/>
              <a:t>Accessing</a:t>
            </a:r>
          </a:p>
          <a:p>
            <a:r>
              <a:rPr lang="en-US" dirty="0" smtClean="0"/>
              <a:t>Configuring</a:t>
            </a:r>
          </a:p>
          <a:p>
            <a:r>
              <a:rPr lang="en-US" dirty="0" smtClean="0"/>
              <a:t>Working with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Drive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Scheme – </a:t>
            </a:r>
            <a:r>
              <a:rPr lang="en-US" dirty="0" err="1" smtClean="0"/>
              <a:t>OSI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Protocols</a:t>
            </a:r>
          </a:p>
          <a:p>
            <a:r>
              <a:rPr lang="en-US" dirty="0" smtClean="0"/>
              <a:t>Numbering</a:t>
            </a:r>
          </a:p>
          <a:p>
            <a:r>
              <a:rPr lang="en-US" dirty="0" smtClean="0"/>
              <a:t>Naming</a:t>
            </a:r>
          </a:p>
          <a:p>
            <a:r>
              <a:rPr lang="en-US" dirty="0" smtClean="0"/>
              <a:t>Routing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What is</a:t>
            </a:r>
          </a:p>
          <a:p>
            <a:r>
              <a:rPr lang="en-US" dirty="0" smtClean="0"/>
              <a:t>Where to build</a:t>
            </a:r>
          </a:p>
          <a:p>
            <a:r>
              <a:rPr lang="en-US" dirty="0" smtClean="0"/>
              <a:t>How to build</a:t>
            </a:r>
          </a:p>
          <a:p>
            <a:r>
              <a:rPr lang="en-US" dirty="0" smtClean="0"/>
              <a:t>Syntax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8421" t="26203" r="37190" b="23594"/>
          <a:stretch>
            <a:fillRect/>
          </a:stretch>
        </p:blipFill>
        <p:spPr bwMode="auto">
          <a:xfrm>
            <a:off x="1259632" y="2132856"/>
            <a:ext cx="18722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Private (incognito) Window</a:t>
            </a:r>
          </a:p>
          <a:p>
            <a:r>
              <a:rPr lang="en-US" dirty="0" smtClean="0"/>
              <a:t>Account Name</a:t>
            </a:r>
          </a:p>
          <a:p>
            <a:r>
              <a:rPr lang="en-US" dirty="0" smtClean="0"/>
              <a:t>Mailing Lists</a:t>
            </a:r>
          </a:p>
          <a:p>
            <a:r>
              <a:rPr lang="en-US" dirty="0" smtClean="0"/>
              <a:t>Auto Replying Mails</a:t>
            </a:r>
          </a:p>
          <a:p>
            <a:r>
              <a:rPr lang="en-US" dirty="0" smtClean="0"/>
              <a:t>Send with Delay - Canceling</a:t>
            </a:r>
          </a:p>
          <a:p>
            <a:r>
              <a:rPr lang="en-US" dirty="0" smtClean="0"/>
              <a:t>Forwarding Mails</a:t>
            </a:r>
          </a:p>
          <a:p>
            <a:r>
              <a:rPr lang="en-US" dirty="0" smtClean="0"/>
              <a:t>Filtering Mails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Mail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Private (incognito) window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5883"/>
          <a:stretch>
            <a:fillRect/>
          </a:stretch>
        </p:blipFill>
        <p:spPr bwMode="auto">
          <a:xfrm>
            <a:off x="539552" y="1484784"/>
            <a:ext cx="3505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37671"/>
          <a:stretch>
            <a:fillRect/>
          </a:stretch>
        </p:blipFill>
        <p:spPr bwMode="auto">
          <a:xfrm>
            <a:off x="5004048" y="1340768"/>
            <a:ext cx="307657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b="24178"/>
          <a:stretch>
            <a:fillRect/>
          </a:stretch>
        </p:blipFill>
        <p:spPr bwMode="auto">
          <a:xfrm>
            <a:off x="1331640" y="3789040"/>
            <a:ext cx="31527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b="27595"/>
          <a:stretch>
            <a:fillRect/>
          </a:stretch>
        </p:blipFill>
        <p:spPr bwMode="auto">
          <a:xfrm>
            <a:off x="5580112" y="3789040"/>
            <a:ext cx="30289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- Ορθογώνιο"/>
          <p:cNvSpPr/>
          <p:nvPr/>
        </p:nvSpPr>
        <p:spPr>
          <a:xfrm>
            <a:off x="1259632" y="3071862"/>
            <a:ext cx="6720109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Please, open an In Private Window</a:t>
            </a:r>
          </a:p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and</a:t>
            </a:r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connect to your </a:t>
            </a:r>
            <a:r>
              <a:rPr lang="en-US" sz="3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gmail</a:t>
            </a:r>
            <a:endParaRPr lang="el-G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Did you know?</a:t>
            </a:r>
          </a:p>
          <a:p>
            <a:pPr lvl="1"/>
            <a:r>
              <a:rPr lang="en-US" dirty="0" smtClean="0"/>
              <a:t>Gmail ignores the dots (.) in account name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nikos.kse </a:t>
            </a:r>
            <a:r>
              <a:rPr lang="en-US" dirty="0" smtClean="0"/>
              <a:t>is equivalent to </a:t>
            </a:r>
            <a:r>
              <a:rPr lang="en-US" dirty="0" err="1" smtClean="0">
                <a:solidFill>
                  <a:srgbClr val="FFFF00"/>
                </a:solidFill>
              </a:rPr>
              <a:t>nikoskse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Sending an email to </a:t>
            </a:r>
            <a:r>
              <a:rPr lang="en-US" dirty="0" smtClean="0">
                <a:solidFill>
                  <a:srgbClr val="FFFF00"/>
                </a:solidFill>
              </a:rPr>
              <a:t>n.i.k.o.s.k.s.e@gmail.com  </a:t>
            </a:r>
            <a:r>
              <a:rPr lang="en-US" dirty="0" smtClean="0"/>
              <a:t>will be delivered to the same account</a:t>
            </a:r>
          </a:p>
          <a:p>
            <a:r>
              <a:rPr lang="en-US" dirty="0" smtClean="0"/>
              <a:t>But it is different for all others</a:t>
            </a:r>
          </a:p>
          <a:p>
            <a:pPr lvl="1"/>
            <a:r>
              <a:rPr lang="en-US" dirty="0" smtClean="0"/>
              <a:t>Example: You can use it to create multiple accounts in a site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smtClean="0">
                <a:solidFill>
                  <a:srgbClr val="FFC000"/>
                </a:solidFill>
              </a:rPr>
              <a:t>Please, send me an email with 			as many dots as you want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Mail: Account Name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 rot="19800000">
            <a:off x="1108482" y="5364657"/>
            <a:ext cx="2518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 it now!</a:t>
            </a:r>
            <a:endParaRPr lang="el-GR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504056" cy="63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</a:p>
          <a:p>
            <a:pPr lvl="1"/>
            <a:r>
              <a:rPr lang="en-US" dirty="0" smtClean="0"/>
              <a:t>You can organize your contacts in groups</a:t>
            </a:r>
          </a:p>
          <a:p>
            <a:pPr lvl="1"/>
            <a:r>
              <a:rPr lang="en-US" dirty="0" smtClean="0"/>
              <a:t>To easily send mails to many persons with similar interests</a:t>
            </a:r>
          </a:p>
          <a:p>
            <a:r>
              <a:rPr lang="en-US" dirty="0" smtClean="0"/>
              <a:t>How to:</a:t>
            </a:r>
          </a:p>
          <a:p>
            <a:pPr lvl="1"/>
            <a:r>
              <a:rPr lang="en-US" dirty="0" smtClean="0"/>
              <a:t>Click </a:t>
            </a:r>
            <a:r>
              <a:rPr lang="en-US" dirty="0" smtClean="0">
                <a:solidFill>
                  <a:srgbClr val="FFFF00"/>
                </a:solidFill>
              </a:rPr>
              <a:t>Gmail</a:t>
            </a:r>
            <a:r>
              <a:rPr lang="en-US" dirty="0" smtClean="0"/>
              <a:t> (left top)</a:t>
            </a:r>
          </a:p>
          <a:p>
            <a:pPr lvl="1"/>
            <a:r>
              <a:rPr lang="en-US" dirty="0" smtClean="0"/>
              <a:t>Select </a:t>
            </a:r>
            <a:r>
              <a:rPr lang="en-US" dirty="0" smtClean="0">
                <a:solidFill>
                  <a:srgbClr val="FFFF00"/>
                </a:solidFill>
              </a:rPr>
              <a:t>Contacts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Mail: Mailing Lists</a:t>
            </a: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504056" cy="63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84984"/>
            <a:ext cx="1872208" cy="294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</a:t>
            </a:r>
          </a:p>
          <a:p>
            <a:pPr>
              <a:buNone/>
            </a:pPr>
            <a:r>
              <a:rPr lang="en-US" dirty="0" smtClean="0"/>
              <a:t>	switch style…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Mail: Mailing Lists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00808"/>
            <a:ext cx="2819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1700808"/>
            <a:ext cx="19145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group</a:t>
            </a:r>
          </a:p>
          <a:p>
            <a:pPr lvl="1"/>
            <a:r>
              <a:rPr lang="en-US" dirty="0" smtClean="0"/>
              <a:t>Click </a:t>
            </a:r>
            <a:r>
              <a:rPr lang="en-US" dirty="0" smtClean="0">
                <a:solidFill>
                  <a:srgbClr val="FFFF00"/>
                </a:solidFill>
              </a:rPr>
              <a:t>Groups</a:t>
            </a:r>
          </a:p>
          <a:p>
            <a:pPr lvl="1"/>
            <a:r>
              <a:rPr lang="en-US" dirty="0" smtClean="0"/>
              <a:t>Click </a:t>
            </a:r>
            <a:r>
              <a:rPr lang="en-US" dirty="0" smtClean="0">
                <a:solidFill>
                  <a:srgbClr val="FFFF00"/>
                </a:solidFill>
              </a:rPr>
              <a:t>New group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Set the name of</a:t>
            </a:r>
          </a:p>
          <a:p>
            <a:pPr lvl="1">
              <a:buNone/>
            </a:pPr>
            <a:r>
              <a:rPr lang="en-US" dirty="0" smtClean="0"/>
              <a:t>	new group</a:t>
            </a:r>
          </a:p>
          <a:p>
            <a:pPr lvl="1"/>
            <a:r>
              <a:rPr lang="en-US" dirty="0" smtClean="0"/>
              <a:t>Click </a:t>
            </a:r>
            <a:r>
              <a:rPr lang="en-US" dirty="0" smtClean="0">
                <a:solidFill>
                  <a:srgbClr val="FFFF00"/>
                </a:solidFill>
              </a:rPr>
              <a:t>Create group</a:t>
            </a:r>
            <a:endParaRPr lang="el-GR" dirty="0" smtClean="0">
              <a:solidFill>
                <a:srgbClr val="FFFF0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Mail: Mailing Lists: New Style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765" y="4149080"/>
            <a:ext cx="50482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973" y="1772816"/>
            <a:ext cx="25812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Αποκορύφωμα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1975</TotalTime>
  <Words>587</Words>
  <Application>Microsoft Office PowerPoint</Application>
  <PresentationFormat>Προβολή στην οθόνη (4:3)</PresentationFormat>
  <Paragraphs>179</Paragraphs>
  <Slides>25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Αποκορύφωμα</vt:lpstr>
      <vt:lpstr>Internet and websites</vt:lpstr>
      <vt:lpstr>Topics</vt:lpstr>
      <vt:lpstr>Διαφάνεια 3</vt:lpstr>
      <vt:lpstr>Google Mail</vt:lpstr>
      <vt:lpstr>In Private (incognito) window</vt:lpstr>
      <vt:lpstr>Google Mail: Account Name</vt:lpstr>
      <vt:lpstr>Google Mail: Mailing Lists</vt:lpstr>
      <vt:lpstr>Google Mail: Mailing Lists</vt:lpstr>
      <vt:lpstr>Google Mail: Mailing Lists: New Style</vt:lpstr>
      <vt:lpstr>Google Mail: Mailing Lists: New Style</vt:lpstr>
      <vt:lpstr>Google Mail: Auto Replying</vt:lpstr>
      <vt:lpstr>Google Mail: Auto Replying</vt:lpstr>
      <vt:lpstr>Google Mail: Send with Delay - Canceling</vt:lpstr>
      <vt:lpstr>Google Mail: Forwarding</vt:lpstr>
      <vt:lpstr>Google Mail: Forwarding: Add address</vt:lpstr>
      <vt:lpstr>Google Mail: Forwarding</vt:lpstr>
      <vt:lpstr>Google Mail: Filtering</vt:lpstr>
      <vt:lpstr>Google Mail: Filtering: Creating filter</vt:lpstr>
      <vt:lpstr>Google Mail: Filtering: Creating filter</vt:lpstr>
      <vt:lpstr>Google Drive</vt:lpstr>
      <vt:lpstr>Διαφάνεια 21</vt:lpstr>
      <vt:lpstr>Internet</vt:lpstr>
      <vt:lpstr>Διαφάνεια 23</vt:lpstr>
      <vt:lpstr>Wiki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Me</dc:creator>
  <cp:lastModifiedBy>Me</cp:lastModifiedBy>
  <cp:revision>111</cp:revision>
  <dcterms:created xsi:type="dcterms:W3CDTF">2016-04-02T04:59:35Z</dcterms:created>
  <dcterms:modified xsi:type="dcterms:W3CDTF">2016-04-04T10:42:42Z</dcterms:modified>
</cp:coreProperties>
</file>