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ＭＳ Ｐゴシック" charset="0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ＭＳ Ｐゴシック" charset="0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ＭＳ Ｐゴシック" charset="0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ＭＳ Ｐゴシック" charset="0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ＭＳ Ｐゴシック" charset="0"/>
        <a:cs typeface="Arial" charset="0"/>
        <a:sym typeface="Arial" charset="0"/>
      </a:defRPr>
    </a:lvl5pPr>
    <a:lvl6pPr marL="2286000" algn="l" defTabSz="457200" rtl="0" eaLnBrk="1" latinLnBrk="0" hangingPunct="1">
      <a:defRPr sz="1400" kern="1200">
        <a:solidFill>
          <a:srgbClr val="000000"/>
        </a:solidFill>
        <a:latin typeface="Arial" charset="0"/>
        <a:ea typeface="ＭＳ Ｐゴシック" charset="0"/>
        <a:cs typeface="Arial" charset="0"/>
        <a:sym typeface="Arial" charset="0"/>
      </a:defRPr>
    </a:lvl6pPr>
    <a:lvl7pPr marL="2743200" algn="l" defTabSz="457200" rtl="0" eaLnBrk="1" latinLnBrk="0" hangingPunct="1">
      <a:defRPr sz="1400" kern="1200">
        <a:solidFill>
          <a:srgbClr val="000000"/>
        </a:solidFill>
        <a:latin typeface="Arial" charset="0"/>
        <a:ea typeface="ＭＳ Ｐゴシック" charset="0"/>
        <a:cs typeface="Arial" charset="0"/>
        <a:sym typeface="Arial" charset="0"/>
      </a:defRPr>
    </a:lvl7pPr>
    <a:lvl8pPr marL="3200400" algn="l" defTabSz="457200" rtl="0" eaLnBrk="1" latinLnBrk="0" hangingPunct="1">
      <a:defRPr sz="1400" kern="1200">
        <a:solidFill>
          <a:srgbClr val="000000"/>
        </a:solidFill>
        <a:latin typeface="Arial" charset="0"/>
        <a:ea typeface="ＭＳ Ｐゴシック" charset="0"/>
        <a:cs typeface="Arial" charset="0"/>
        <a:sym typeface="Arial" charset="0"/>
      </a:defRPr>
    </a:lvl8pPr>
    <a:lvl9pPr marL="3657600" algn="l" defTabSz="457200" rtl="0" eaLnBrk="1" latinLnBrk="0" hangingPunct="1">
      <a:defRPr sz="1400" kern="1200">
        <a:solidFill>
          <a:srgbClr val="000000"/>
        </a:solidFill>
        <a:latin typeface="Arial" charset="0"/>
        <a:ea typeface="ＭＳ Ｐゴシック" charset="0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7" d="100"/>
          <a:sy n="157" d="100"/>
        </p:scale>
        <p:origin x="-64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0 w 120000"/>
              <a:gd name="T11" fmla="*/ 0 h 120000"/>
              <a:gd name="T12" fmla="*/ 120000 w 120000"/>
              <a:gd name="T13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3156749827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742950" indent="-28575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1143000" indent="-228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600200" indent="-228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2057400" indent="-228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82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0482" name="Shape 83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89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1506" name="Shape 90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95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2530" name="Shape 96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01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Shape 10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109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4578" name="Shape 110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116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5602" name="Shape 117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tx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hape 10"/>
          <p:cNvGrpSpPr>
            <a:grpSpLocks/>
          </p:cNvGrpSpPr>
          <p:nvPr/>
        </p:nvGrpSpPr>
        <p:grpSpPr bwMode="auto">
          <a:xfrm>
            <a:off x="6097588" y="0"/>
            <a:ext cx="3046412" cy="2030413"/>
            <a:chOff x="6098378" y="4"/>
            <a:chExt cx="3045625" cy="2030570"/>
          </a:xfrm>
        </p:grpSpPr>
        <p:sp>
          <p:nvSpPr>
            <p:cNvPr id="5" name="Shape 11"/>
            <p:cNvSpPr>
              <a:spLocks noChangeArrowheads="1"/>
            </p:cNvSpPr>
            <p:nvPr/>
          </p:nvSpPr>
          <p:spPr bwMode="auto"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" name="Shape 12"/>
            <p:cNvSpPr>
              <a:spLocks noChangeArrowheads="1"/>
            </p:cNvSpPr>
            <p:nvPr/>
          </p:nvSpPr>
          <p:spPr bwMode="auto"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" name="Shape 13"/>
            <p:cNvSpPr/>
            <p:nvPr/>
          </p:nvSpPr>
          <p:spPr>
            <a:xfrm rot="10800000" flipH="1">
              <a:off x="7114116" y="4"/>
              <a:ext cx="1014150" cy="1016079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Shape 14"/>
            <p:cNvSpPr>
              <a:spLocks noChangeArrowheads="1"/>
            </p:cNvSpPr>
            <p:nvPr/>
          </p:nvSpPr>
          <p:spPr bwMode="auto"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" name="Shape 15"/>
            <p:cNvSpPr/>
            <p:nvPr/>
          </p:nvSpPr>
          <p:spPr>
            <a:xfrm rot="10800000">
              <a:off x="8128265" y="1016083"/>
              <a:ext cx="1015738" cy="1014491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anchor="b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" name="Shape 18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fld id="{514587C4-193B-E642-B456-5685E1C65D8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133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tx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hape 70"/>
          <p:cNvGrpSpPr>
            <a:grpSpLocks/>
          </p:cNvGrpSpPr>
          <p:nvPr/>
        </p:nvGrpSpPr>
        <p:grpSpPr bwMode="auto">
          <a:xfrm>
            <a:off x="6097588" y="0"/>
            <a:ext cx="3046412" cy="2030413"/>
            <a:chOff x="6098378" y="4"/>
            <a:chExt cx="3045625" cy="2030570"/>
          </a:xfrm>
        </p:grpSpPr>
        <p:sp>
          <p:nvSpPr>
            <p:cNvPr id="5" name="Shape 71"/>
            <p:cNvSpPr>
              <a:spLocks noChangeArrowheads="1"/>
            </p:cNvSpPr>
            <p:nvPr/>
          </p:nvSpPr>
          <p:spPr bwMode="auto"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" name="Shape 72"/>
            <p:cNvSpPr>
              <a:spLocks noChangeArrowheads="1"/>
            </p:cNvSpPr>
            <p:nvPr/>
          </p:nvSpPr>
          <p:spPr bwMode="auto"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" name="Shape 73"/>
            <p:cNvSpPr/>
            <p:nvPr/>
          </p:nvSpPr>
          <p:spPr>
            <a:xfrm rot="10800000" flipH="1">
              <a:off x="7114116" y="4"/>
              <a:ext cx="1014150" cy="1016079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Shape 74"/>
            <p:cNvSpPr>
              <a:spLocks noChangeArrowheads="1"/>
            </p:cNvSpPr>
            <p:nvPr/>
          </p:nvSpPr>
          <p:spPr bwMode="auto"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" name="Shape 75"/>
            <p:cNvSpPr/>
            <p:nvPr/>
          </p:nvSpPr>
          <p:spPr>
            <a:xfrm rot="10800000">
              <a:off x="8128265" y="1016083"/>
              <a:ext cx="1015738" cy="1014491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599" cy="20307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599" cy="1281900"/>
          </a:xfrm>
          <a:prstGeom prst="rect">
            <a:avLst/>
          </a:prstGeom>
        </p:spPr>
        <p:txBody>
          <a:bodyPr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" name="Shape 78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fld id="{D6AF6C23-74D1-034A-BCAE-59496697EC1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67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0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 eaLnBrk="1" hangingPunct="1">
              <a:defRPr sz="1400">
                <a:solidFill>
                  <a:srgbClr val="434343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fld id="{8EAFB133-BA22-1B40-855E-E28ACE53E0C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78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tx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hape 20"/>
          <p:cNvGrpSpPr>
            <a:grpSpLocks/>
          </p:cNvGrpSpPr>
          <p:nvPr/>
        </p:nvGrpSpPr>
        <p:grpSpPr bwMode="auto">
          <a:xfrm>
            <a:off x="6097588" y="0"/>
            <a:ext cx="3046412" cy="2030413"/>
            <a:chOff x="6098378" y="4"/>
            <a:chExt cx="3045625" cy="2030570"/>
          </a:xfrm>
        </p:grpSpPr>
        <p:sp>
          <p:nvSpPr>
            <p:cNvPr id="4" name="Shape 21"/>
            <p:cNvSpPr>
              <a:spLocks noChangeArrowheads="1"/>
            </p:cNvSpPr>
            <p:nvPr/>
          </p:nvSpPr>
          <p:spPr bwMode="auto"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" name="Shape 22"/>
            <p:cNvSpPr>
              <a:spLocks noChangeArrowheads="1"/>
            </p:cNvSpPr>
            <p:nvPr/>
          </p:nvSpPr>
          <p:spPr bwMode="auto"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" name="Shape 23"/>
            <p:cNvSpPr/>
            <p:nvPr/>
          </p:nvSpPr>
          <p:spPr>
            <a:xfrm rot="10800000" flipH="1">
              <a:off x="7114116" y="4"/>
              <a:ext cx="1014150" cy="1016079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Shape 24"/>
            <p:cNvSpPr>
              <a:spLocks noChangeArrowheads="1"/>
            </p:cNvSpPr>
            <p:nvPr/>
          </p:nvSpPr>
          <p:spPr bwMode="auto"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" name="Shape 25"/>
            <p:cNvSpPr/>
            <p:nvPr/>
          </p:nvSpPr>
          <p:spPr>
            <a:xfrm rot="10800000">
              <a:off x="8128265" y="1016083"/>
              <a:ext cx="1015738" cy="1014491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" name="Shape 27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fld id="{1AF9598C-15B0-4749-B190-4629FE4563D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52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hape 29"/>
          <p:cNvGrpSpPr>
            <a:grpSpLocks/>
          </p:cNvGrpSpPr>
          <p:nvPr/>
        </p:nvGrpSpPr>
        <p:grpSpPr bwMode="auto">
          <a:xfrm>
            <a:off x="0" y="3903663"/>
            <a:ext cx="9144000" cy="1239837"/>
            <a:chOff x="0" y="3903669"/>
            <a:chExt cx="9144000" cy="1239924"/>
          </a:xfrm>
        </p:grpSpPr>
        <p:sp>
          <p:nvSpPr>
            <p:cNvPr id="5" name="Shape 30"/>
            <p:cNvSpPr/>
            <p:nvPr/>
          </p:nvSpPr>
          <p:spPr>
            <a:xfrm>
              <a:off x="8154988" y="3903669"/>
              <a:ext cx="989012" cy="987494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" name="Shape 31"/>
            <p:cNvSpPr/>
            <p:nvPr/>
          </p:nvSpPr>
          <p:spPr>
            <a:xfrm flipH="1">
              <a:off x="6181725" y="3903669"/>
              <a:ext cx="989013" cy="987494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Shape 32"/>
            <p:cNvSpPr/>
            <p:nvPr/>
          </p:nvSpPr>
          <p:spPr>
            <a:xfrm>
              <a:off x="7170738" y="3903669"/>
              <a:ext cx="989012" cy="98749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Shape 33"/>
            <p:cNvSpPr/>
            <p:nvPr/>
          </p:nvSpPr>
          <p:spPr>
            <a:xfrm rot="10800000">
              <a:off x="8154988" y="3903669"/>
              <a:ext cx="989012" cy="987494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Shape 34"/>
            <p:cNvSpPr>
              <a:spLocks noChangeArrowheads="1"/>
            </p:cNvSpPr>
            <p:nvPr/>
          </p:nvSpPr>
          <p:spPr bwMode="auto">
            <a:xfrm>
              <a:off x="0" y="4891594"/>
              <a:ext cx="9144000" cy="25199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37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fld id="{003C4469-B0DD-DA49-8264-6CD2D33AC4E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675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899" cy="33390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899" cy="33390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5" name="Shape 42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 eaLnBrk="1" hangingPunct="1">
              <a:defRPr sz="1400">
                <a:solidFill>
                  <a:srgbClr val="434343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fld id="{86CEF031-ABB0-DD4B-8DD1-E877AB7F72A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099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45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 eaLnBrk="1" hangingPunct="1">
              <a:defRPr sz="1400">
                <a:solidFill>
                  <a:srgbClr val="434343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fld id="{7F52D596-0B39-BE47-93B4-AEC4EC1D3B7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19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="b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7999" cy="3103199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" name="Shape 49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 eaLnBrk="1" hangingPunct="1">
              <a:defRPr sz="1400">
                <a:solidFill>
                  <a:srgbClr val="434343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fld id="{45919DF6-CC18-7146-8C25-628DEC53299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353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hape 51"/>
          <p:cNvGrpSpPr>
            <a:grpSpLocks/>
          </p:cNvGrpSpPr>
          <p:nvPr/>
        </p:nvGrpSpPr>
        <p:grpSpPr bwMode="auto">
          <a:xfrm>
            <a:off x="6097588" y="0"/>
            <a:ext cx="3046412" cy="2030413"/>
            <a:chOff x="6098378" y="4"/>
            <a:chExt cx="3045625" cy="2030570"/>
          </a:xfrm>
        </p:grpSpPr>
        <p:sp>
          <p:nvSpPr>
            <p:cNvPr id="4" name="Shape 52"/>
            <p:cNvSpPr/>
            <p:nvPr/>
          </p:nvSpPr>
          <p:spPr>
            <a:xfrm>
              <a:off x="8128265" y="4"/>
              <a:ext cx="1015738" cy="101449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" name="Shape 53"/>
            <p:cNvSpPr/>
            <p:nvPr/>
          </p:nvSpPr>
          <p:spPr>
            <a:xfrm flipH="1">
              <a:off x="7114116" y="4"/>
              <a:ext cx="1014150" cy="1014491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" name="Shape 54"/>
            <p:cNvSpPr/>
            <p:nvPr/>
          </p:nvSpPr>
          <p:spPr>
            <a:xfrm rot="10800000" flipH="1">
              <a:off x="7114116" y="4"/>
              <a:ext cx="1014150" cy="1016079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Shape 55"/>
            <p:cNvSpPr/>
            <p:nvPr/>
          </p:nvSpPr>
          <p:spPr>
            <a:xfrm rot="10800000">
              <a:off x="6098378" y="4"/>
              <a:ext cx="1015738" cy="101607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Shape 56"/>
            <p:cNvSpPr/>
            <p:nvPr/>
          </p:nvSpPr>
          <p:spPr>
            <a:xfrm rot="10800000">
              <a:off x="8128265" y="1016083"/>
              <a:ext cx="1015738" cy="1014491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" name="Shape 58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fld id="{3B8B7D20-5CF9-DF42-B9DC-5E6D53354B9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595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60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endParaRPr lang="en-US"/>
          </a:p>
        </p:txBody>
      </p:sp>
      <p:cxnSp>
        <p:nvCxnSpPr>
          <p:cNvPr id="6" name="Shape 61"/>
          <p:cNvCxnSpPr>
            <a:cxnSpLocks noChangeShapeType="1"/>
          </p:cNvCxnSpPr>
          <p:nvPr/>
        </p:nvCxnSpPr>
        <p:spPr bwMode="auto">
          <a:xfrm>
            <a:off x="5029200" y="4495800"/>
            <a:ext cx="468313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199" cy="1564499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199" cy="1269299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65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fld id="{7ABA4E8F-1BFC-F845-BE41-608AAACE654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43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anchor="ctr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3" name="Shape 68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 eaLnBrk="1" hangingPunct="1">
              <a:defRPr sz="1400">
                <a:solidFill>
                  <a:srgbClr val="434343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fld id="{A67D2369-1E89-9642-AE3E-00AB6F7E2DA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378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title"/>
          </p:nvPr>
        </p:nvSpPr>
        <p:spPr bwMode="auto">
          <a:xfrm>
            <a:off x="311150" y="409575"/>
            <a:ext cx="852170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ym typeface="Arial" charset="0"/>
            </a:endParaRPr>
          </a:p>
        </p:txBody>
      </p:sp>
      <p:sp>
        <p:nvSpPr>
          <p:cNvPr id="1027" name="Shape 7"/>
          <p:cNvSpPr txBox="1">
            <a:spLocks noGrp="1"/>
          </p:cNvSpPr>
          <p:nvPr>
            <p:ph type="body" idx="1"/>
          </p:nvPr>
        </p:nvSpPr>
        <p:spPr bwMode="auto">
          <a:xfrm>
            <a:off x="311150" y="1230313"/>
            <a:ext cx="8521700" cy="333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ym typeface="Arial" charset="0"/>
            </a:endParaRPr>
          </a:p>
        </p:txBody>
      </p:sp>
      <p:sp>
        <p:nvSpPr>
          <p:cNvPr id="1028" name="Shape 8"/>
          <p:cNvSpPr txBox="1">
            <a:spLocks noGrp="1"/>
          </p:cNvSpPr>
          <p:nvPr>
            <p:ph type="sldNum" idx="12"/>
          </p:nvPr>
        </p:nvSpPr>
        <p:spPr bwMode="auto">
          <a:xfrm>
            <a:off x="8459788" y="4651375"/>
            <a:ext cx="5492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  <a:latin typeface="Roboto" charset="0"/>
                <a:ea typeface="ＭＳ Ｐゴシック" charset="0"/>
                <a:cs typeface="Roboto" charset="0"/>
                <a:sym typeface="Roboto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fld id="{E7141E00-80B6-644E-A0F0-E52B2A10869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 xmlns:p14="http://schemas.microsoft.com/office/powerpoint/2010/main"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ＭＳ Ｐゴシック" charset="0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ＭＳ Ｐゴシック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ＭＳ Ｐゴシック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ＭＳ Ｐゴシック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ＭＳ Ｐゴシック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ＭＳ Ｐゴシック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ＭＳ Ｐゴシック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ＭＳ Ｐゴシック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ＭＳ Ｐゴシック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ＭＳ Ｐゴシック" charset="0"/>
          <a:cs typeface="Arial"/>
          <a:sym typeface="Arial" charset="0"/>
        </a:defRPr>
      </a:lvl1pPr>
      <a:lvl2pPr marL="742950" lvl="1" indent="-28575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lvl="2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lvl="3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lvl="4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TkPEcPoFYTQALKl3_A5YjeBe0CDP5GKHlTL3BsxkSP0/edit?usp=sharing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3.png"/><Relationship Id="rId5" Type="http://schemas.openxmlformats.org/officeDocument/2006/relationships/hyperlink" Target="https://www.zynga.com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VvmPHZUqR8" TargetMode="External"/><Relationship Id="rId4" Type="http://schemas.openxmlformats.org/officeDocument/2006/relationships/image" Target="../media/image3.png"/><Relationship Id="rId5" Type="http://schemas.openxmlformats.org/officeDocument/2006/relationships/hyperlink" Target="https://youtu.be/xof8CBOtbBc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hape 85"/>
          <p:cNvSpPr txBox="1">
            <a:spLocks noGrp="1"/>
          </p:cNvSpPr>
          <p:nvPr>
            <p:ph type="ctrTitle"/>
          </p:nvPr>
        </p:nvSpPr>
        <p:spPr>
          <a:xfrm>
            <a:off x="598488" y="1774825"/>
            <a:ext cx="8221662" cy="8397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SzTx/>
              <a:buFont typeface="Roboto" charset="0"/>
              <a:buNone/>
            </a:pPr>
            <a:r>
              <a:rPr lang="en-GB">
                <a:solidFill>
                  <a:srgbClr val="FFFFFF"/>
                </a:solidFill>
                <a:latin typeface="Roboto" charset="0"/>
                <a:cs typeface="Roboto" charset="0"/>
                <a:sym typeface="Roboto" charset="0"/>
              </a:rPr>
              <a:t>The Business Plan</a:t>
            </a:r>
          </a:p>
        </p:txBody>
      </p:sp>
      <p:sp>
        <p:nvSpPr>
          <p:cNvPr id="13314" name="Shape 86"/>
          <p:cNvSpPr txBox="1">
            <a:spLocks noGrp="1"/>
          </p:cNvSpPr>
          <p:nvPr>
            <p:ph type="subTitle" idx="1"/>
          </p:nvPr>
        </p:nvSpPr>
        <p:spPr>
          <a:xfrm>
            <a:off x="598488" y="2716213"/>
            <a:ext cx="8221662" cy="433387"/>
          </a:xfrm>
        </p:spPr>
        <p:txBody>
          <a:bodyPr/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defRPr>
            </a:lvl1pPr>
            <a:lvl2pPr algn="ctr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algn="ctr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algn="ctr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algn="ctr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0" indent="0" algn="l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 typeface="Roboto" charset="0"/>
              <a:buNone/>
            </a:pPr>
            <a:r>
              <a:rPr lang="en-GB" sz="2100">
                <a:solidFill>
                  <a:srgbClr val="FFFFFF"/>
                </a:solidFill>
                <a:latin typeface="Roboto" charset="0"/>
                <a:cs typeface="Roboto" charset="0"/>
                <a:sym typeface="Roboto" charset="0"/>
              </a:rPr>
              <a:t>The business Canvas - Explanation and Examples</a:t>
            </a:r>
          </a:p>
        </p:txBody>
      </p:sp>
      <p:pic>
        <p:nvPicPr>
          <p:cNvPr id="13315" name="Shape 87" descr="EU flag-Erasmus+_white.png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309563"/>
            <a:ext cx="2220913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Shape 92" descr="BusinessModelCanvas.png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19863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8" name="Shape 93" descr="EU flag-Erasmus+.png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295275"/>
            <a:ext cx="24669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Shape 98" descr="canvas.jpg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152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2" name="Shape 99" descr="EU flag-Erasmus+.png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87313"/>
            <a:ext cx="150018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104"/>
          <p:cNvSpPr txBox="1">
            <a:spLocks noGrp="1"/>
          </p:cNvSpPr>
          <p:nvPr>
            <p:ph type="title"/>
          </p:nvPr>
        </p:nvSpPr>
        <p:spPr>
          <a:xfrm>
            <a:off x="1093788" y="2352675"/>
            <a:ext cx="4337050" cy="60801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2A3990"/>
              </a:buClr>
              <a:buFont typeface="Roboto" charset="0"/>
              <a:buNone/>
            </a:pPr>
            <a:r>
              <a:rPr lang="en-GB" sz="3000" u="sng">
                <a:solidFill>
                  <a:schemeClr val="hlink"/>
                </a:solidFill>
                <a:latin typeface="Roboto" charset="0"/>
                <a:cs typeface="Roboto" charset="0"/>
                <a:sym typeface="Roboto" charset="0"/>
                <a:hlinkClick r:id="rId3"/>
              </a:rPr>
              <a:t>The business canvas</a:t>
            </a:r>
          </a:p>
        </p:txBody>
      </p:sp>
      <p:pic>
        <p:nvPicPr>
          <p:cNvPr id="16386" name="Shape 105" descr="EU flag-Erasmus+.png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3" y="414338"/>
            <a:ext cx="2466975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Shape 106"/>
          <p:cNvSpPr txBox="1">
            <a:spLocks noChangeArrowheads="1"/>
          </p:cNvSpPr>
          <p:nvPr/>
        </p:nvSpPr>
        <p:spPr bwMode="auto">
          <a:xfrm>
            <a:off x="712788" y="1487488"/>
            <a:ext cx="38227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r>
              <a:rPr lang="en-GB">
                <a:solidFill>
                  <a:srgbClr val="4A86E8"/>
                </a:solidFill>
              </a:rPr>
              <a:t>Click below to open the link</a:t>
            </a:r>
          </a:p>
        </p:txBody>
      </p:sp>
      <p:cxnSp>
        <p:nvCxnSpPr>
          <p:cNvPr id="16388" name="Shape 107"/>
          <p:cNvCxnSpPr>
            <a:cxnSpLocks noChangeShapeType="1"/>
            <a:stCxn id="16387" idx="2"/>
          </p:cNvCxnSpPr>
          <p:nvPr/>
        </p:nvCxnSpPr>
        <p:spPr bwMode="auto">
          <a:xfrm>
            <a:off x="2624138" y="1982788"/>
            <a:ext cx="7937" cy="336550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xmlns:p14="http://schemas.microsoft.com/office/powerpoint/2010/main"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Shape 112" descr="zynga_business_model_canvas.jpg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8" y="28575"/>
            <a:ext cx="76327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0" name="Shape 113" descr="EU flag-Erasmus+.png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87313"/>
            <a:ext cx="150018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Shape 114"/>
          <p:cNvSpPr txBox="1">
            <a:spLocks noChangeArrowheads="1"/>
          </p:cNvSpPr>
          <p:nvPr/>
        </p:nvSpPr>
        <p:spPr bwMode="auto">
          <a:xfrm>
            <a:off x="7773988" y="1112838"/>
            <a:ext cx="12176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algn="ctr" eaLnBrk="1" hangingPunct="1">
              <a:lnSpc>
                <a:spcPct val="200000"/>
              </a:lnSpc>
            </a:pPr>
            <a:r>
              <a:rPr lang="en-GB" u="sng">
                <a:solidFill>
                  <a:schemeClr val="hlink"/>
                </a:solidFill>
                <a:latin typeface="Roboto" charset="0"/>
                <a:cs typeface="Roboto" charset="0"/>
                <a:sym typeface="Roboto" charset="0"/>
                <a:hlinkClick r:id="rId5"/>
              </a:rPr>
              <a:t>Zynga.com</a:t>
            </a:r>
          </a:p>
          <a:p>
            <a:pPr algn="ctr" eaLnBrk="1" hangingPunct="1">
              <a:lnSpc>
                <a:spcPct val="200000"/>
              </a:lnSpc>
            </a:pPr>
            <a:r>
              <a:rPr lang="en-GB">
                <a:solidFill>
                  <a:srgbClr val="2A3990"/>
                </a:solidFill>
                <a:latin typeface="Roboto" charset="0"/>
                <a:cs typeface="Roboto" charset="0"/>
                <a:sym typeface="Roboto" charset="0"/>
              </a:rPr>
              <a:t> example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119"/>
          <p:cNvSpPr txBox="1">
            <a:spLocks noGrp="1"/>
          </p:cNvSpPr>
          <p:nvPr>
            <p:ph type="title"/>
          </p:nvPr>
        </p:nvSpPr>
        <p:spPr>
          <a:xfrm>
            <a:off x="311150" y="2268538"/>
            <a:ext cx="8521700" cy="6064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2A3990"/>
              </a:buClr>
              <a:buFont typeface="Roboto" charset="0"/>
              <a:buNone/>
            </a:pPr>
            <a:r>
              <a:rPr lang="en-GB" sz="3000" u="sng">
                <a:solidFill>
                  <a:schemeClr val="hlink"/>
                </a:solidFill>
                <a:latin typeface="Roboto" charset="0"/>
                <a:cs typeface="Roboto" charset="0"/>
                <a:sym typeface="Roboto" charset="0"/>
                <a:hlinkClick r:id="rId3"/>
              </a:rPr>
              <a:t>The Nespresso Example</a:t>
            </a:r>
          </a:p>
        </p:txBody>
      </p:sp>
      <p:pic>
        <p:nvPicPr>
          <p:cNvPr id="18434" name="Shape 120" descr="EU flag-Erasmus+.png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3" y="414338"/>
            <a:ext cx="2466975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Shape 121"/>
          <p:cNvSpPr txBox="1">
            <a:spLocks noGrp="1"/>
          </p:cNvSpPr>
          <p:nvPr>
            <p:ph type="title"/>
          </p:nvPr>
        </p:nvSpPr>
        <p:spPr>
          <a:xfrm>
            <a:off x="392113" y="3117850"/>
            <a:ext cx="8521700" cy="60801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2A3990"/>
              </a:buClr>
              <a:buFont typeface="Roboto" charset="0"/>
              <a:buNone/>
            </a:pPr>
            <a:r>
              <a:rPr lang="en-GB" sz="3000" u="sng">
                <a:solidFill>
                  <a:schemeClr val="hlink"/>
                </a:solidFill>
                <a:latin typeface="Roboto" charset="0"/>
                <a:cs typeface="Roboto" charset="0"/>
                <a:sym typeface="Roboto" charset="0"/>
                <a:hlinkClick r:id="rId5"/>
              </a:rPr>
              <a:t>Summary</a:t>
            </a:r>
          </a:p>
        </p:txBody>
      </p:sp>
      <p:sp>
        <p:nvSpPr>
          <p:cNvPr id="18436" name="Shape 122"/>
          <p:cNvSpPr txBox="1">
            <a:spLocks noChangeArrowheads="1"/>
          </p:cNvSpPr>
          <p:nvPr/>
        </p:nvSpPr>
        <p:spPr bwMode="auto">
          <a:xfrm>
            <a:off x="712788" y="1487488"/>
            <a:ext cx="38227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r>
              <a:rPr lang="en-GB">
                <a:solidFill>
                  <a:srgbClr val="4A86E8"/>
                </a:solidFill>
              </a:rPr>
              <a:t>Click below to open the link to the videos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Macintosh PowerPoint</Application>
  <PresentationFormat>On-screen Show (16:9)</PresentationFormat>
  <Paragraphs>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Geometric</vt:lpstr>
      <vt:lpstr>The Business Plan</vt:lpstr>
      <vt:lpstr>PowerPoint Presentation</vt:lpstr>
      <vt:lpstr>PowerPoint Presentation</vt:lpstr>
      <vt:lpstr>The business canvas</vt:lpstr>
      <vt:lpstr>PowerPoint Presentation</vt:lpstr>
      <vt:lpstr>The Nespresso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Business Plan</dc:title>
  <cp:lastModifiedBy>Francisco Román Martínez</cp:lastModifiedBy>
  <cp:revision>1</cp:revision>
  <dcterms:modified xsi:type="dcterms:W3CDTF">2017-09-13T10:27:01Z</dcterms:modified>
</cp:coreProperties>
</file>