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media/audio1.bin" ContentType="audio/unknown"/>
  <Override PartName="/ppt/media/audio2.bin" ContentType="audio/unknown"/>
  <Override PartName="/ppt/media/audio3.bin" ContentType="audio/unknown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entury Schoolboo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entury Schoolboo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entury Schoolboo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entury Schoolbook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D76"/>
    <a:srgbClr val="C78BB3"/>
    <a:srgbClr val="D77BC5"/>
    <a:srgbClr val="C35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B24940E-0135-E54F-8329-378C23A3F168}" type="datetimeFigureOut">
              <a:rPr lang="es-ES"/>
              <a:pPr>
                <a:defRPr/>
              </a:pPr>
              <a:t>13/09/17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557C251-1E48-A44E-B1A4-D3E387D4687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9274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8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457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72B2A0-DE41-D444-A035-A358D5D5F7C3}" type="slidenum">
              <a:rPr lang="es-ES">
                <a:latin typeface="Calibri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s-E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11 Rectángulo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3 Rectángulo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8 Rectángulo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0 Conector recto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19 Conector recto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" name="15 Conector recto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4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5" name="21 Conector recto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6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22 Elipse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23 Elipse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25 Elipse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24 Elipse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22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A4886-C848-1341-A7A2-6BB0DAA46274}" type="datetimeFigureOut">
              <a:rPr lang="es-ES"/>
              <a:pPr>
                <a:defRPr/>
              </a:pPr>
              <a:t>13/09/17</a:t>
            </a:fld>
            <a:endParaRPr lang="es-ES"/>
          </a:p>
        </p:txBody>
      </p:sp>
      <p:sp>
        <p:nvSpPr>
          <p:cNvPr id="23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303C5-02AD-9647-8CDA-9E52F486428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4742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advTm="4000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4E7A0-7C11-A249-A078-D4E371B41E85}" type="datetimeFigureOut">
              <a:rPr lang="es-ES"/>
              <a:pPr>
                <a:defRPr/>
              </a:pPr>
              <a:t>13/09/17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E1E6D-0B2E-7E4B-BA04-042608B0DDD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367711"/>
      </p:ext>
    </p:extLst>
  </p:cSld>
  <p:clrMapOvr>
    <a:masterClrMapping/>
  </p:clrMapOvr>
  <p:transition xmlns:p14="http://schemas.microsoft.com/office/powerpoint/2010/main" advTm="4000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61F69-FCAB-474E-A913-7E074BF6F559}" type="datetimeFigureOut">
              <a:rPr lang="es-ES"/>
              <a:pPr>
                <a:defRPr/>
              </a:pPr>
              <a:t>13/09/17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9721E-2115-AA49-985A-6B9EAA8C483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646297"/>
      </p:ext>
    </p:extLst>
  </p:cSld>
  <p:clrMapOvr>
    <a:masterClrMapping/>
  </p:clrMapOvr>
  <p:transition xmlns:p14="http://schemas.microsoft.com/office/powerpoint/2010/main" advTm="4000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F27FD42-5C7E-B441-8404-75F5DB54E291}" type="datetimeFigureOut">
              <a:rPr lang="es-ES"/>
              <a:pPr>
                <a:defRPr/>
              </a:pPr>
              <a:t>13/09/17</a:t>
            </a:fld>
            <a:endParaRPr lang="es-ES"/>
          </a:p>
        </p:txBody>
      </p:sp>
      <p:sp>
        <p:nvSpPr>
          <p:cNvPr id="5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F49FAC4-B69A-8C41-99C2-D3896731665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2918071"/>
      </p:ext>
    </p:extLst>
  </p:cSld>
  <p:clrMapOvr>
    <a:masterClrMapping/>
  </p:clrMapOvr>
  <p:transition xmlns:p14="http://schemas.microsoft.com/office/powerpoint/2010/main" advTm="4000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9 Rectángulo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0 Rectángulo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1 Rectángulo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2 Conector recto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14 Conector recto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15 Conector recto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19 Elipse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20 Elipse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1 Elipse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22 Elipse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25 Conector recto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EA364-5105-724E-856C-3DB4290B959A}" type="datetimeFigureOut">
              <a:rPr lang="es-ES"/>
              <a:pPr>
                <a:defRPr/>
              </a:pPr>
              <a:t>13/09/17</a:t>
            </a:fld>
            <a:endParaRPr lang="es-ES"/>
          </a:p>
        </p:txBody>
      </p:sp>
      <p:sp>
        <p:nvSpPr>
          <p:cNvPr id="21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0934B-DCDC-6B41-A88D-69E4545C24A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5372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advTm="4000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D161E-6C80-2C4D-9C6A-A0A1FE026BEF}" type="datetimeFigureOut">
              <a:rPr lang="es-ES"/>
              <a:pPr>
                <a:defRPr/>
              </a:pPr>
              <a:t>13/09/17</a:t>
            </a:fld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D1894-F1CA-AD48-945D-E1F73D88E9B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8797228"/>
      </p:ext>
    </p:extLst>
  </p:cSld>
  <p:clrMapOvr>
    <a:masterClrMapping/>
  </p:clrMapOvr>
  <p:transition xmlns:p14="http://schemas.microsoft.com/office/powerpoint/2010/main" advTm="4000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45A04-E09E-C04D-96F0-759D3FD334D2}" type="datetimeFigureOut">
              <a:rPr lang="es-ES"/>
              <a:pPr>
                <a:defRPr/>
              </a:pPr>
              <a:t>13/09/17</a:t>
            </a:fld>
            <a:endParaRPr lang="es-ES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78059-C8FC-494E-8B06-8305A17EC0A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2357013"/>
      </p:ext>
    </p:extLst>
  </p:cSld>
  <p:clrMapOvr>
    <a:masterClrMapping/>
  </p:clrMapOvr>
  <p:transition xmlns:p14="http://schemas.microsoft.com/office/powerpoint/2010/main" advTm="4000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831160-1E2A-F345-9ED6-1B05A407CF8B}" type="datetimeFigureOut">
              <a:rPr lang="es-ES"/>
              <a:pPr>
                <a:defRPr/>
              </a:pPr>
              <a:t>13/09/17</a:t>
            </a:fld>
            <a:endParaRPr lang="es-ES"/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B27D079-015A-8D40-B1C5-CBBB0ADD7C9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5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885163"/>
      </p:ext>
    </p:extLst>
  </p:cSld>
  <p:clrMapOvr>
    <a:masterClrMapping/>
  </p:clrMapOvr>
  <p:transition xmlns:p14="http://schemas.microsoft.com/office/powerpoint/2010/main" advTm="4000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8E3BB-4BBE-CF41-AD65-1A809360A41F}" type="datetimeFigureOut">
              <a:rPr lang="es-ES"/>
              <a:pPr>
                <a:defRPr/>
              </a:pPr>
              <a:t>13/09/17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C1DFE-2E01-274A-A23C-65B348BAFA3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313024"/>
      </p:ext>
    </p:extLst>
  </p:cSld>
  <p:clrMapOvr>
    <a:masterClrMapping/>
  </p:clrMapOvr>
  <p:transition xmlns:p14="http://schemas.microsoft.com/office/powerpoint/2010/main" advTm="4000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7" name="8 Conector recto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13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20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BDF328F-DB67-6E45-89FA-7D5C6AA00E86}" type="datetimeFigureOut">
              <a:rPr lang="es-ES"/>
              <a:pPr>
                <a:defRPr/>
              </a:pPr>
              <a:t>13/09/17</a:t>
            </a:fld>
            <a:endParaRPr lang="es-ES"/>
          </a:p>
        </p:txBody>
      </p:sp>
      <p:sp>
        <p:nvSpPr>
          <p:cNvPr id="13" name="21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476687E-82DB-6A4C-B23D-539BDB93C69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14" name="22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7934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advTm="4000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12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1" name="19 Conector recto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C13987C-9547-D04D-91F1-682157B34317}" type="datetimeFigureOut">
              <a:rPr lang="es-ES"/>
              <a:pPr>
                <a:defRPr/>
              </a:pPr>
              <a:t>13/09/17</a:t>
            </a:fld>
            <a:endParaRPr lang="es-ES"/>
          </a:p>
        </p:txBody>
      </p:sp>
      <p:sp>
        <p:nvSpPr>
          <p:cNvPr id="13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8DAECFB-504B-5A4B-924E-4B77F0D23E0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14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722659"/>
      </p:ext>
    </p:extLst>
  </p:cSld>
  <p:clrMapOvr>
    <a:masterClrMapping/>
  </p:clrMapOvr>
  <p:transition xmlns:p14="http://schemas.microsoft.com/office/powerpoint/2010/main" advTm="4000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28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850B07E-C31E-D04F-846E-1713C984BD4B}" type="datetimeFigureOut">
              <a:rPr lang="es-ES"/>
              <a:pPr>
                <a:defRPr/>
              </a:pPr>
              <a:t>13/09/17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32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11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D8D816-D8BB-4848-B01D-B43F46584E0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0" r:id="rId4"/>
    <p:sldLayoutId id="2147483751" r:id="rId5"/>
    <p:sldLayoutId id="2147483758" r:id="rId6"/>
    <p:sldLayoutId id="2147483752" r:id="rId7"/>
    <p:sldLayoutId id="2147483759" r:id="rId8"/>
    <p:sldLayoutId id="2147483760" r:id="rId9"/>
    <p:sldLayoutId id="2147483753" r:id="rId10"/>
    <p:sldLayoutId id="2147483754" r:id="rId11"/>
  </p:sldLayoutIdLst>
  <p:transition xmlns:p14="http://schemas.microsoft.com/office/powerpoint/2010/main" advTm="4000">
    <p:randomBar dir="vert"/>
  </p:transition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charset="0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charset="0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charset="0"/>
        <a:buChar char="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audio" Target="../media/audio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Relationship Id="rId3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3125" y="928688"/>
            <a:ext cx="6172200" cy="18938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 err="1" smtClean="0">
                <a:solidFill>
                  <a:schemeClr val="accent6">
                    <a:lumMod val="50000"/>
                  </a:schemeClr>
                </a:solidFill>
                <a:latin typeface="Narkisim" pitchFamily="34" charset="-79"/>
                <a:ea typeface="+mj-ea"/>
                <a:cs typeface="+mj-cs"/>
              </a:rPr>
              <a:t>the</a:t>
            </a:r>
            <a:r>
              <a:rPr lang="es-ES" dirty="0" smtClean="0">
                <a:solidFill>
                  <a:schemeClr val="accent6">
                    <a:lumMod val="50000"/>
                  </a:schemeClr>
                </a:solidFill>
                <a:latin typeface="Narkisim" pitchFamily="34" charset="-79"/>
                <a:ea typeface="+mj-ea"/>
                <a:cs typeface="+mj-cs"/>
              </a:rPr>
              <a:t> </a:t>
            </a:r>
            <a:r>
              <a:rPr lang="es-ES" dirty="0" err="1" smtClean="0">
                <a:solidFill>
                  <a:schemeClr val="accent6">
                    <a:lumMod val="50000"/>
                  </a:schemeClr>
                </a:solidFill>
                <a:latin typeface="Narkisim" pitchFamily="34" charset="-79"/>
                <a:ea typeface="+mj-ea"/>
                <a:cs typeface="+mj-cs"/>
              </a:rPr>
              <a:t>super</a:t>
            </a:r>
            <a:r>
              <a:rPr lang="es-ES" dirty="0" smtClean="0">
                <a:solidFill>
                  <a:schemeClr val="accent6">
                    <a:lumMod val="50000"/>
                  </a:schemeClr>
                </a:solidFill>
                <a:latin typeface="Narkisim" pitchFamily="34" charset="-79"/>
                <a:ea typeface="+mj-ea"/>
                <a:cs typeface="+mj-cs"/>
              </a:rPr>
              <a:t>……</a:t>
            </a:r>
            <a:br>
              <a:rPr lang="es-ES" dirty="0" smtClean="0">
                <a:solidFill>
                  <a:schemeClr val="accent6">
                    <a:lumMod val="50000"/>
                  </a:schemeClr>
                </a:solidFill>
                <a:latin typeface="Narkisim" pitchFamily="34" charset="-79"/>
                <a:ea typeface="+mj-ea"/>
                <a:cs typeface="+mj-cs"/>
              </a:rPr>
            </a:br>
            <a:r>
              <a:rPr lang="es-ES" dirty="0" smtClean="0">
                <a:solidFill>
                  <a:schemeClr val="accent6">
                    <a:lumMod val="50000"/>
                  </a:schemeClr>
                </a:solidFill>
                <a:latin typeface="Narkisim" pitchFamily="34" charset="-79"/>
                <a:ea typeface="+mj-ea"/>
                <a:cs typeface="+mj-cs"/>
              </a:rPr>
              <a:t>	</a:t>
            </a:r>
            <a:r>
              <a:rPr lang="es-ES" dirty="0" err="1" smtClean="0">
                <a:solidFill>
                  <a:schemeClr val="accent6">
                    <a:lumMod val="50000"/>
                  </a:schemeClr>
                </a:solidFill>
                <a:latin typeface="Narkisim" pitchFamily="34" charset="-79"/>
                <a:ea typeface="+mj-ea"/>
                <a:cs typeface="+mj-cs"/>
              </a:rPr>
              <a:t>pedagogical</a:t>
            </a:r>
            <a:r>
              <a:rPr lang="es-ES" dirty="0" smtClean="0">
                <a:solidFill>
                  <a:schemeClr val="accent6">
                    <a:lumMod val="50000"/>
                  </a:schemeClr>
                </a:solidFill>
                <a:latin typeface="Narkisim" pitchFamily="34" charset="-79"/>
                <a:ea typeface="+mj-ea"/>
                <a:cs typeface="+mj-cs"/>
              </a:rPr>
              <a:t> </a:t>
            </a:r>
            <a:r>
              <a:rPr lang="es-ES" dirty="0" err="1" smtClean="0">
                <a:solidFill>
                  <a:schemeClr val="accent6">
                    <a:lumMod val="50000"/>
                  </a:schemeClr>
                </a:solidFill>
                <a:latin typeface="Narkisim" pitchFamily="34" charset="-79"/>
                <a:ea typeface="+mj-ea"/>
                <a:cs typeface="+mj-cs"/>
              </a:rPr>
              <a:t>resource</a:t>
            </a:r>
            <a:r>
              <a:rPr lang="es-ES" dirty="0" smtClean="0">
                <a:solidFill>
                  <a:schemeClr val="accent6">
                    <a:lumMod val="50000"/>
                  </a:schemeClr>
                </a:solidFill>
                <a:latin typeface="Narkisim" pitchFamily="34" charset="-79"/>
                <a:ea typeface="+mj-ea"/>
                <a:cs typeface="+mj-cs"/>
              </a:rPr>
              <a:t> and </a:t>
            </a:r>
            <a:r>
              <a:rPr lang="es-ES" dirty="0" err="1" smtClean="0">
                <a:solidFill>
                  <a:schemeClr val="accent6">
                    <a:lumMod val="50000"/>
                  </a:schemeClr>
                </a:solidFill>
                <a:latin typeface="Narkisim" pitchFamily="34" charset="-79"/>
                <a:ea typeface="+mj-ea"/>
                <a:cs typeface="+mj-cs"/>
              </a:rPr>
              <a:t>educative</a:t>
            </a:r>
            <a:r>
              <a:rPr lang="es-ES" dirty="0" smtClean="0">
                <a:solidFill>
                  <a:schemeClr val="accent6">
                    <a:lumMod val="50000"/>
                  </a:schemeClr>
                </a:solidFill>
                <a:latin typeface="Narkisim" pitchFamily="34" charset="-79"/>
                <a:ea typeface="+mj-ea"/>
                <a:cs typeface="+mj-cs"/>
              </a:rPr>
              <a:t> </a:t>
            </a:r>
            <a:r>
              <a:rPr lang="es-ES" dirty="0" err="1" smtClean="0">
                <a:solidFill>
                  <a:schemeClr val="accent6">
                    <a:lumMod val="50000"/>
                  </a:schemeClr>
                </a:solidFill>
                <a:latin typeface="Narkisim" pitchFamily="34" charset="-79"/>
                <a:ea typeface="+mj-ea"/>
                <a:cs typeface="+mj-cs"/>
              </a:rPr>
              <a:t>project</a:t>
            </a:r>
            <a:endParaRPr lang="es-ES" dirty="0">
              <a:solidFill>
                <a:schemeClr val="accent6">
                  <a:lumMod val="50000"/>
                </a:schemeClr>
              </a:solidFill>
              <a:latin typeface="Narkisim" pitchFamily="34" charset="-79"/>
              <a:ea typeface="+mj-ea"/>
              <a:cs typeface="+mj-cs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00313" y="3000375"/>
            <a:ext cx="6172200" cy="3214688"/>
          </a:xfr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txBody>
          <a:bodyPr>
            <a:normAutofit lnSpcReduction="10000"/>
          </a:bodyPr>
          <a:lstStyle/>
          <a:p>
            <a:pPr lvl="1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sz="43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n-ea"/>
              </a:rPr>
              <a:t>Posibilities</a:t>
            </a:r>
            <a:r>
              <a:rPr lang="es-ES" sz="43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n-ea"/>
              </a:rPr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8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For</a:t>
            </a: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sz="28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every</a:t>
            </a: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sz="28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subject</a:t>
            </a:r>
            <a:endParaRPr lang="es-ES" sz="2800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8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For</a:t>
            </a: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sz="28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every</a:t>
            </a: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sz="28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level</a:t>
            </a:r>
            <a:endParaRPr lang="es-ES" sz="2800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8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For</a:t>
            </a: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sz="28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Maths</a:t>
            </a: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 and </a:t>
            </a:r>
            <a:r>
              <a:rPr lang="es-ES" sz="28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Spanish</a:t>
            </a:r>
            <a:endParaRPr lang="es-ES" sz="2800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8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For</a:t>
            </a: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sz="28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students</a:t>
            </a: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sz="28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with</a:t>
            </a: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sz="28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special</a:t>
            </a: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sz="28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needs</a:t>
            </a:r>
            <a:endParaRPr lang="es-ES" sz="2800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8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For</a:t>
            </a: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sz="28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motivation</a:t>
            </a: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 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s-ES" sz="28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slow" advTm="6000">
    <p:randomBar dir="vert"/>
    <p:sndAc>
      <p:stSnd>
        <p:snd r:embed="rId2" name="drumroll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>
                <a:latin typeface="Narkisim" pitchFamily="34" charset="-79"/>
                <a:ea typeface="+mj-ea"/>
                <a:cs typeface="Narkisim" pitchFamily="34" charset="-79"/>
              </a:rPr>
              <a:t>¡¡¡¡¡¡¡¡¡¡¡</a:t>
            </a:r>
            <a:r>
              <a:rPr lang="es-ES" dirty="0" err="1" smtClean="0">
                <a:latin typeface="Narkisim" pitchFamily="34" charset="-79"/>
                <a:ea typeface="+mj-ea"/>
                <a:cs typeface="Narkisim" pitchFamily="34" charset="-79"/>
              </a:rPr>
              <a:t>Never</a:t>
            </a:r>
            <a:r>
              <a:rPr lang="es-ES" dirty="0" smtClean="0">
                <a:latin typeface="Narkisim" pitchFamily="34" charset="-79"/>
                <a:ea typeface="+mj-ea"/>
                <a:cs typeface="Narkisim" pitchFamily="34" charset="-79"/>
              </a:rPr>
              <a:t> </a:t>
            </a:r>
            <a:r>
              <a:rPr lang="es-ES" dirty="0" err="1" smtClean="0">
                <a:latin typeface="Narkisim" pitchFamily="34" charset="-79"/>
                <a:ea typeface="+mj-ea"/>
                <a:cs typeface="Narkisim" pitchFamily="34" charset="-79"/>
              </a:rPr>
              <a:t>mind</a:t>
            </a:r>
            <a:r>
              <a:rPr lang="es-ES" dirty="0" smtClean="0">
                <a:latin typeface="Narkisim" pitchFamily="34" charset="-79"/>
                <a:ea typeface="+mj-ea"/>
                <a:cs typeface="Narkisim" pitchFamily="34" charset="-79"/>
              </a:rPr>
              <a:t>….</a:t>
            </a:r>
            <a:br>
              <a:rPr lang="es-ES" dirty="0" smtClean="0">
                <a:latin typeface="Narkisim" pitchFamily="34" charset="-79"/>
                <a:ea typeface="+mj-ea"/>
                <a:cs typeface="Narkisim" pitchFamily="34" charset="-79"/>
              </a:rPr>
            </a:br>
            <a:r>
              <a:rPr lang="es-ES" dirty="0" smtClean="0">
                <a:latin typeface="Narkisim" pitchFamily="34" charset="-79"/>
                <a:ea typeface="+mj-ea"/>
                <a:cs typeface="Narkisim" pitchFamily="34" charset="-79"/>
              </a:rPr>
              <a:t>		</a:t>
            </a:r>
            <a:r>
              <a:rPr lang="es-ES" dirty="0" err="1" smtClean="0">
                <a:latin typeface="Narkisim" pitchFamily="34" charset="-79"/>
                <a:ea typeface="+mj-ea"/>
                <a:cs typeface="Narkisim" pitchFamily="34" charset="-79"/>
              </a:rPr>
              <a:t>Imagination</a:t>
            </a:r>
            <a:r>
              <a:rPr lang="es-ES" dirty="0" smtClean="0">
                <a:latin typeface="Narkisim" pitchFamily="34" charset="-79"/>
                <a:ea typeface="+mj-ea"/>
                <a:cs typeface="Narkisim" pitchFamily="34" charset="-79"/>
              </a:rPr>
              <a:t> </a:t>
            </a:r>
            <a:r>
              <a:rPr lang="es-ES" dirty="0" err="1" smtClean="0">
                <a:latin typeface="Narkisim" pitchFamily="34" charset="-79"/>
                <a:ea typeface="+mj-ea"/>
                <a:cs typeface="Narkisim" pitchFamily="34" charset="-79"/>
              </a:rPr>
              <a:t>to</a:t>
            </a:r>
            <a:r>
              <a:rPr lang="es-ES" dirty="0" smtClean="0">
                <a:latin typeface="Narkisim" pitchFamily="34" charset="-79"/>
                <a:ea typeface="+mj-ea"/>
                <a:cs typeface="Narkisim" pitchFamily="34" charset="-79"/>
              </a:rPr>
              <a:t> </a:t>
            </a:r>
            <a:r>
              <a:rPr lang="es-ES" dirty="0" err="1" smtClean="0">
                <a:latin typeface="Narkisim" pitchFamily="34" charset="-79"/>
                <a:ea typeface="+mj-ea"/>
                <a:cs typeface="Narkisim" pitchFamily="34" charset="-79"/>
              </a:rPr>
              <a:t>the</a:t>
            </a:r>
            <a:r>
              <a:rPr lang="es-ES" dirty="0" smtClean="0">
                <a:latin typeface="Narkisim" pitchFamily="34" charset="-79"/>
                <a:ea typeface="+mj-ea"/>
                <a:cs typeface="Narkisim" pitchFamily="34" charset="-79"/>
              </a:rPr>
              <a:t> </a:t>
            </a:r>
            <a:r>
              <a:rPr lang="es-ES" dirty="0" err="1" smtClean="0">
                <a:latin typeface="Narkisim" pitchFamily="34" charset="-79"/>
                <a:ea typeface="+mj-ea"/>
                <a:cs typeface="Narkisim" pitchFamily="34" charset="-79"/>
              </a:rPr>
              <a:t>pòwer</a:t>
            </a:r>
            <a:endParaRPr lang="es-ES" dirty="0">
              <a:latin typeface="Narkisim" pitchFamily="34" charset="-79"/>
              <a:ea typeface="+mj-ea"/>
              <a:cs typeface="Narkisim" pitchFamily="34" charset="-79"/>
            </a:endParaRPr>
          </a:p>
        </p:txBody>
      </p:sp>
      <p:sp>
        <p:nvSpPr>
          <p:cNvPr id="17410" name="AutoShape 2" descr="Resultado de imagen de imagenes bombill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1" name="AutoShape 4" descr="Resultado de imagen de imagenes bombill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7412" name="Picture 6" descr="Resultado de imagen de imagenes bombill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428750"/>
            <a:ext cx="28575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7 CuadroTexto"/>
          <p:cNvSpPr txBox="1">
            <a:spLocks noChangeArrowheads="1"/>
          </p:cNvSpPr>
          <p:nvPr/>
        </p:nvSpPr>
        <p:spPr bwMode="auto">
          <a:xfrm>
            <a:off x="3929063" y="2786063"/>
            <a:ext cx="4214812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s-ES">
                <a:latin typeface="Comic Sans MS" charset="0"/>
              </a:rPr>
              <a:t>At OUR SCHOOL…</a:t>
            </a:r>
          </a:p>
          <a:p>
            <a:pPr>
              <a:buFont typeface="Arial" charset="0"/>
              <a:buChar char="•"/>
            </a:pPr>
            <a:r>
              <a:rPr lang="es-ES">
                <a:latin typeface="Comic Sans MS" charset="0"/>
              </a:rPr>
              <a:t>We recycle and reuse…</a:t>
            </a:r>
          </a:p>
          <a:p>
            <a:pPr>
              <a:buFont typeface="Arial" charset="0"/>
              <a:buChar char="•"/>
            </a:pPr>
            <a:endParaRPr lang="es-ES">
              <a:latin typeface="Comic Sans MS" charset="0"/>
            </a:endParaRPr>
          </a:p>
          <a:p>
            <a:endParaRPr lang="es-ES">
              <a:latin typeface="Comic Sans MS" charset="0"/>
            </a:endParaRPr>
          </a:p>
          <a:p>
            <a:pPr>
              <a:buFont typeface="Arial" charset="0"/>
              <a:buChar char="•"/>
            </a:pPr>
            <a:r>
              <a:rPr lang="es-ES">
                <a:latin typeface="Comic Sans MS" charset="0"/>
              </a:rPr>
              <a:t>So this is the nbeginning of THE SUPER PLUS</a:t>
            </a:r>
          </a:p>
        </p:txBody>
      </p:sp>
      <p:pic>
        <p:nvPicPr>
          <p:cNvPr id="17414" name="Picture 8" descr="Resultado de imagen de imagenes de aplauso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4857750"/>
            <a:ext cx="10953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 advTm="4000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>
                <a:latin typeface="Narkisim" pitchFamily="34" charset="-79"/>
                <a:ea typeface="+mj-ea"/>
                <a:cs typeface="Narkisim" pitchFamily="34" charset="-79"/>
              </a:rPr>
              <a:t>POSSIBILITIES:</a:t>
            </a:r>
            <a:endParaRPr lang="es-ES" dirty="0">
              <a:latin typeface="Narkisim" pitchFamily="34" charset="-79"/>
              <a:ea typeface="+mj-ea"/>
              <a:cs typeface="Narkisim" pitchFamily="34" charset="-79"/>
            </a:endParaRPr>
          </a:p>
        </p:txBody>
      </p:sp>
      <p:sp>
        <p:nvSpPr>
          <p:cNvPr id="3" name="2 Pentágono"/>
          <p:cNvSpPr/>
          <p:nvPr/>
        </p:nvSpPr>
        <p:spPr>
          <a:xfrm>
            <a:off x="1428750" y="1714500"/>
            <a:ext cx="3214688" cy="857250"/>
          </a:xfrm>
          <a:prstGeom prst="homePlat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 err="1">
                <a:solidFill>
                  <a:srgbClr val="7030A0"/>
                </a:solidFill>
                <a:latin typeface="Comic Sans MS" pitchFamily="66" charset="0"/>
              </a:rPr>
              <a:t>Learning</a:t>
            </a:r>
            <a:r>
              <a:rPr lang="es-ES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s-ES" dirty="0" err="1">
                <a:solidFill>
                  <a:srgbClr val="7030A0"/>
                </a:solidFill>
                <a:latin typeface="Comic Sans MS" pitchFamily="66" charset="0"/>
              </a:rPr>
              <a:t>Maths</a:t>
            </a:r>
            <a:r>
              <a:rPr lang="es-ES" dirty="0">
                <a:solidFill>
                  <a:srgbClr val="7030A0"/>
                </a:solidFill>
                <a:latin typeface="Comic Sans MS" pitchFamily="66" charset="0"/>
              </a:rPr>
              <a:t> and </a:t>
            </a:r>
            <a:r>
              <a:rPr lang="es-ES" dirty="0" err="1">
                <a:solidFill>
                  <a:srgbClr val="7030A0"/>
                </a:solidFill>
                <a:latin typeface="Comic Sans MS" pitchFamily="66" charset="0"/>
              </a:rPr>
              <a:t>Spanish</a:t>
            </a:r>
            <a:r>
              <a:rPr lang="es-ES" dirty="0">
                <a:solidFill>
                  <a:srgbClr val="7030A0"/>
                </a:solidFill>
                <a:latin typeface="Comic Sans MS" pitchFamily="66" charset="0"/>
              </a:rPr>
              <a:t> lenguaje</a:t>
            </a:r>
          </a:p>
        </p:txBody>
      </p:sp>
      <p:sp>
        <p:nvSpPr>
          <p:cNvPr id="4" name="3 Pentágono"/>
          <p:cNvSpPr/>
          <p:nvPr/>
        </p:nvSpPr>
        <p:spPr>
          <a:xfrm>
            <a:off x="1428750" y="2928938"/>
            <a:ext cx="3857625" cy="785812"/>
          </a:xfrm>
          <a:prstGeom prst="homePlat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 err="1">
                <a:solidFill>
                  <a:srgbClr val="7030A0"/>
                </a:solidFill>
                <a:latin typeface="Comic Sans MS" pitchFamily="66" charset="0"/>
              </a:rPr>
              <a:t>Practising</a:t>
            </a:r>
            <a:r>
              <a:rPr lang="es-ES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s-ES" dirty="0" err="1">
                <a:solidFill>
                  <a:srgbClr val="7030A0"/>
                </a:solidFill>
                <a:latin typeface="Comic Sans MS" pitchFamily="66" charset="0"/>
              </a:rPr>
              <a:t>both</a:t>
            </a:r>
            <a:r>
              <a:rPr lang="es-ES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s-ES" dirty="0" err="1">
                <a:solidFill>
                  <a:srgbClr val="7030A0"/>
                </a:solidFill>
                <a:latin typeface="Comic Sans MS" pitchFamily="66" charset="0"/>
              </a:rPr>
              <a:t>subjects</a:t>
            </a:r>
            <a:endParaRPr lang="es-ES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5" name="4 Pentágono"/>
          <p:cNvSpPr/>
          <p:nvPr/>
        </p:nvSpPr>
        <p:spPr>
          <a:xfrm>
            <a:off x="1428750" y="4143375"/>
            <a:ext cx="4429125" cy="714375"/>
          </a:xfrm>
          <a:prstGeom prst="homePlat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 err="1">
                <a:solidFill>
                  <a:srgbClr val="7030A0"/>
                </a:solidFill>
                <a:latin typeface="Comic Sans MS" pitchFamily="66" charset="0"/>
              </a:rPr>
              <a:t>Creating</a:t>
            </a:r>
            <a:r>
              <a:rPr lang="es-ES" dirty="0">
                <a:solidFill>
                  <a:srgbClr val="7030A0"/>
                </a:solidFill>
                <a:latin typeface="Comic Sans MS" pitchFamily="66" charset="0"/>
              </a:rPr>
              <a:t> real </a:t>
            </a:r>
            <a:r>
              <a:rPr lang="es-ES" dirty="0" err="1">
                <a:solidFill>
                  <a:srgbClr val="7030A0"/>
                </a:solidFill>
                <a:latin typeface="Comic Sans MS" pitchFamily="66" charset="0"/>
              </a:rPr>
              <a:t>situations</a:t>
            </a:r>
            <a:endParaRPr lang="es-ES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6" name="5 Pentágono"/>
          <p:cNvSpPr/>
          <p:nvPr/>
        </p:nvSpPr>
        <p:spPr>
          <a:xfrm>
            <a:off x="1500188" y="5357813"/>
            <a:ext cx="5643562" cy="714375"/>
          </a:xfrm>
          <a:prstGeom prst="homePlat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 err="1">
                <a:solidFill>
                  <a:srgbClr val="7030A0"/>
                </a:solidFill>
                <a:latin typeface="Comic Sans MS" pitchFamily="66" charset="0"/>
              </a:rPr>
              <a:t>Reproducing</a:t>
            </a:r>
            <a:r>
              <a:rPr lang="es-ES" dirty="0">
                <a:solidFill>
                  <a:srgbClr val="7030A0"/>
                </a:solidFill>
                <a:latin typeface="Comic Sans MS" pitchFamily="66" charset="0"/>
              </a:rPr>
              <a:t> social </a:t>
            </a:r>
            <a:r>
              <a:rPr lang="es-ES" dirty="0" err="1">
                <a:solidFill>
                  <a:srgbClr val="7030A0"/>
                </a:solidFill>
                <a:latin typeface="Comic Sans MS" pitchFamily="66" charset="0"/>
              </a:rPr>
              <a:t>reality</a:t>
            </a:r>
            <a:endParaRPr lang="es-ES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18438" name="Picture 2" descr="Resultado de imagen de imagenes de aplauso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714375"/>
            <a:ext cx="24288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 advTm="4000">
    <p:checke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 err="1" smtClean="0">
                <a:latin typeface="Narkisim" pitchFamily="34" charset="-79"/>
                <a:ea typeface="+mj-ea"/>
                <a:cs typeface="Narkisim" pitchFamily="34" charset="-79"/>
              </a:rPr>
              <a:t>Math</a:t>
            </a:r>
            <a:r>
              <a:rPr lang="es-ES" dirty="0" smtClean="0">
                <a:latin typeface="Narkisim" pitchFamily="34" charset="-79"/>
                <a:ea typeface="+mj-ea"/>
                <a:cs typeface="Narkisim" pitchFamily="34" charset="-79"/>
              </a:rPr>
              <a:t> </a:t>
            </a:r>
            <a:r>
              <a:rPr lang="es-ES" dirty="0" err="1" smtClean="0">
                <a:latin typeface="Narkisim" pitchFamily="34" charset="-79"/>
                <a:ea typeface="+mj-ea"/>
                <a:cs typeface="Narkisim" pitchFamily="34" charset="-79"/>
              </a:rPr>
              <a:t>activities</a:t>
            </a:r>
            <a:endParaRPr lang="es-ES" dirty="0">
              <a:latin typeface="Narkisim" pitchFamily="34" charset="-79"/>
              <a:ea typeface="+mj-ea"/>
              <a:cs typeface="Narkisim" pitchFamily="34" charset="-79"/>
            </a:endParaRPr>
          </a:p>
        </p:txBody>
      </p:sp>
      <p:sp>
        <p:nvSpPr>
          <p:cNvPr id="3" name="2 Más"/>
          <p:cNvSpPr/>
          <p:nvPr/>
        </p:nvSpPr>
        <p:spPr>
          <a:xfrm>
            <a:off x="3643313" y="928688"/>
            <a:ext cx="500062" cy="28575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Menos"/>
          <p:cNvSpPr/>
          <p:nvPr/>
        </p:nvSpPr>
        <p:spPr>
          <a:xfrm>
            <a:off x="4286250" y="1071563"/>
            <a:ext cx="928688" cy="4603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Multiplicar"/>
          <p:cNvSpPr/>
          <p:nvPr/>
        </p:nvSpPr>
        <p:spPr>
          <a:xfrm>
            <a:off x="5572125" y="857250"/>
            <a:ext cx="500063" cy="35718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División"/>
          <p:cNvSpPr/>
          <p:nvPr/>
        </p:nvSpPr>
        <p:spPr>
          <a:xfrm>
            <a:off x="6429375" y="785813"/>
            <a:ext cx="1571625" cy="28575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Datos"/>
          <p:cNvSpPr/>
          <p:nvPr/>
        </p:nvSpPr>
        <p:spPr>
          <a:xfrm>
            <a:off x="571500" y="1857375"/>
            <a:ext cx="6929438" cy="4143375"/>
          </a:xfrm>
          <a:prstGeom prst="flowChartInputOutpu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ES" sz="2000" dirty="0" err="1">
                <a:latin typeface="Comic Sans MS" pitchFamily="66" charset="0"/>
              </a:rPr>
              <a:t>Handing</a:t>
            </a:r>
            <a:r>
              <a:rPr lang="es-ES" sz="2000" dirty="0">
                <a:latin typeface="Comic Sans MS" pitchFamily="66" charset="0"/>
              </a:rPr>
              <a:t> </a:t>
            </a:r>
            <a:r>
              <a:rPr lang="es-ES" sz="2000" dirty="0" err="1">
                <a:latin typeface="Comic Sans MS" pitchFamily="66" charset="0"/>
              </a:rPr>
              <a:t>out</a:t>
            </a:r>
            <a:r>
              <a:rPr lang="es-ES" sz="2000" dirty="0">
                <a:latin typeface="Comic Sans MS" pitchFamily="66" charset="0"/>
              </a:rPr>
              <a:t> (</a:t>
            </a:r>
            <a:r>
              <a:rPr lang="es-ES" sz="2000" dirty="0" err="1">
                <a:latin typeface="Comic Sans MS" pitchFamily="66" charset="0"/>
              </a:rPr>
              <a:t>distributing</a:t>
            </a:r>
            <a:r>
              <a:rPr lang="es-ES" sz="2000" dirty="0">
                <a:latin typeface="Comic Sans MS" pitchFamily="66" charset="0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ES" sz="2000" dirty="0" err="1">
                <a:latin typeface="Comic Sans MS" pitchFamily="66" charset="0"/>
              </a:rPr>
              <a:t>Counting</a:t>
            </a:r>
            <a:endParaRPr lang="es-ES" sz="2000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ES" sz="2000" dirty="0" err="1">
                <a:latin typeface="Comic Sans MS" pitchFamily="66" charset="0"/>
              </a:rPr>
              <a:t>Discriminatiing</a:t>
            </a:r>
            <a:r>
              <a:rPr lang="es-ES" sz="2000" dirty="0">
                <a:latin typeface="Comic Sans MS" pitchFamily="66" charset="0"/>
              </a:rPr>
              <a:t>/</a:t>
            </a:r>
            <a:r>
              <a:rPr lang="es-ES" sz="2000" dirty="0" err="1">
                <a:latin typeface="Comic Sans MS" pitchFamily="66" charset="0"/>
              </a:rPr>
              <a:t>diferrentiating</a:t>
            </a:r>
            <a:endParaRPr lang="es-ES" sz="2000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ES" sz="2000" dirty="0" err="1">
                <a:latin typeface="Comic Sans MS" pitchFamily="66" charset="0"/>
              </a:rPr>
              <a:t>Operating</a:t>
            </a:r>
            <a:endParaRPr lang="es-ES" sz="2000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ES" sz="2000" dirty="0" err="1">
                <a:latin typeface="Comic Sans MS" pitchFamily="66" charset="0"/>
              </a:rPr>
              <a:t>Organizing</a:t>
            </a:r>
            <a:endParaRPr lang="es-ES" sz="2000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ES" sz="2000" dirty="0" err="1">
                <a:latin typeface="Comic Sans MS" pitchFamily="66" charset="0"/>
              </a:rPr>
              <a:t>Solving</a:t>
            </a:r>
            <a:endParaRPr lang="es-ES" sz="2000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ES" sz="2000" dirty="0" err="1">
                <a:latin typeface="Comic Sans MS" pitchFamily="66" charset="0"/>
              </a:rPr>
              <a:t>Enjoying</a:t>
            </a:r>
            <a:r>
              <a:rPr lang="es-ES" sz="2000" dirty="0">
                <a:latin typeface="Comic Sans MS" pitchFamily="66" charset="0"/>
              </a:rPr>
              <a:t> </a:t>
            </a:r>
            <a:r>
              <a:rPr lang="es-ES" sz="2000" dirty="0" err="1">
                <a:latin typeface="Comic Sans MS" pitchFamily="66" charset="0"/>
              </a:rPr>
              <a:t>while</a:t>
            </a:r>
            <a:r>
              <a:rPr lang="es-ES" sz="2000" dirty="0">
                <a:latin typeface="Comic Sans MS" pitchFamily="66" charset="0"/>
              </a:rPr>
              <a:t> </a:t>
            </a:r>
            <a:r>
              <a:rPr lang="es-ES" sz="2000" dirty="0" err="1">
                <a:latin typeface="Comic Sans MS" pitchFamily="66" charset="0"/>
              </a:rPr>
              <a:t>learning</a:t>
            </a:r>
            <a:endParaRPr lang="es-ES" sz="2000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ES" sz="2000" dirty="0" err="1">
                <a:latin typeface="Comic Sans MS" pitchFamily="66" charset="0"/>
              </a:rPr>
              <a:t>Learning</a:t>
            </a:r>
            <a:r>
              <a:rPr lang="es-ES" sz="2000" dirty="0">
                <a:latin typeface="Comic Sans MS" pitchFamily="66" charset="0"/>
              </a:rPr>
              <a:t> “</a:t>
            </a:r>
            <a:r>
              <a:rPr lang="es-ES" sz="2000" dirty="0" err="1">
                <a:latin typeface="Comic Sans MS" pitchFamily="66" charset="0"/>
              </a:rPr>
              <a:t>how</a:t>
            </a:r>
            <a:r>
              <a:rPr lang="es-ES" sz="2000" dirty="0">
                <a:latin typeface="Comic Sans MS" pitchFamily="66" charset="0"/>
              </a:rPr>
              <a:t> </a:t>
            </a:r>
            <a:r>
              <a:rPr lang="es-ES" sz="2000" dirty="0" err="1">
                <a:latin typeface="Comic Sans MS" pitchFamily="66" charset="0"/>
              </a:rPr>
              <a:t>to</a:t>
            </a:r>
            <a:r>
              <a:rPr lang="es-ES" sz="2000" dirty="0">
                <a:latin typeface="Comic Sans MS" pitchFamily="66" charset="0"/>
              </a:rPr>
              <a:t> </a:t>
            </a:r>
            <a:r>
              <a:rPr lang="es-ES" sz="2000" dirty="0" err="1">
                <a:latin typeface="Comic Sans MS" pitchFamily="66" charset="0"/>
              </a:rPr>
              <a:t>learn</a:t>
            </a:r>
            <a:r>
              <a:rPr lang="es-ES" sz="2000" dirty="0">
                <a:latin typeface="Comic Sans MS" pitchFamily="66" charset="0"/>
              </a:rPr>
              <a:t>”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s-ES" dirty="0">
              <a:latin typeface="Comic Sans MS" pitchFamily="66" charset="0"/>
            </a:endParaRPr>
          </a:p>
        </p:txBody>
      </p:sp>
    </p:spTree>
  </p:cSld>
  <p:clrMapOvr>
    <a:masterClrMapping/>
  </p:clrMapOvr>
  <p:transition xmlns:p14="http://schemas.microsoft.com/office/powerpoint/2010/main" spd="med" advTm="4000">
    <p:comb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sz="3600" dirty="0" smtClean="0">
                <a:latin typeface="Narkisim" pitchFamily="34" charset="-79"/>
                <a:ea typeface="+mj-ea"/>
                <a:cs typeface="Narkisim" pitchFamily="34" charset="-79"/>
              </a:rPr>
              <a:t>SPANISH ACTIVITIES</a:t>
            </a:r>
            <a:endParaRPr lang="es-ES" sz="3600" dirty="0">
              <a:latin typeface="Narkisim" pitchFamily="34" charset="-79"/>
              <a:ea typeface="+mj-ea"/>
              <a:cs typeface="Narkisim" pitchFamily="34" charset="-79"/>
            </a:endParaRPr>
          </a:p>
        </p:txBody>
      </p:sp>
      <p:pic>
        <p:nvPicPr>
          <p:cNvPr id="20482" name="Picture 6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714375"/>
            <a:ext cx="238125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Pergamino horizontal"/>
          <p:cNvSpPr/>
          <p:nvPr/>
        </p:nvSpPr>
        <p:spPr>
          <a:xfrm rot="21247387">
            <a:off x="428625" y="1857375"/>
            <a:ext cx="5500688" cy="4643438"/>
          </a:xfrm>
          <a:prstGeom prst="horizontalScroll">
            <a:avLst/>
          </a:prstGeom>
          <a:solidFill>
            <a:srgbClr val="C78B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" dirty="0">
                <a:solidFill>
                  <a:schemeClr val="bg1"/>
                </a:solidFill>
                <a:latin typeface="Comic Sans MS" pitchFamily="66" charset="0"/>
              </a:rPr>
              <a:t>Reading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" dirty="0" err="1">
                <a:solidFill>
                  <a:schemeClr val="bg1"/>
                </a:solidFill>
                <a:latin typeface="Comic Sans MS" pitchFamily="66" charset="0"/>
              </a:rPr>
              <a:t>Writing</a:t>
            </a:r>
            <a:endParaRPr lang="es-ES" dirty="0">
              <a:solidFill>
                <a:schemeClr val="bg1"/>
              </a:solidFill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" dirty="0" err="1">
                <a:solidFill>
                  <a:schemeClr val="bg1"/>
                </a:solidFill>
                <a:latin typeface="Comic Sans MS" pitchFamily="66" charset="0"/>
              </a:rPr>
              <a:t>Undserstanding</a:t>
            </a:r>
            <a:endParaRPr lang="es-ES" dirty="0">
              <a:solidFill>
                <a:schemeClr val="bg1"/>
              </a:solidFill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" dirty="0" err="1">
                <a:solidFill>
                  <a:schemeClr val="bg1"/>
                </a:solidFill>
                <a:latin typeface="Comic Sans MS" pitchFamily="66" charset="0"/>
              </a:rPr>
              <a:t>Creating</a:t>
            </a:r>
            <a:r>
              <a:rPr lang="es-ES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s-ES" dirty="0" err="1">
                <a:solidFill>
                  <a:schemeClr val="bg1"/>
                </a:solidFill>
                <a:latin typeface="Comic Sans MS" pitchFamily="66" charset="0"/>
              </a:rPr>
              <a:t>stories</a:t>
            </a:r>
            <a:endParaRPr lang="es-ES" dirty="0">
              <a:solidFill>
                <a:schemeClr val="bg1"/>
              </a:solidFill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" dirty="0" err="1">
                <a:solidFill>
                  <a:schemeClr val="bg1"/>
                </a:solidFill>
                <a:latin typeface="Comic Sans MS" pitchFamily="66" charset="0"/>
              </a:rPr>
              <a:t>Debating</a:t>
            </a:r>
            <a:r>
              <a:rPr lang="es-ES" dirty="0">
                <a:solidFill>
                  <a:schemeClr val="bg1"/>
                </a:solidFill>
                <a:latin typeface="Comic Sans MS" pitchFamily="66" charset="0"/>
              </a:rPr>
              <a:t>/ </a:t>
            </a:r>
            <a:r>
              <a:rPr lang="es-ES" dirty="0" err="1">
                <a:solidFill>
                  <a:schemeClr val="bg1"/>
                </a:solidFill>
                <a:latin typeface="Comic Sans MS" pitchFamily="66" charset="0"/>
              </a:rPr>
              <a:t>discussing</a:t>
            </a:r>
            <a:endParaRPr lang="es-ES" dirty="0">
              <a:solidFill>
                <a:schemeClr val="bg1"/>
              </a:solidFill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" dirty="0" err="1">
                <a:solidFill>
                  <a:schemeClr val="bg1"/>
                </a:solidFill>
                <a:latin typeface="Comic Sans MS" pitchFamily="66" charset="0"/>
              </a:rPr>
              <a:t>Speaking</a:t>
            </a:r>
            <a:r>
              <a:rPr lang="es-ES" dirty="0">
                <a:solidFill>
                  <a:schemeClr val="bg1"/>
                </a:solidFill>
                <a:latin typeface="Comic Sans MS" pitchFamily="66" charset="0"/>
              </a:rPr>
              <a:t>/</a:t>
            </a:r>
            <a:r>
              <a:rPr lang="es-ES" dirty="0" err="1">
                <a:solidFill>
                  <a:schemeClr val="bg1"/>
                </a:solidFill>
                <a:latin typeface="Comic Sans MS" pitchFamily="66" charset="0"/>
              </a:rPr>
              <a:t>talking</a:t>
            </a:r>
            <a:r>
              <a:rPr lang="es-ES" dirty="0">
                <a:solidFill>
                  <a:schemeClr val="bg1"/>
                </a:solidFill>
                <a:latin typeface="Comic Sans MS" pitchFamily="66" charset="0"/>
              </a:rPr>
              <a:t> /</a:t>
            </a:r>
            <a:r>
              <a:rPr lang="es-ES" dirty="0" err="1">
                <a:solidFill>
                  <a:schemeClr val="bg1"/>
                </a:solidFill>
                <a:latin typeface="Comic Sans MS" pitchFamily="66" charset="0"/>
              </a:rPr>
              <a:t>convincing</a:t>
            </a:r>
            <a:endParaRPr lang="es-ES" dirty="0">
              <a:solidFill>
                <a:schemeClr val="bg1"/>
              </a:solidFill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" dirty="0" err="1">
                <a:solidFill>
                  <a:schemeClr val="bg1"/>
                </a:solidFill>
                <a:latin typeface="Comic Sans MS" pitchFamily="66" charset="0"/>
              </a:rPr>
              <a:t>Learning</a:t>
            </a:r>
            <a:r>
              <a:rPr lang="es-ES" dirty="0">
                <a:solidFill>
                  <a:schemeClr val="bg1"/>
                </a:solidFill>
                <a:latin typeface="Comic Sans MS" pitchFamily="66" charset="0"/>
              </a:rPr>
              <a:t> new </a:t>
            </a:r>
            <a:r>
              <a:rPr lang="es-ES" dirty="0" err="1">
                <a:solidFill>
                  <a:schemeClr val="bg1"/>
                </a:solidFill>
                <a:latin typeface="Comic Sans MS" pitchFamily="66" charset="0"/>
              </a:rPr>
              <a:t>vocabulary</a:t>
            </a:r>
            <a:endParaRPr lang="es-ES" dirty="0">
              <a:solidFill>
                <a:schemeClr val="bg1"/>
              </a:solidFill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bg1"/>
                </a:solidFill>
                <a:latin typeface="Comic Sans MS" pitchFamily="66" charset="0"/>
              </a:rPr>
              <a:t>		 (</a:t>
            </a:r>
            <a:r>
              <a:rPr lang="es-ES" dirty="0" err="1">
                <a:solidFill>
                  <a:schemeClr val="bg1"/>
                </a:solidFill>
                <a:latin typeface="Comic Sans MS" pitchFamily="66" charset="0"/>
              </a:rPr>
              <a:t>English</a:t>
            </a:r>
            <a:r>
              <a:rPr lang="es-ES" dirty="0">
                <a:solidFill>
                  <a:schemeClr val="bg1"/>
                </a:solidFill>
                <a:latin typeface="Comic Sans MS" pitchFamily="66" charset="0"/>
              </a:rPr>
              <a:t>  / </a:t>
            </a:r>
            <a:r>
              <a:rPr lang="es-ES" dirty="0" err="1">
                <a:solidFill>
                  <a:schemeClr val="bg1"/>
                </a:solidFill>
                <a:latin typeface="Comic Sans MS" pitchFamily="66" charset="0"/>
              </a:rPr>
              <a:t>French</a:t>
            </a:r>
            <a:r>
              <a:rPr lang="es-ES" dirty="0">
                <a:solidFill>
                  <a:schemeClr val="bg1"/>
                </a:solidFill>
                <a:latin typeface="Comic Sans MS" pitchFamily="66" charset="0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s-ES" dirty="0">
              <a:latin typeface="Comic Sans MS" pitchFamily="66" charset="0"/>
            </a:endParaRPr>
          </a:p>
        </p:txBody>
      </p:sp>
    </p:spTree>
  </p:cSld>
  <p:clrMapOvr>
    <a:masterClrMapping/>
  </p:clrMapOvr>
  <p:transition xmlns:p14="http://schemas.microsoft.com/office/powerpoint/2010/main" spd="med" advTm="4000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>
                <a:latin typeface="Narkisim" pitchFamily="34" charset="-79"/>
                <a:ea typeface="+mj-ea"/>
                <a:cs typeface="Narkisim" pitchFamily="34" charset="-79"/>
              </a:rPr>
              <a:t/>
            </a:r>
            <a:br>
              <a:rPr lang="es-ES" dirty="0" smtClean="0">
                <a:latin typeface="Narkisim" pitchFamily="34" charset="-79"/>
                <a:ea typeface="+mj-ea"/>
                <a:cs typeface="Narkisim" pitchFamily="34" charset="-79"/>
              </a:rPr>
            </a:br>
            <a:r>
              <a:rPr lang="es-ES" dirty="0" smtClean="0">
                <a:latin typeface="Narkisim" pitchFamily="34" charset="-79"/>
                <a:ea typeface="+mj-ea"/>
                <a:cs typeface="Narkisim" pitchFamily="34" charset="-79"/>
              </a:rPr>
              <a:t/>
            </a:r>
            <a:br>
              <a:rPr lang="es-ES" dirty="0" smtClean="0">
                <a:latin typeface="Narkisim" pitchFamily="34" charset="-79"/>
                <a:ea typeface="+mj-ea"/>
                <a:cs typeface="Narkisim" pitchFamily="34" charset="-79"/>
              </a:rPr>
            </a:br>
            <a:r>
              <a:rPr lang="es-ES" dirty="0" smtClean="0">
                <a:latin typeface="Narkisim" pitchFamily="34" charset="-79"/>
                <a:ea typeface="+mj-ea"/>
                <a:cs typeface="Narkisim" pitchFamily="34" charset="-79"/>
              </a:rPr>
              <a:t/>
            </a:r>
            <a:br>
              <a:rPr lang="es-ES" dirty="0" smtClean="0">
                <a:latin typeface="Narkisim" pitchFamily="34" charset="-79"/>
                <a:ea typeface="+mj-ea"/>
                <a:cs typeface="Narkisim" pitchFamily="34" charset="-79"/>
              </a:rPr>
            </a:br>
            <a:r>
              <a:rPr lang="es-ES" dirty="0" smtClean="0">
                <a:latin typeface="Narkisim" pitchFamily="34" charset="-79"/>
                <a:ea typeface="+mj-ea"/>
                <a:cs typeface="Narkisim" pitchFamily="34" charset="-79"/>
              </a:rPr>
              <a:t>																						HOW TO WORK </a:t>
            </a:r>
            <a:br>
              <a:rPr lang="es-ES" dirty="0" smtClean="0">
                <a:latin typeface="Narkisim" pitchFamily="34" charset="-79"/>
                <a:ea typeface="+mj-ea"/>
                <a:cs typeface="Narkisim" pitchFamily="34" charset="-79"/>
              </a:rPr>
            </a:br>
            <a:r>
              <a:rPr lang="es-ES" sz="1600" dirty="0" smtClean="0">
                <a:latin typeface="Narkisim" pitchFamily="34" charset="-79"/>
                <a:ea typeface="+mj-ea"/>
                <a:cs typeface="Narkisim" pitchFamily="34" charset="-79"/>
              </a:rPr>
              <a:t>		</a:t>
            </a:r>
            <a:r>
              <a:rPr lang="es-ES" sz="2200" dirty="0" smtClean="0">
                <a:latin typeface="Narkisim" pitchFamily="34" charset="-79"/>
                <a:ea typeface="+mj-ea"/>
                <a:cs typeface="Narkisim" pitchFamily="34" charset="-79"/>
              </a:rPr>
              <a:t>							“ ALTO DE LOS MOLINOS SUPERMARKET”</a:t>
            </a:r>
            <a:endParaRPr lang="es-ES" sz="2200" dirty="0">
              <a:latin typeface="Narkisim" pitchFamily="34" charset="-79"/>
              <a:ea typeface="+mj-ea"/>
              <a:cs typeface="Narkisim" pitchFamily="34" charset="-79"/>
            </a:endParaRPr>
          </a:p>
        </p:txBody>
      </p:sp>
      <p:pic>
        <p:nvPicPr>
          <p:cNvPr id="21506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500188"/>
            <a:ext cx="778668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 redondeado"/>
          <p:cNvSpPr/>
          <p:nvPr/>
        </p:nvSpPr>
        <p:spPr>
          <a:xfrm>
            <a:off x="928688" y="2928938"/>
            <a:ext cx="6786562" cy="242887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Comic Sans MS" pitchFamily="66" charset="0"/>
              </a:rPr>
              <a:t> </a:t>
            </a:r>
            <a:r>
              <a:rPr lang="es-ES" sz="2400" dirty="0" err="1">
                <a:latin typeface="Comic Sans MS" pitchFamily="66" charset="0"/>
              </a:rPr>
              <a:t>Model</a:t>
            </a:r>
            <a:r>
              <a:rPr lang="es-ES" sz="2400" dirty="0">
                <a:latin typeface="Comic Sans MS" pitchFamily="66" charset="0"/>
              </a:rPr>
              <a:t> of individual </a:t>
            </a:r>
            <a:r>
              <a:rPr lang="es-ES" sz="2400" dirty="0" err="1">
                <a:latin typeface="Comic Sans MS" pitchFamily="66" charset="0"/>
              </a:rPr>
              <a:t>activity</a:t>
            </a:r>
            <a:r>
              <a:rPr lang="es-ES" sz="2400" dirty="0">
                <a:latin typeface="Comic Sans MS" pitchFamily="66" charset="0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latin typeface="Comic Sans MS" pitchFamily="66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err="1">
                <a:latin typeface="Comic Sans MS" pitchFamily="66" charset="0"/>
              </a:rPr>
              <a:t>The</a:t>
            </a:r>
            <a:r>
              <a:rPr lang="es-ES" dirty="0">
                <a:latin typeface="Comic Sans MS" pitchFamily="66" charset="0"/>
              </a:rPr>
              <a:t> </a:t>
            </a:r>
            <a:r>
              <a:rPr lang="es-ES" dirty="0" err="1">
                <a:latin typeface="Comic Sans MS" pitchFamily="66" charset="0"/>
              </a:rPr>
              <a:t>student</a:t>
            </a:r>
            <a:r>
              <a:rPr lang="es-ES" dirty="0">
                <a:latin typeface="Comic Sans MS" pitchFamily="66" charset="0"/>
              </a:rPr>
              <a:t> </a:t>
            </a:r>
            <a:r>
              <a:rPr lang="es-ES" dirty="0" err="1">
                <a:latin typeface="Comic Sans MS" pitchFamily="66" charset="0"/>
              </a:rPr>
              <a:t>receives</a:t>
            </a:r>
            <a:r>
              <a:rPr lang="es-ES" dirty="0">
                <a:latin typeface="Comic Sans MS" pitchFamily="66" charset="0"/>
              </a:rPr>
              <a:t> a </a:t>
            </a:r>
            <a:r>
              <a:rPr lang="es-ES" dirty="0" err="1">
                <a:latin typeface="Comic Sans MS" pitchFamily="66" charset="0"/>
              </a:rPr>
              <a:t>task</a:t>
            </a:r>
            <a:endParaRPr lang="es-ES" dirty="0">
              <a:latin typeface="Comic Sans MS" pitchFamily="66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err="1">
                <a:latin typeface="Comic Sans MS" pitchFamily="66" charset="0"/>
              </a:rPr>
              <a:t>The</a:t>
            </a:r>
            <a:r>
              <a:rPr lang="es-ES" dirty="0">
                <a:latin typeface="Comic Sans MS" pitchFamily="66" charset="0"/>
              </a:rPr>
              <a:t> </a:t>
            </a:r>
            <a:r>
              <a:rPr lang="es-ES" dirty="0" err="1">
                <a:latin typeface="Comic Sans MS" pitchFamily="66" charset="0"/>
              </a:rPr>
              <a:t>student</a:t>
            </a:r>
            <a:r>
              <a:rPr lang="es-ES" dirty="0">
                <a:latin typeface="Comic Sans MS" pitchFamily="66" charset="0"/>
              </a:rPr>
              <a:t> </a:t>
            </a:r>
            <a:r>
              <a:rPr lang="es-ES" dirty="0" err="1">
                <a:latin typeface="Comic Sans MS" pitchFamily="66" charset="0"/>
              </a:rPr>
              <a:t>organizes</a:t>
            </a:r>
            <a:r>
              <a:rPr lang="es-ES" dirty="0">
                <a:latin typeface="Comic Sans MS" pitchFamily="66" charset="0"/>
              </a:rPr>
              <a:t> </a:t>
            </a:r>
            <a:r>
              <a:rPr lang="es-ES" dirty="0" err="1">
                <a:latin typeface="Comic Sans MS" pitchFamily="66" charset="0"/>
              </a:rPr>
              <a:t>his</a:t>
            </a:r>
            <a:r>
              <a:rPr lang="es-ES" dirty="0">
                <a:latin typeface="Comic Sans MS" pitchFamily="66" charset="0"/>
              </a:rPr>
              <a:t> </a:t>
            </a:r>
            <a:r>
              <a:rPr lang="es-ES" dirty="0" err="1">
                <a:latin typeface="Comic Sans MS" pitchFamily="66" charset="0"/>
              </a:rPr>
              <a:t>own</a:t>
            </a:r>
            <a:r>
              <a:rPr lang="es-ES" dirty="0">
                <a:latin typeface="Comic Sans MS" pitchFamily="66" charset="0"/>
              </a:rPr>
              <a:t> </a:t>
            </a:r>
            <a:r>
              <a:rPr lang="es-ES" dirty="0" err="1">
                <a:latin typeface="Comic Sans MS" pitchFamily="66" charset="0"/>
              </a:rPr>
              <a:t>task</a:t>
            </a:r>
            <a:endParaRPr lang="es-ES" dirty="0">
              <a:latin typeface="Comic Sans MS" pitchFamily="66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err="1">
                <a:latin typeface="Comic Sans MS" pitchFamily="66" charset="0"/>
              </a:rPr>
              <a:t>Students</a:t>
            </a:r>
            <a:r>
              <a:rPr lang="es-ES" dirty="0">
                <a:latin typeface="Comic Sans MS" pitchFamily="66" charset="0"/>
              </a:rPr>
              <a:t> use </a:t>
            </a:r>
            <a:r>
              <a:rPr lang="es-ES" dirty="0" err="1">
                <a:latin typeface="Comic Sans MS" pitchFamily="66" charset="0"/>
              </a:rPr>
              <a:t>their</a:t>
            </a:r>
            <a:r>
              <a:rPr lang="es-ES" dirty="0">
                <a:latin typeface="Comic Sans MS" pitchFamily="66" charset="0"/>
              </a:rPr>
              <a:t> </a:t>
            </a:r>
            <a:r>
              <a:rPr lang="es-ES" dirty="0" err="1">
                <a:latin typeface="Comic Sans MS" pitchFamily="66" charset="0"/>
              </a:rPr>
              <a:t>resources</a:t>
            </a:r>
            <a:endParaRPr lang="es-ES" dirty="0">
              <a:latin typeface="Comic Sans MS" pitchFamily="66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>
              <a:latin typeface="Comic Sans MS" pitchFamily="66" charset="0"/>
            </a:endParaRPr>
          </a:p>
        </p:txBody>
      </p:sp>
    </p:spTree>
  </p:cSld>
  <p:clrMapOvr>
    <a:masterClrMapping/>
  </p:clrMapOvr>
  <p:transition xmlns:p14="http://schemas.microsoft.com/office/powerpoint/2010/main" advTm="4000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3125" y="274638"/>
            <a:ext cx="5781675" cy="86836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 err="1" smtClean="0">
                <a:latin typeface="Narkisim" pitchFamily="34" charset="-79"/>
                <a:ea typeface="+mj-ea"/>
                <a:cs typeface="Narkisim" pitchFamily="34" charset="-79"/>
              </a:rPr>
              <a:t>Team</a:t>
            </a:r>
            <a:r>
              <a:rPr lang="es-ES" dirty="0" smtClean="0">
                <a:latin typeface="Narkisim" pitchFamily="34" charset="-79"/>
                <a:ea typeface="+mj-ea"/>
                <a:cs typeface="Narkisim" pitchFamily="34" charset="-79"/>
              </a:rPr>
              <a:t> </a:t>
            </a:r>
            <a:r>
              <a:rPr lang="es-ES" dirty="0" err="1" smtClean="0">
                <a:latin typeface="Narkisim" pitchFamily="34" charset="-79"/>
                <a:ea typeface="+mj-ea"/>
                <a:cs typeface="Narkisim" pitchFamily="34" charset="-79"/>
              </a:rPr>
              <a:t>work</a:t>
            </a:r>
            <a:r>
              <a:rPr lang="es-ES" dirty="0" smtClean="0">
                <a:latin typeface="Narkisim" pitchFamily="34" charset="-79"/>
                <a:ea typeface="+mj-ea"/>
                <a:cs typeface="Narkisim" pitchFamily="34" charset="-79"/>
              </a:rPr>
              <a:t> and real </a:t>
            </a:r>
            <a:r>
              <a:rPr lang="es-ES" dirty="0" err="1" smtClean="0">
                <a:latin typeface="Narkisim" pitchFamily="34" charset="-79"/>
                <a:ea typeface="+mj-ea"/>
                <a:cs typeface="Narkisim" pitchFamily="34" charset="-79"/>
              </a:rPr>
              <a:t>situations</a:t>
            </a:r>
            <a:endParaRPr lang="es-ES" dirty="0">
              <a:latin typeface="Narkisim" pitchFamily="34" charset="-79"/>
              <a:ea typeface="+mj-ea"/>
              <a:cs typeface="Narkisim" pitchFamily="34" charset="-79"/>
            </a:endParaRPr>
          </a:p>
        </p:txBody>
      </p:sp>
      <p:pic>
        <p:nvPicPr>
          <p:cNvPr id="22530" name="Picture 2" descr="Resultado de imagen de imagenes de emoticonos en equip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214438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Trapecio"/>
          <p:cNvSpPr/>
          <p:nvPr/>
        </p:nvSpPr>
        <p:spPr>
          <a:xfrm>
            <a:off x="2357438" y="1500188"/>
            <a:ext cx="6072187" cy="3571875"/>
          </a:xfrm>
          <a:prstGeom prst="trapezoid">
            <a:avLst>
              <a:gd name="adj" fmla="val 41388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>
                <a:latin typeface="Comic Sans MS" pitchFamily="66" charset="0"/>
              </a:rPr>
              <a:t>A </a:t>
            </a:r>
            <a:r>
              <a:rPr lang="es-ES" sz="2000" dirty="0" err="1">
                <a:latin typeface="Comic Sans MS" pitchFamily="66" charset="0"/>
              </a:rPr>
              <a:t>lider</a:t>
            </a:r>
            <a:r>
              <a:rPr lang="es-ES" sz="2000" dirty="0">
                <a:latin typeface="Comic Sans MS" pitchFamily="66" charset="0"/>
              </a:rPr>
              <a:t> </a:t>
            </a:r>
            <a:r>
              <a:rPr lang="es-ES" sz="2000" dirty="0" err="1">
                <a:latin typeface="Comic Sans MS" pitchFamily="66" charset="0"/>
              </a:rPr>
              <a:t>is</a:t>
            </a:r>
            <a:r>
              <a:rPr lang="es-ES" sz="2000" dirty="0">
                <a:latin typeface="Comic Sans MS" pitchFamily="66" charset="0"/>
              </a:rPr>
              <a:t> </a:t>
            </a:r>
            <a:r>
              <a:rPr lang="es-ES" sz="2000" dirty="0" err="1">
                <a:latin typeface="Comic Sans MS" pitchFamily="66" charset="0"/>
              </a:rPr>
              <a:t>chosen</a:t>
            </a:r>
            <a:endParaRPr lang="es-ES" sz="2000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000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 err="1">
                <a:latin typeface="Comic Sans MS" pitchFamily="66" charset="0"/>
              </a:rPr>
              <a:t>The</a:t>
            </a:r>
            <a:r>
              <a:rPr lang="es-ES" sz="2000" dirty="0">
                <a:latin typeface="Comic Sans MS" pitchFamily="66" charset="0"/>
              </a:rPr>
              <a:t> </a:t>
            </a:r>
            <a:r>
              <a:rPr lang="es-ES" sz="2000" dirty="0" err="1">
                <a:latin typeface="Comic Sans MS" pitchFamily="66" charset="0"/>
              </a:rPr>
              <a:t>lider</a:t>
            </a:r>
            <a:r>
              <a:rPr lang="es-ES" sz="2000" dirty="0">
                <a:latin typeface="Comic Sans MS" pitchFamily="66" charset="0"/>
              </a:rPr>
              <a:t> </a:t>
            </a:r>
            <a:r>
              <a:rPr lang="es-ES" sz="2000" dirty="0" err="1">
                <a:latin typeface="Comic Sans MS" pitchFamily="66" charset="0"/>
              </a:rPr>
              <a:t>organizes</a:t>
            </a:r>
            <a:endParaRPr lang="es-ES" sz="2000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000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 err="1">
                <a:latin typeface="Comic Sans MS" pitchFamily="66" charset="0"/>
              </a:rPr>
              <a:t>Each</a:t>
            </a:r>
            <a:r>
              <a:rPr lang="es-ES" sz="2000" dirty="0">
                <a:latin typeface="Comic Sans MS" pitchFamily="66" charset="0"/>
              </a:rPr>
              <a:t> </a:t>
            </a:r>
            <a:r>
              <a:rPr lang="es-ES" sz="2000" dirty="0" err="1">
                <a:latin typeface="Comic Sans MS" pitchFamily="66" charset="0"/>
              </a:rPr>
              <a:t>member</a:t>
            </a:r>
            <a:r>
              <a:rPr lang="es-ES" sz="2000" dirty="0">
                <a:latin typeface="Comic Sans MS" pitchFamily="66" charset="0"/>
              </a:rPr>
              <a:t> </a:t>
            </a:r>
            <a:r>
              <a:rPr lang="es-ES" sz="2000" dirty="0" err="1">
                <a:latin typeface="Comic Sans MS" pitchFamily="66" charset="0"/>
              </a:rPr>
              <a:t>carries</a:t>
            </a:r>
            <a:r>
              <a:rPr lang="es-ES" sz="2000" dirty="0">
                <a:latin typeface="Comic Sans MS" pitchFamily="66" charset="0"/>
              </a:rPr>
              <a:t> </a:t>
            </a:r>
            <a:r>
              <a:rPr lang="es-ES" sz="2000" dirty="0" err="1">
                <a:latin typeface="Comic Sans MS" pitchFamily="66" charset="0"/>
              </a:rPr>
              <a:t>out</a:t>
            </a:r>
            <a:r>
              <a:rPr lang="es-ES" sz="2000" dirty="0">
                <a:latin typeface="Comic Sans MS" pitchFamily="66" charset="0"/>
              </a:rPr>
              <a:t> </a:t>
            </a:r>
            <a:r>
              <a:rPr lang="es-ES" sz="2000" dirty="0" err="1">
                <a:latin typeface="Comic Sans MS" pitchFamily="66" charset="0"/>
              </a:rPr>
              <a:t>their</a:t>
            </a:r>
            <a:r>
              <a:rPr lang="es-ES" sz="2000" dirty="0">
                <a:latin typeface="Comic Sans MS" pitchFamily="66" charset="0"/>
              </a:rPr>
              <a:t> </a:t>
            </a:r>
            <a:r>
              <a:rPr lang="es-ES" sz="2000" dirty="0" err="1">
                <a:latin typeface="Comic Sans MS" pitchFamily="66" charset="0"/>
              </a:rPr>
              <a:t>own</a:t>
            </a:r>
            <a:r>
              <a:rPr lang="es-ES" sz="2000" dirty="0">
                <a:latin typeface="Comic Sans MS" pitchFamily="66" charset="0"/>
              </a:rPr>
              <a:t> </a:t>
            </a:r>
            <a:r>
              <a:rPr lang="es-ES" sz="2000" dirty="0" err="1">
                <a:latin typeface="Comic Sans MS" pitchFamily="66" charset="0"/>
              </a:rPr>
              <a:t>task</a:t>
            </a:r>
            <a:endParaRPr lang="es-ES" sz="2000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000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 err="1">
                <a:latin typeface="Comic Sans MS" pitchFamily="66" charset="0"/>
              </a:rPr>
              <a:t>The</a:t>
            </a:r>
            <a:r>
              <a:rPr lang="es-ES" sz="2000" dirty="0">
                <a:latin typeface="Comic Sans MS" pitchFamily="66" charset="0"/>
              </a:rPr>
              <a:t> </a:t>
            </a:r>
            <a:r>
              <a:rPr lang="es-ES" sz="2000" dirty="0" err="1">
                <a:latin typeface="Comic Sans MS" pitchFamily="66" charset="0"/>
              </a:rPr>
              <a:t>lider</a:t>
            </a:r>
            <a:r>
              <a:rPr lang="es-ES" sz="2000" dirty="0">
                <a:latin typeface="Comic Sans MS" pitchFamily="66" charset="0"/>
              </a:rPr>
              <a:t> comes </a:t>
            </a:r>
            <a:r>
              <a:rPr lang="es-ES" sz="2000" dirty="0" err="1">
                <a:latin typeface="Comic Sans MS" pitchFamily="66" charset="0"/>
              </a:rPr>
              <a:t>to</a:t>
            </a:r>
            <a:r>
              <a:rPr lang="es-ES" sz="2000" dirty="0">
                <a:latin typeface="Comic Sans MS" pitchFamily="66" charset="0"/>
              </a:rPr>
              <a:t> a </a:t>
            </a:r>
            <a:r>
              <a:rPr lang="es-ES" sz="2000" dirty="0" err="1">
                <a:latin typeface="Comic Sans MS" pitchFamily="66" charset="0"/>
              </a:rPr>
              <a:t>conclusion</a:t>
            </a:r>
            <a:endParaRPr lang="es-ES" sz="2000" dirty="0">
              <a:latin typeface="Comic Sans MS" pitchFamily="66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85813" y="5643563"/>
            <a:ext cx="7072312" cy="7858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 err="1">
                <a:solidFill>
                  <a:schemeClr val="accent3">
                    <a:lumMod val="50000"/>
                  </a:schemeClr>
                </a:solidFill>
              </a:rPr>
              <a:t>Each</a:t>
            </a: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" dirty="0" err="1">
                <a:solidFill>
                  <a:schemeClr val="accent3">
                    <a:lumMod val="50000"/>
                  </a:schemeClr>
                </a:solidFill>
              </a:rPr>
              <a:t>student</a:t>
            </a: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 has </a:t>
            </a:r>
            <a:r>
              <a:rPr lang="es-ES" dirty="0" err="1">
                <a:solidFill>
                  <a:schemeClr val="accent3">
                    <a:lumMod val="50000"/>
                  </a:schemeClr>
                </a:solidFill>
              </a:rPr>
              <a:t>got</a:t>
            </a: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 a role: </a:t>
            </a:r>
            <a:r>
              <a:rPr lang="es-ES" dirty="0" err="1">
                <a:solidFill>
                  <a:schemeClr val="accent3">
                    <a:lumMod val="50000"/>
                  </a:schemeClr>
                </a:solidFill>
              </a:rPr>
              <a:t>bank</a:t>
            </a: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" dirty="0" err="1">
                <a:solidFill>
                  <a:schemeClr val="accent3">
                    <a:lumMod val="50000"/>
                  </a:schemeClr>
                </a:solidFill>
              </a:rPr>
              <a:t>worker</a:t>
            </a: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s-ES" dirty="0" err="1">
                <a:solidFill>
                  <a:schemeClr val="accent3">
                    <a:lumMod val="50000"/>
                  </a:schemeClr>
                </a:solidFill>
              </a:rPr>
              <a:t>cashier</a:t>
            </a: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s-ES" dirty="0" err="1">
                <a:solidFill>
                  <a:schemeClr val="accent3">
                    <a:lumMod val="50000"/>
                  </a:schemeClr>
                </a:solidFill>
              </a:rPr>
              <a:t>customer</a:t>
            </a: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…</a:t>
            </a:r>
          </a:p>
        </p:txBody>
      </p:sp>
    </p:spTree>
  </p:cSld>
  <p:clrMapOvr>
    <a:masterClrMapping/>
  </p:clrMapOvr>
  <p:transition xmlns:p14="http://schemas.microsoft.com/office/powerpoint/2010/main" spd="slow" advTm="4000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 err="1" smtClean="0">
                <a:latin typeface="Narkisim" pitchFamily="34" charset="-79"/>
                <a:ea typeface="+mj-ea"/>
                <a:cs typeface="Narkisim" pitchFamily="34" charset="-79"/>
              </a:rPr>
              <a:t>Characteristics</a:t>
            </a:r>
            <a:r>
              <a:rPr lang="es-ES" dirty="0" smtClean="0">
                <a:latin typeface="Narkisim" pitchFamily="34" charset="-79"/>
                <a:ea typeface="+mj-ea"/>
                <a:cs typeface="Narkisim" pitchFamily="34" charset="-79"/>
              </a:rPr>
              <a:t> of </a:t>
            </a:r>
            <a:r>
              <a:rPr lang="es-ES" dirty="0" err="1" smtClean="0">
                <a:latin typeface="Narkisim" pitchFamily="34" charset="-79"/>
                <a:ea typeface="+mj-ea"/>
                <a:cs typeface="Narkisim" pitchFamily="34" charset="-79"/>
              </a:rPr>
              <a:t>children</a:t>
            </a:r>
            <a:r>
              <a:rPr lang="es-ES" dirty="0" smtClean="0">
                <a:latin typeface="Narkisim" pitchFamily="34" charset="-79"/>
                <a:ea typeface="+mj-ea"/>
                <a:cs typeface="Narkisim" pitchFamily="34" charset="-79"/>
              </a:rPr>
              <a:t> </a:t>
            </a:r>
            <a:r>
              <a:rPr lang="es-ES" dirty="0" err="1" smtClean="0">
                <a:latin typeface="Narkisim" pitchFamily="34" charset="-79"/>
                <a:ea typeface="+mj-ea"/>
                <a:cs typeface="Narkisim" pitchFamily="34" charset="-79"/>
              </a:rPr>
              <a:t>with</a:t>
            </a:r>
            <a:r>
              <a:rPr lang="es-ES" dirty="0" smtClean="0">
                <a:latin typeface="Narkisim" pitchFamily="34" charset="-79"/>
                <a:ea typeface="+mj-ea"/>
                <a:cs typeface="Narkisim" pitchFamily="34" charset="-79"/>
              </a:rPr>
              <a:t> </a:t>
            </a:r>
            <a:br>
              <a:rPr lang="es-ES" dirty="0" smtClean="0">
                <a:latin typeface="Narkisim" pitchFamily="34" charset="-79"/>
                <a:ea typeface="+mj-ea"/>
                <a:cs typeface="Narkisim" pitchFamily="34" charset="-79"/>
              </a:rPr>
            </a:br>
            <a:r>
              <a:rPr lang="es-ES" dirty="0" err="1" smtClean="0">
                <a:latin typeface="Narkisim" pitchFamily="34" charset="-79"/>
                <a:ea typeface="+mj-ea"/>
                <a:cs typeface="Narkisim" pitchFamily="34" charset="-79"/>
              </a:rPr>
              <a:t>special</a:t>
            </a:r>
            <a:r>
              <a:rPr lang="es-ES" dirty="0" smtClean="0">
                <a:latin typeface="Narkisim" pitchFamily="34" charset="-79"/>
                <a:ea typeface="+mj-ea"/>
                <a:cs typeface="Narkisim" pitchFamily="34" charset="-79"/>
              </a:rPr>
              <a:t> </a:t>
            </a:r>
            <a:r>
              <a:rPr lang="es-ES" dirty="0" err="1" smtClean="0">
                <a:latin typeface="Narkisim" pitchFamily="34" charset="-79"/>
                <a:ea typeface="+mj-ea"/>
                <a:cs typeface="Narkisim" pitchFamily="34" charset="-79"/>
              </a:rPr>
              <a:t>needs</a:t>
            </a:r>
            <a:endParaRPr lang="es-ES" dirty="0">
              <a:latin typeface="Narkisim" pitchFamily="34" charset="-79"/>
              <a:ea typeface="+mj-ea"/>
              <a:cs typeface="Narkisim" pitchFamily="34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143000" y="1600200"/>
            <a:ext cx="7000875" cy="4873625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Low</a:t>
            </a: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comprehension</a:t>
            </a:r>
            <a:endParaRPr lang="es-ES" dirty="0" smtClean="0">
              <a:latin typeface="Comic Sans MS" pitchFamily="66" charset="0"/>
              <a:ea typeface="+mn-ea"/>
              <a:cs typeface="+mn-cs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Low</a:t>
            </a: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motivation</a:t>
            </a:r>
            <a:endParaRPr lang="es-ES" dirty="0" smtClean="0">
              <a:latin typeface="Comic Sans MS" pitchFamily="66" charset="0"/>
              <a:ea typeface="+mn-ea"/>
              <a:cs typeface="+mn-cs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s-ES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  <a:ea typeface="+mn-ea"/>
              <a:cs typeface="+mn-cs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Difficulty</a:t>
            </a: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 in </a:t>
            </a: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understanding</a:t>
            </a: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abstract</a:t>
            </a: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concepts</a:t>
            </a:r>
            <a:endParaRPr lang="es-ES" dirty="0" smtClean="0">
              <a:latin typeface="Comic Sans MS" pitchFamily="66" charset="0"/>
              <a:ea typeface="+mn-ea"/>
              <a:cs typeface="+mn-cs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s-ES" dirty="0" smtClean="0">
              <a:latin typeface="Comic Sans MS" pitchFamily="66" charset="0"/>
              <a:ea typeface="+mn-ea"/>
              <a:cs typeface="+mn-cs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Need</a:t>
            </a: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 of </a:t>
            </a: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integrate</a:t>
            </a: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knowledge</a:t>
            </a: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 so </a:t>
            </a: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they</a:t>
            </a: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 can use in </a:t>
            </a: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their</a:t>
            </a: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daily</a:t>
            </a: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life</a:t>
            </a:r>
            <a:endParaRPr lang="es-ES" dirty="0" smtClean="0">
              <a:latin typeface="Comic Sans MS" pitchFamily="66" charset="0"/>
              <a:ea typeface="+mn-ea"/>
              <a:cs typeface="+mn-cs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s-ES" dirty="0" smtClean="0">
              <a:latin typeface="Comic Sans MS" pitchFamily="66" charset="0"/>
              <a:ea typeface="+mn-ea"/>
              <a:cs typeface="+mn-cs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Nedd</a:t>
            </a: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 of </a:t>
            </a: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habits</a:t>
            </a: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ands</a:t>
            </a: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routines</a:t>
            </a: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to</a:t>
            </a: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study</a:t>
            </a:r>
            <a:endParaRPr lang="es-ES" dirty="0" smtClean="0">
              <a:latin typeface="Comic Sans MS" pitchFamily="66" charset="0"/>
              <a:ea typeface="+mn-ea"/>
              <a:cs typeface="+mn-cs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Difficulty</a:t>
            </a: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 in </a:t>
            </a: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organization</a:t>
            </a: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 in </a:t>
            </a: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their</a:t>
            </a: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tasks</a:t>
            </a:r>
            <a:endParaRPr lang="es-ES" dirty="0"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med" advTm="4000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 rot="2280516">
            <a:off x="500063" y="2286000"/>
            <a:ext cx="4000500" cy="85725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Mental </a:t>
            </a:r>
            <a:r>
              <a:rPr lang="es-ES" sz="2400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disorder</a:t>
            </a:r>
            <a:endParaRPr lang="es-ES" sz="2400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3600" dirty="0" err="1" smtClean="0">
                <a:latin typeface="Narkisim" pitchFamily="34" charset="-79"/>
                <a:ea typeface="+mj-ea"/>
                <a:cs typeface="Narkisim" pitchFamily="34" charset="-79"/>
              </a:rPr>
              <a:t>Difficulties</a:t>
            </a:r>
            <a:r>
              <a:rPr lang="es-ES" sz="3600" dirty="0" smtClean="0">
                <a:latin typeface="Narkisim" pitchFamily="34" charset="-79"/>
                <a:ea typeface="+mj-ea"/>
                <a:cs typeface="Narkisim" pitchFamily="34" charset="-79"/>
              </a:rPr>
              <a:t> </a:t>
            </a:r>
            <a:r>
              <a:rPr lang="es-ES" sz="3600" dirty="0" err="1" smtClean="0">
                <a:latin typeface="Narkisim" pitchFamily="34" charset="-79"/>
                <a:ea typeface="+mj-ea"/>
                <a:cs typeface="Narkisim" pitchFamily="34" charset="-79"/>
              </a:rPr>
              <a:t>caused</a:t>
            </a:r>
            <a:r>
              <a:rPr lang="es-ES" sz="3600" dirty="0" smtClean="0">
                <a:latin typeface="Narkisim" pitchFamily="34" charset="-79"/>
                <a:ea typeface="+mj-ea"/>
                <a:cs typeface="Narkisim" pitchFamily="34" charset="-79"/>
              </a:rPr>
              <a:t> </a:t>
            </a:r>
            <a:r>
              <a:rPr lang="es-ES" sz="3600" dirty="0" err="1" smtClean="0">
                <a:latin typeface="Narkisim" pitchFamily="34" charset="-79"/>
                <a:ea typeface="+mj-ea"/>
                <a:cs typeface="Narkisim" pitchFamily="34" charset="-79"/>
              </a:rPr>
              <a:t>by</a:t>
            </a:r>
            <a:r>
              <a:rPr lang="es-ES" sz="3600" dirty="0" smtClean="0">
                <a:latin typeface="Narkisim" pitchFamily="34" charset="-79"/>
                <a:ea typeface="+mj-ea"/>
                <a:cs typeface="Narkisim" pitchFamily="34" charset="-79"/>
              </a:rPr>
              <a:t> </a:t>
            </a:r>
            <a:r>
              <a:rPr lang="es-ES" sz="3600" dirty="0" err="1" smtClean="0">
                <a:latin typeface="Narkisim" pitchFamily="34" charset="-79"/>
                <a:ea typeface="+mj-ea"/>
                <a:cs typeface="Narkisim" pitchFamily="34" charset="-79"/>
              </a:rPr>
              <a:t>disability</a:t>
            </a:r>
            <a:r>
              <a:rPr lang="es-ES" sz="3600" dirty="0" smtClean="0">
                <a:latin typeface="Narkisim" pitchFamily="34" charset="-79"/>
                <a:ea typeface="+mj-ea"/>
                <a:cs typeface="Narkisim" pitchFamily="34" charset="-79"/>
              </a:rPr>
              <a:t/>
            </a:r>
            <a:br>
              <a:rPr lang="es-ES" sz="3600" dirty="0" smtClean="0">
                <a:latin typeface="Narkisim" pitchFamily="34" charset="-79"/>
                <a:ea typeface="+mj-ea"/>
                <a:cs typeface="Narkisim" pitchFamily="34" charset="-79"/>
              </a:rPr>
            </a:br>
            <a:endParaRPr lang="es-ES" sz="3600" dirty="0">
              <a:latin typeface="Narkisim" pitchFamily="34" charset="-79"/>
              <a:ea typeface="+mj-ea"/>
              <a:cs typeface="Narkisim" pitchFamily="34" charset="-79"/>
            </a:endParaRPr>
          </a:p>
        </p:txBody>
      </p:sp>
      <p:sp>
        <p:nvSpPr>
          <p:cNvPr id="3" name="2 Elipse"/>
          <p:cNvSpPr/>
          <p:nvPr/>
        </p:nvSpPr>
        <p:spPr>
          <a:xfrm>
            <a:off x="3214688" y="1571625"/>
            <a:ext cx="4286250" cy="1000125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Sensory</a:t>
            </a:r>
            <a:r>
              <a:rPr lang="es-ES" sz="2800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s-ES" sz="2800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disorder</a:t>
            </a:r>
            <a:endParaRPr lang="es-ES" sz="2800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4 Elipse"/>
          <p:cNvSpPr/>
          <p:nvPr/>
        </p:nvSpPr>
        <p:spPr>
          <a:xfrm rot="20006083">
            <a:off x="4137025" y="3351213"/>
            <a:ext cx="4357688" cy="1000125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Motion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s-ES" sz="2400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disorder</a:t>
            </a:r>
            <a:endParaRPr lang="es-ES" sz="2400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5 Elipse"/>
          <p:cNvSpPr/>
          <p:nvPr/>
        </p:nvSpPr>
        <p:spPr>
          <a:xfrm rot="1266171">
            <a:off x="1143000" y="4714875"/>
            <a:ext cx="4500563" cy="11430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Low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s-ES" sz="2400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creativitY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and </a:t>
            </a:r>
            <a:r>
              <a:rPr lang="es-ES" sz="2400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imagination</a:t>
            </a:r>
            <a:endParaRPr lang="es-ES" sz="2400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xmlns:p14="http://schemas.microsoft.com/office/powerpoint/2010/main" advTm="4000">
    <p:randomBar dir="vert"/>
    <p:sndAc>
      <p:stSnd>
        <p:snd r:embed="rId2" name="explode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sz="3200" dirty="0" err="1" smtClean="0">
                <a:latin typeface="Narkisim" pitchFamily="34" charset="-79"/>
                <a:ea typeface="+mj-ea"/>
                <a:cs typeface="Narkisim" pitchFamily="34" charset="-79"/>
              </a:rPr>
              <a:t>Difficulties</a:t>
            </a:r>
            <a:r>
              <a:rPr lang="es-ES" sz="3200" dirty="0" smtClean="0">
                <a:latin typeface="Narkisim" pitchFamily="34" charset="-79"/>
                <a:ea typeface="+mj-ea"/>
                <a:cs typeface="Narkisim" pitchFamily="34" charset="-79"/>
              </a:rPr>
              <a:t> </a:t>
            </a:r>
            <a:r>
              <a:rPr lang="es-ES" sz="3200" dirty="0" err="1" smtClean="0">
                <a:latin typeface="Narkisim" pitchFamily="34" charset="-79"/>
                <a:ea typeface="+mj-ea"/>
                <a:cs typeface="Narkisim" pitchFamily="34" charset="-79"/>
              </a:rPr>
              <a:t>caused</a:t>
            </a:r>
            <a:r>
              <a:rPr lang="es-ES" sz="3200" dirty="0" smtClean="0">
                <a:latin typeface="Narkisim" pitchFamily="34" charset="-79"/>
                <a:ea typeface="+mj-ea"/>
                <a:cs typeface="Narkisim" pitchFamily="34" charset="-79"/>
              </a:rPr>
              <a:t> </a:t>
            </a:r>
            <a:r>
              <a:rPr lang="es-ES" sz="3200" dirty="0" err="1" smtClean="0">
                <a:latin typeface="Narkisim" pitchFamily="34" charset="-79"/>
                <a:ea typeface="+mj-ea"/>
                <a:cs typeface="Narkisim" pitchFamily="34" charset="-79"/>
              </a:rPr>
              <a:t>by</a:t>
            </a:r>
            <a:r>
              <a:rPr lang="es-ES" sz="3200" dirty="0" smtClean="0">
                <a:latin typeface="Narkisim" pitchFamily="34" charset="-79"/>
                <a:ea typeface="+mj-ea"/>
                <a:cs typeface="Narkisim" pitchFamily="34" charset="-79"/>
              </a:rPr>
              <a:t> </a:t>
            </a:r>
            <a:r>
              <a:rPr lang="es-ES" sz="3200" dirty="0" err="1" smtClean="0">
                <a:latin typeface="Narkisim" pitchFamily="34" charset="-79"/>
                <a:ea typeface="+mj-ea"/>
                <a:cs typeface="Narkisim" pitchFamily="34" charset="-79"/>
              </a:rPr>
              <a:t>disability</a:t>
            </a:r>
            <a:r>
              <a:rPr lang="es-ES" sz="3200" dirty="0" smtClean="0">
                <a:latin typeface="Narkisim" pitchFamily="34" charset="-79"/>
                <a:ea typeface="+mj-ea"/>
                <a:cs typeface="Narkisim" pitchFamily="34" charset="-79"/>
              </a:rPr>
              <a:t/>
            </a:r>
            <a:br>
              <a:rPr lang="es-ES" sz="3200" dirty="0" smtClean="0">
                <a:latin typeface="Narkisim" pitchFamily="34" charset="-79"/>
                <a:ea typeface="+mj-ea"/>
                <a:cs typeface="Narkisim" pitchFamily="34" charset="-79"/>
              </a:rPr>
            </a:br>
            <a:endParaRPr lang="es-ES" dirty="0">
              <a:latin typeface="Narkisim" pitchFamily="34" charset="-79"/>
              <a:ea typeface="+mj-ea"/>
              <a:cs typeface="Narkisim" pitchFamily="34" charset="-79"/>
            </a:endParaRPr>
          </a:p>
        </p:txBody>
      </p:sp>
      <p:sp>
        <p:nvSpPr>
          <p:cNvPr id="3" name="2 Elipse"/>
          <p:cNvSpPr/>
          <p:nvPr/>
        </p:nvSpPr>
        <p:spPr>
          <a:xfrm>
            <a:off x="928688" y="1285875"/>
            <a:ext cx="7215187" cy="2071688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Motivation</a:t>
            </a:r>
            <a:r>
              <a:rPr lang="es-ES" sz="3200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comes </a:t>
            </a:r>
            <a:r>
              <a:rPr lang="es-ES" sz="3200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from</a:t>
            </a:r>
            <a:r>
              <a:rPr lang="es-ES" sz="3200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s-ES" sz="3200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ludic</a:t>
            </a:r>
            <a:r>
              <a:rPr lang="es-ES" sz="3200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s-ES" sz="3200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learnig</a:t>
            </a:r>
            <a:endParaRPr lang="es-ES" sz="3200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3 Elipse"/>
          <p:cNvSpPr/>
          <p:nvPr/>
        </p:nvSpPr>
        <p:spPr>
          <a:xfrm>
            <a:off x="1428750" y="3786188"/>
            <a:ext cx="6715125" cy="250031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Slowness</a:t>
            </a:r>
            <a:r>
              <a:rPr lang="es-ES" sz="4000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s-ES" sz="4000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or</a:t>
            </a:r>
            <a:r>
              <a:rPr lang="es-ES" sz="4000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s-ES" sz="4000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impulsiveness</a:t>
            </a:r>
            <a:endParaRPr lang="es-ES" sz="4000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xmlns:p14="http://schemas.microsoft.com/office/powerpoint/2010/main" advTm="4000">
    <p:cover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 smtClean="0">
                <a:latin typeface="Narkisim" pitchFamily="34" charset="-79"/>
                <a:ea typeface="+mj-ea"/>
                <a:cs typeface="Narkisim" pitchFamily="34" charset="-79"/>
              </a:rPr>
              <a:t>DIFFICULTIES IN MATHS</a:t>
            </a:r>
            <a:endParaRPr lang="es-ES" dirty="0">
              <a:latin typeface="Narkisim" pitchFamily="34" charset="-79"/>
              <a:ea typeface="+mj-ea"/>
              <a:cs typeface="Narkisim" pitchFamily="34" charset="-79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1071563" y="1357313"/>
            <a:ext cx="7000875" cy="785812"/>
          </a:xfrm>
          <a:prstGeom prst="roundRect">
            <a:avLst/>
          </a:prstGeom>
          <a:solidFill>
            <a:srgbClr val="C350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>
                <a:latin typeface="Comic Sans MS" pitchFamily="66" charset="0"/>
              </a:rPr>
              <a:t>Curricular gap  </a:t>
            </a:r>
            <a:r>
              <a:rPr lang="es-ES" sz="2000" dirty="0" err="1">
                <a:latin typeface="Comic Sans MS" pitchFamily="66" charset="0"/>
              </a:rPr>
              <a:t>from</a:t>
            </a:r>
            <a:r>
              <a:rPr lang="es-ES" sz="2000" dirty="0">
                <a:latin typeface="Comic Sans MS" pitchFamily="66" charset="0"/>
              </a:rPr>
              <a:t> </a:t>
            </a:r>
            <a:r>
              <a:rPr lang="es-ES" sz="2000" dirty="0" err="1">
                <a:latin typeface="Comic Sans MS" pitchFamily="66" charset="0"/>
              </a:rPr>
              <a:t>very</a:t>
            </a:r>
            <a:r>
              <a:rPr lang="es-ES" sz="2000" dirty="0">
                <a:latin typeface="Comic Sans MS" pitchFamily="66" charset="0"/>
              </a:rPr>
              <a:t> </a:t>
            </a:r>
            <a:r>
              <a:rPr lang="es-ES" sz="2000" dirty="0" err="1">
                <a:latin typeface="Comic Sans MS" pitchFamily="66" charset="0"/>
              </a:rPr>
              <a:t>significant</a:t>
            </a:r>
            <a:r>
              <a:rPr lang="es-ES" sz="2000" dirty="0">
                <a:latin typeface="Comic Sans MS" pitchFamily="66" charset="0"/>
              </a:rPr>
              <a:t> </a:t>
            </a:r>
            <a:r>
              <a:rPr lang="es-ES" sz="2000" dirty="0" err="1">
                <a:latin typeface="Comic Sans MS" pitchFamily="66" charset="0"/>
              </a:rPr>
              <a:t>to</a:t>
            </a:r>
            <a:r>
              <a:rPr lang="es-ES" sz="2000" dirty="0">
                <a:latin typeface="Comic Sans MS" pitchFamily="66" charset="0"/>
              </a:rPr>
              <a:t> </a:t>
            </a:r>
            <a:r>
              <a:rPr lang="es-ES" sz="2000" dirty="0" err="1">
                <a:latin typeface="Comic Sans MS" pitchFamily="66" charset="0"/>
              </a:rPr>
              <a:t>reinforcement</a:t>
            </a:r>
            <a:endParaRPr lang="es-ES" sz="2000" dirty="0">
              <a:latin typeface="Comic Sans MS" pitchFamily="66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1071563" y="2714625"/>
            <a:ext cx="7143750" cy="1071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 err="1">
                <a:latin typeface="Comic Sans MS" pitchFamily="66" charset="0"/>
              </a:rPr>
              <a:t>Poor</a:t>
            </a:r>
            <a:r>
              <a:rPr lang="es-ES" sz="2000" dirty="0">
                <a:latin typeface="Comic Sans MS" pitchFamily="66" charset="0"/>
              </a:rPr>
              <a:t> </a:t>
            </a:r>
            <a:r>
              <a:rPr lang="es-ES" sz="2000" dirty="0" err="1">
                <a:latin typeface="Comic Sans MS" pitchFamily="66" charset="0"/>
              </a:rPr>
              <a:t>comprehension</a:t>
            </a:r>
            <a:r>
              <a:rPr lang="es-ES" sz="2000" dirty="0">
                <a:latin typeface="Comic Sans MS" pitchFamily="66" charset="0"/>
              </a:rPr>
              <a:t> </a:t>
            </a:r>
            <a:r>
              <a:rPr lang="es-ES" sz="2000" dirty="0" err="1">
                <a:latin typeface="Comic Sans MS" pitchFamily="66" charset="0"/>
              </a:rPr>
              <a:t>for</a:t>
            </a:r>
            <a:r>
              <a:rPr lang="es-ES" sz="2000" dirty="0">
                <a:latin typeface="Comic Sans MS" pitchFamily="66" charset="0"/>
              </a:rPr>
              <a:t>:</a:t>
            </a:r>
          </a:p>
        </p:txBody>
      </p:sp>
      <p:sp>
        <p:nvSpPr>
          <p:cNvPr id="6" name="5 Flecha abajo"/>
          <p:cNvSpPr/>
          <p:nvPr/>
        </p:nvSpPr>
        <p:spPr>
          <a:xfrm>
            <a:off x="4429125" y="3500438"/>
            <a:ext cx="785813" cy="7858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1143000" y="4429125"/>
            <a:ext cx="6858000" cy="20002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The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s-ES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problems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s-ES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statements</a:t>
            </a:r>
            <a:endParaRPr lang="es-ES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The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s-ES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way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s-ES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to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s-ES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manage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How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s-ES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to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s-ES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organize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s-ES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math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s-ES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operations</a:t>
            </a:r>
            <a:endParaRPr lang="es-ES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Efficiency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in </a:t>
            </a:r>
            <a:r>
              <a:rPr lang="es-ES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operations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 (+, -, X, : 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Production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of ans3wers and </a:t>
            </a:r>
            <a:r>
              <a:rPr lang="es-ES" dirty="0" err="1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solutions</a:t>
            </a:r>
            <a:endParaRPr lang="es-ES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xmlns:p14="http://schemas.microsoft.com/office/powerpoint/2010/main" advTm="4000">
    <p:cover dir="l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Elipse"/>
          <p:cNvSpPr/>
          <p:nvPr/>
        </p:nvSpPr>
        <p:spPr>
          <a:xfrm>
            <a:off x="4929190" y="3500438"/>
            <a:ext cx="3786214" cy="1500198"/>
          </a:xfrm>
          <a:prstGeom prst="ellips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Organizing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E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the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E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task</a:t>
            </a:r>
            <a:endParaRPr lang="es-ES" sz="24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4800" dirty="0" err="1" smtClean="0">
                <a:latin typeface="Narkisim" pitchFamily="34" charset="-79"/>
                <a:ea typeface="+mj-ea"/>
                <a:cs typeface="Narkisim" pitchFamily="34" charset="-79"/>
              </a:rPr>
              <a:t>Difficulties</a:t>
            </a:r>
            <a:r>
              <a:rPr lang="es-ES" sz="4800" dirty="0" smtClean="0">
                <a:latin typeface="Narkisim" pitchFamily="34" charset="-79"/>
                <a:ea typeface="+mj-ea"/>
                <a:cs typeface="Narkisim" pitchFamily="34" charset="-79"/>
              </a:rPr>
              <a:t> </a:t>
            </a:r>
            <a:r>
              <a:rPr lang="es-ES" sz="4800" dirty="0" err="1" smtClean="0">
                <a:latin typeface="Narkisim" pitchFamily="34" charset="-79"/>
                <a:ea typeface="+mj-ea"/>
                <a:cs typeface="Narkisim" pitchFamily="34" charset="-79"/>
              </a:rPr>
              <a:t>before</a:t>
            </a:r>
            <a:r>
              <a:rPr lang="es-ES" sz="4800" dirty="0" smtClean="0">
                <a:latin typeface="Narkisim" pitchFamily="34" charset="-79"/>
                <a:ea typeface="+mj-ea"/>
                <a:cs typeface="Narkisim" pitchFamily="34" charset="-79"/>
              </a:rPr>
              <a:t> a </a:t>
            </a:r>
            <a:r>
              <a:rPr lang="es-ES" sz="4800" dirty="0" err="1" smtClean="0">
                <a:latin typeface="Narkisim" pitchFamily="34" charset="-79"/>
                <a:ea typeface="+mj-ea"/>
                <a:cs typeface="Narkisim" pitchFamily="34" charset="-79"/>
              </a:rPr>
              <a:t>task</a:t>
            </a:r>
            <a:endParaRPr lang="es-ES" sz="4800" dirty="0">
              <a:latin typeface="Narkisim" pitchFamily="34" charset="-79"/>
              <a:ea typeface="+mj-ea"/>
              <a:cs typeface="Narkisim" pitchFamily="34" charset="-79"/>
            </a:endParaRPr>
          </a:p>
        </p:txBody>
      </p:sp>
      <p:sp>
        <p:nvSpPr>
          <p:cNvPr id="3" name="2 Elipse"/>
          <p:cNvSpPr/>
          <p:nvPr/>
        </p:nvSpPr>
        <p:spPr>
          <a:xfrm>
            <a:off x="500034" y="2214554"/>
            <a:ext cx="4071966" cy="1928826"/>
          </a:xfrm>
          <a:prstGeom prst="ellipse">
            <a:avLst/>
          </a:prstGeom>
          <a:effectLst>
            <a:glow rad="139700">
              <a:schemeClr val="accent6">
                <a:lumMod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planning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E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the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E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task</a:t>
            </a:r>
            <a:endParaRPr lang="es-ES" sz="24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3 Elipse"/>
          <p:cNvSpPr/>
          <p:nvPr/>
        </p:nvSpPr>
        <p:spPr>
          <a:xfrm>
            <a:off x="3714744" y="1714488"/>
            <a:ext cx="4286280" cy="2071702"/>
          </a:xfrm>
          <a:prstGeom prst="ellipse">
            <a:avLst/>
          </a:prstGeom>
          <a:effectLst>
            <a:glow rad="101600">
              <a:schemeClr val="bg2">
                <a:lumMod val="2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Need</a:t>
            </a:r>
            <a:r>
              <a:rPr lang="es-ES" sz="40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ES" sz="40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for</a:t>
            </a:r>
            <a:r>
              <a:rPr lang="es-ES" sz="40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ES" sz="40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autonomy</a:t>
            </a:r>
            <a:endParaRPr lang="es-ES" sz="40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3929058" y="4786322"/>
            <a:ext cx="2786082" cy="1857412"/>
          </a:xfrm>
          <a:prstGeom prst="ellipse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Operating</a:t>
            </a:r>
            <a:endParaRPr lang="es-ES" sz="24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1143000" y="3929063"/>
            <a:ext cx="3071813" cy="1857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 err="1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solving</a:t>
            </a:r>
            <a:endParaRPr lang="es-ES" sz="28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xmlns:p14="http://schemas.microsoft.com/office/powerpoint/2010/main" advTm="4000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 err="1" smtClean="0">
                <a:solidFill>
                  <a:srgbClr val="7030A0"/>
                </a:solidFill>
                <a:latin typeface="Narkisim" pitchFamily="34" charset="-79"/>
                <a:ea typeface="+mj-ea"/>
                <a:cs typeface="Narkisim" pitchFamily="34" charset="-79"/>
              </a:rPr>
              <a:t>Difficulties</a:t>
            </a:r>
            <a:r>
              <a:rPr lang="es-ES" dirty="0" smtClean="0">
                <a:solidFill>
                  <a:srgbClr val="7030A0"/>
                </a:solidFill>
                <a:latin typeface="Narkisim" pitchFamily="34" charset="-79"/>
                <a:ea typeface="+mj-ea"/>
                <a:cs typeface="Narkisim" pitchFamily="34" charset="-79"/>
              </a:rPr>
              <a:t> </a:t>
            </a:r>
            <a:r>
              <a:rPr lang="es-ES" dirty="0" err="1" smtClean="0">
                <a:solidFill>
                  <a:srgbClr val="7030A0"/>
                </a:solidFill>
                <a:latin typeface="Narkisim" pitchFamily="34" charset="-79"/>
                <a:ea typeface="+mj-ea"/>
                <a:cs typeface="Narkisim" pitchFamily="34" charset="-79"/>
              </a:rPr>
              <a:t>after</a:t>
            </a:r>
            <a:r>
              <a:rPr lang="es-ES" dirty="0" smtClean="0">
                <a:solidFill>
                  <a:srgbClr val="7030A0"/>
                </a:solidFill>
                <a:latin typeface="Narkisim" pitchFamily="34" charset="-79"/>
                <a:ea typeface="+mj-ea"/>
                <a:cs typeface="Narkisim" pitchFamily="34" charset="-79"/>
              </a:rPr>
              <a:t> a </a:t>
            </a:r>
            <a:r>
              <a:rPr lang="es-ES" dirty="0" err="1" smtClean="0">
                <a:solidFill>
                  <a:srgbClr val="7030A0"/>
                </a:solidFill>
                <a:latin typeface="Narkisim" pitchFamily="34" charset="-79"/>
                <a:ea typeface="+mj-ea"/>
                <a:cs typeface="Narkisim" pitchFamily="34" charset="-79"/>
              </a:rPr>
              <a:t>task</a:t>
            </a:r>
            <a:endParaRPr lang="es-ES" dirty="0">
              <a:solidFill>
                <a:srgbClr val="7030A0"/>
              </a:solidFill>
              <a:latin typeface="Narkisim" pitchFamily="34" charset="-79"/>
              <a:ea typeface="+mj-ea"/>
              <a:cs typeface="Narkisim" pitchFamily="34" charset="-79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>
          <a:xfrm>
            <a:off x="457200" y="1928813"/>
            <a:ext cx="7467600" cy="3214687"/>
          </a:xfrm>
          <a:solidFill>
            <a:schemeClr val="bg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s-ES" dirty="0" err="1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Integration</a:t>
            </a:r>
            <a:r>
              <a:rPr lang="es-ES" dirty="0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 in </a:t>
            </a:r>
            <a:r>
              <a:rPr lang="es-ES" dirty="0" err="1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their</a:t>
            </a:r>
            <a:r>
              <a:rPr lang="es-ES" dirty="0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everyday</a:t>
            </a:r>
            <a:r>
              <a:rPr lang="es-ES" dirty="0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life</a:t>
            </a:r>
            <a:endParaRPr lang="es-ES" dirty="0" smtClean="0">
              <a:solidFill>
                <a:srgbClr val="7030A0"/>
              </a:solidFill>
              <a:latin typeface="Comic Sans MS" pitchFamily="66" charset="0"/>
              <a:ea typeface="+mn-ea"/>
              <a:cs typeface="+mn-cs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s-ES" dirty="0" smtClean="0">
              <a:solidFill>
                <a:srgbClr val="7030A0"/>
              </a:solidFill>
              <a:latin typeface="Comic Sans MS" pitchFamily="66" charset="0"/>
              <a:ea typeface="+mn-ea"/>
              <a:cs typeface="+mn-cs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s-ES" dirty="0" err="1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Development</a:t>
            </a:r>
            <a:r>
              <a:rPr lang="es-ES" dirty="0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 of </a:t>
            </a:r>
            <a:r>
              <a:rPr lang="es-ES" dirty="0" err="1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appropiate</a:t>
            </a:r>
            <a:r>
              <a:rPr lang="es-ES" dirty="0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 responses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s-ES" dirty="0" smtClean="0">
              <a:solidFill>
                <a:srgbClr val="7030A0"/>
              </a:solidFill>
              <a:latin typeface="Comic Sans MS" pitchFamily="66" charset="0"/>
              <a:ea typeface="+mn-ea"/>
              <a:cs typeface="+mn-cs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s-ES" dirty="0" err="1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Assimilation</a:t>
            </a:r>
            <a:r>
              <a:rPr lang="es-ES" dirty="0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 of </a:t>
            </a:r>
            <a:r>
              <a:rPr lang="es-ES" dirty="0" err="1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strateguies</a:t>
            </a:r>
            <a:r>
              <a:rPr lang="es-ES" dirty="0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to</a:t>
            </a:r>
            <a:r>
              <a:rPr lang="es-ES" dirty="0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solve</a:t>
            </a:r>
            <a:r>
              <a:rPr lang="es-ES" dirty="0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differents</a:t>
            </a:r>
            <a:r>
              <a:rPr lang="es-ES" dirty="0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solidFill>
                  <a:srgbClr val="7030A0"/>
                </a:solidFill>
                <a:latin typeface="Comic Sans MS" pitchFamily="66" charset="0"/>
                <a:ea typeface="+mn-ea"/>
                <a:cs typeface="+mn-cs"/>
              </a:rPr>
              <a:t>prpoblems</a:t>
            </a:r>
            <a:endParaRPr lang="es-ES" dirty="0">
              <a:solidFill>
                <a:srgbClr val="7030A0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advTm="4000">
    <p:cover dir="l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Nube"/>
          <p:cNvSpPr/>
          <p:nvPr/>
        </p:nvSpPr>
        <p:spPr>
          <a:xfrm>
            <a:off x="4286250" y="4857750"/>
            <a:ext cx="3429000" cy="1428750"/>
          </a:xfrm>
          <a:prstGeom prst="cloud">
            <a:avLst/>
          </a:prstGeom>
          <a:solidFill>
            <a:srgbClr val="FEA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 err="1" smtClean="0">
                <a:solidFill>
                  <a:schemeClr val="accent3">
                    <a:lumMod val="50000"/>
                  </a:schemeClr>
                </a:solidFill>
                <a:latin typeface="Narkisim" pitchFamily="34" charset="-79"/>
                <a:ea typeface="+mj-ea"/>
                <a:cs typeface="Narkisim" pitchFamily="34" charset="-79"/>
              </a:rPr>
              <a:t>Difficulties</a:t>
            </a:r>
            <a:r>
              <a:rPr lang="es-ES" dirty="0" smtClean="0">
                <a:solidFill>
                  <a:schemeClr val="accent3">
                    <a:lumMod val="50000"/>
                  </a:schemeClr>
                </a:solidFill>
                <a:latin typeface="Narkisim" pitchFamily="34" charset="-79"/>
                <a:ea typeface="+mj-ea"/>
                <a:cs typeface="Narkisim" pitchFamily="34" charset="-79"/>
              </a:rPr>
              <a:t> in </a:t>
            </a:r>
            <a:r>
              <a:rPr lang="es-ES" dirty="0" err="1" smtClean="0">
                <a:solidFill>
                  <a:schemeClr val="accent3">
                    <a:lumMod val="50000"/>
                  </a:schemeClr>
                </a:solidFill>
                <a:latin typeface="Narkisim" pitchFamily="34" charset="-79"/>
                <a:ea typeface="+mj-ea"/>
                <a:cs typeface="Narkisim" pitchFamily="34" charset="-79"/>
              </a:rPr>
              <a:t>spanish</a:t>
            </a:r>
            <a:r>
              <a:rPr lang="es-ES" dirty="0" smtClean="0">
                <a:solidFill>
                  <a:schemeClr val="accent3">
                    <a:lumMod val="50000"/>
                  </a:schemeClr>
                </a:solidFill>
                <a:latin typeface="Narkisim" pitchFamily="34" charset="-79"/>
                <a:ea typeface="+mj-ea"/>
                <a:cs typeface="Narkisim" pitchFamily="34" charset="-79"/>
              </a:rPr>
              <a:t> lenguaje</a:t>
            </a:r>
            <a:endParaRPr lang="es-ES" dirty="0">
              <a:solidFill>
                <a:schemeClr val="accent3">
                  <a:lumMod val="50000"/>
                </a:schemeClr>
              </a:solidFill>
              <a:latin typeface="Narkisim" pitchFamily="34" charset="-79"/>
              <a:ea typeface="+mj-ea"/>
              <a:cs typeface="Narkisim" pitchFamily="34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71500" y="2143125"/>
            <a:ext cx="6572250" cy="28575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Low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reading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comprehension</a:t>
            </a:r>
            <a:endParaRPr lang="es-ES" dirty="0" smtClean="0">
              <a:solidFill>
                <a:schemeClr val="accent3">
                  <a:lumMod val="75000"/>
                </a:schemeClr>
              </a:solidFill>
              <a:latin typeface="Comic Sans MS" pitchFamily="66" charset="0"/>
              <a:ea typeface="+mn-ea"/>
              <a:cs typeface="+mn-cs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Poor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vocabulary</a:t>
            </a:r>
            <a:endParaRPr lang="es-ES" dirty="0" smtClean="0">
              <a:solidFill>
                <a:schemeClr val="accent3">
                  <a:lumMod val="75000"/>
                </a:schemeClr>
              </a:solidFill>
              <a:latin typeface="Comic Sans MS" pitchFamily="66" charset="0"/>
              <a:ea typeface="+mn-ea"/>
              <a:cs typeface="+mn-cs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Dysgraphias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 and </a:t>
            </a:r>
            <a:r>
              <a:rPr lang="es-ES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spelling</a:t>
            </a:r>
            <a:endParaRPr lang="es-ES" dirty="0" smtClean="0">
              <a:solidFill>
                <a:schemeClr val="accent3">
                  <a:lumMod val="75000"/>
                </a:schemeClr>
              </a:solidFill>
              <a:latin typeface="Comic Sans MS" pitchFamily="66" charset="0"/>
              <a:ea typeface="+mn-ea"/>
              <a:cs typeface="+mn-cs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Low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imagination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to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create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stories</a:t>
            </a:r>
            <a:endParaRPr lang="es-ES" dirty="0" smtClean="0">
              <a:solidFill>
                <a:schemeClr val="accent3">
                  <a:lumMod val="75000"/>
                </a:schemeClr>
              </a:solidFill>
              <a:latin typeface="Comic Sans MS" pitchFamily="66" charset="0"/>
              <a:ea typeface="+mn-ea"/>
              <a:cs typeface="+mn-cs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ES" dirty="0" smtClean="0">
              <a:solidFill>
                <a:schemeClr val="accent3">
                  <a:lumMod val="75000"/>
                </a:schemeClr>
              </a:solidFill>
              <a:latin typeface="Comic Sans MS" pitchFamily="66" charset="0"/>
              <a:ea typeface="+mn-ea"/>
              <a:cs typeface="+mn-cs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Production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: </a:t>
            </a:r>
            <a:r>
              <a:rPr lang="es-ES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either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too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slow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…..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s-ES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					</a:t>
            </a: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ea typeface="+mn-ea"/>
                <a:cs typeface="+mn-cs"/>
              </a:rPr>
              <a:t>or</a:t>
            </a:r>
            <a:r>
              <a:rPr lang="es-ES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ea typeface="+mn-ea"/>
                <a:cs typeface="+mn-cs"/>
              </a:rPr>
              <a:t>too</a:t>
            </a:r>
            <a:r>
              <a:rPr lang="es-ES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ea typeface="+mn-ea"/>
                <a:cs typeface="+mn-cs"/>
              </a:rPr>
              <a:t>fast</a:t>
            </a:r>
            <a:endParaRPr lang="es-ES" dirty="0">
              <a:solidFill>
                <a:schemeClr val="accent3">
                  <a:lumMod val="50000"/>
                </a:schemeClr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slow" advTm="4000">
    <p:randomBar dir="vert"/>
    <p:sndAc>
      <p:stSnd>
        <p:snd r:embed="rId2" name="wind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143125" y="928688"/>
            <a:ext cx="6172200" cy="20542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sz="3200" dirty="0" smtClean="0">
                <a:latin typeface="Narkisim" pitchFamily="34" charset="-79"/>
                <a:ea typeface="+mj-ea"/>
                <a:cs typeface="Narkisim" pitchFamily="34" charset="-79"/>
              </a:rPr>
              <a:t>So…</a:t>
            </a:r>
            <a:r>
              <a:rPr lang="es-ES" sz="3200" dirty="0" err="1" smtClean="0">
                <a:latin typeface="Narkisim" pitchFamily="34" charset="-79"/>
                <a:ea typeface="+mj-ea"/>
                <a:cs typeface="Narkisim" pitchFamily="34" charset="-79"/>
              </a:rPr>
              <a:t>what</a:t>
            </a:r>
            <a:r>
              <a:rPr lang="es-ES" sz="3200" dirty="0" smtClean="0">
                <a:latin typeface="Narkisim" pitchFamily="34" charset="-79"/>
                <a:ea typeface="+mj-ea"/>
                <a:cs typeface="Narkisim" pitchFamily="34" charset="-79"/>
              </a:rPr>
              <a:t> </a:t>
            </a:r>
            <a:r>
              <a:rPr lang="es-ES" sz="3200" dirty="0" err="1" smtClean="0">
                <a:latin typeface="Narkisim" pitchFamily="34" charset="-79"/>
                <a:ea typeface="+mj-ea"/>
                <a:cs typeface="Narkisim" pitchFamily="34" charset="-79"/>
              </a:rPr>
              <a:t>is</a:t>
            </a:r>
            <a:r>
              <a:rPr lang="es-ES" sz="3200" dirty="0" smtClean="0">
                <a:latin typeface="Narkisim" pitchFamily="34" charset="-79"/>
                <a:ea typeface="+mj-ea"/>
                <a:cs typeface="Narkisim" pitchFamily="34" charset="-79"/>
              </a:rPr>
              <a:t> </a:t>
            </a:r>
            <a:r>
              <a:rPr lang="es-ES" sz="3200" dirty="0" err="1" smtClean="0">
                <a:latin typeface="Narkisim" pitchFamily="34" charset="-79"/>
                <a:ea typeface="+mj-ea"/>
                <a:cs typeface="Narkisim" pitchFamily="34" charset="-79"/>
              </a:rPr>
              <a:t>the</a:t>
            </a:r>
            <a:r>
              <a:rPr lang="es-ES" sz="3200" dirty="0" smtClean="0">
                <a:latin typeface="Narkisim" pitchFamily="34" charset="-79"/>
                <a:ea typeface="+mj-ea"/>
                <a:cs typeface="Narkisim" pitchFamily="34" charset="-79"/>
              </a:rPr>
              <a:t> </a:t>
            </a:r>
            <a:r>
              <a:rPr lang="es-ES" sz="3200" dirty="0" err="1" smtClean="0">
                <a:latin typeface="Narkisim" pitchFamily="34" charset="-79"/>
                <a:ea typeface="+mj-ea"/>
                <a:cs typeface="Narkisim" pitchFamily="34" charset="-79"/>
              </a:rPr>
              <a:t>way</a:t>
            </a:r>
            <a:r>
              <a:rPr lang="es-ES" sz="3200" dirty="0" smtClean="0">
                <a:latin typeface="Narkisim" pitchFamily="34" charset="-79"/>
                <a:ea typeface="+mj-ea"/>
                <a:cs typeface="Narkisim" pitchFamily="34" charset="-79"/>
              </a:rPr>
              <a:t> </a:t>
            </a:r>
            <a:r>
              <a:rPr lang="es-ES" sz="3200" dirty="0" err="1" smtClean="0">
                <a:latin typeface="Narkisim" pitchFamily="34" charset="-79"/>
                <a:ea typeface="+mj-ea"/>
                <a:cs typeface="Narkisim" pitchFamily="34" charset="-79"/>
              </a:rPr>
              <a:t>to</a:t>
            </a:r>
            <a:r>
              <a:rPr lang="es-ES" sz="3200" dirty="0" smtClean="0">
                <a:latin typeface="Narkisim" pitchFamily="34" charset="-79"/>
                <a:ea typeface="+mj-ea"/>
                <a:cs typeface="Narkisim" pitchFamily="34" charset="-79"/>
              </a:rPr>
              <a:t> </a:t>
            </a:r>
            <a:r>
              <a:rPr lang="es-ES" sz="3200" dirty="0" err="1" smtClean="0">
                <a:latin typeface="Narkisim" pitchFamily="34" charset="-79"/>
                <a:ea typeface="+mj-ea"/>
                <a:cs typeface="Narkisim" pitchFamily="34" charset="-79"/>
              </a:rPr>
              <a:t>improve</a:t>
            </a:r>
            <a:r>
              <a:rPr lang="es-ES" dirty="0" smtClean="0">
                <a:ea typeface="+mj-ea"/>
                <a:cs typeface="+mj-cs"/>
              </a:rPr>
              <a:t/>
            </a:r>
            <a:br>
              <a:rPr lang="es-ES" dirty="0" smtClean="0">
                <a:ea typeface="+mj-ea"/>
                <a:cs typeface="+mj-cs"/>
              </a:rPr>
            </a:br>
            <a:endParaRPr lang="es-ES" dirty="0">
              <a:ea typeface="+mj-ea"/>
              <a:cs typeface="+mj-cs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2214563" y="3000375"/>
            <a:ext cx="6172200" cy="13716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We</a:t>
            </a: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found</a:t>
            </a: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 a </a:t>
            </a: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creativity</a:t>
            </a: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way</a:t>
            </a: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….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a </a:t>
            </a: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reciclyn</a:t>
            </a: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an</a:t>
            </a: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reuseresource</a:t>
            </a:r>
            <a:endParaRPr lang="es-ES" dirty="0" smtClean="0">
              <a:latin typeface="Comic Sans MS" pitchFamily="66" charset="0"/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	</a:t>
            </a: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but</a:t>
            </a: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…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		</a:t>
            </a: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We</a:t>
            </a: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don´t</a:t>
            </a: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have</a:t>
            </a:r>
            <a:r>
              <a:rPr lang="es-ES" dirty="0" smtClean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s-ES" dirty="0" err="1" smtClean="0">
                <a:latin typeface="Comic Sans MS" pitchFamily="66" charset="0"/>
                <a:ea typeface="+mn-ea"/>
                <a:cs typeface="+mn-cs"/>
              </a:rPr>
              <a:t>budget</a:t>
            </a:r>
            <a:endParaRPr lang="es-ES" dirty="0"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16387" name="Picture 2" descr="Resultado de imagen de imagenes emoticones tris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4357688"/>
            <a:ext cx="222885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Tm="4000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irador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4523</TotalTime>
  <Words>361</Words>
  <Application>Microsoft Macintosh PowerPoint</Application>
  <PresentationFormat>On-screen Show (4:3)</PresentationFormat>
  <Paragraphs>104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Mirador</vt:lpstr>
      <vt:lpstr>the super……  pedagogical resource and educative project</vt:lpstr>
      <vt:lpstr>Characteristics of children with  special needs</vt:lpstr>
      <vt:lpstr>Difficulties caused by disability </vt:lpstr>
      <vt:lpstr>Difficulties caused by disability </vt:lpstr>
      <vt:lpstr>DIFFICULTIES IN MATHS</vt:lpstr>
      <vt:lpstr>Difficulties before a task</vt:lpstr>
      <vt:lpstr>Difficulties after a task</vt:lpstr>
      <vt:lpstr>Difficulties in spanish lenguaje</vt:lpstr>
      <vt:lpstr>So…what is the way to improve </vt:lpstr>
      <vt:lpstr>¡¡¡¡¡¡¡¡¡¡¡Never mind….   Imagination to the pòwer</vt:lpstr>
      <vt:lpstr>POSSIBILITIES:</vt:lpstr>
      <vt:lpstr>Math activities</vt:lpstr>
      <vt:lpstr>SPANISH ACTIVITIES</vt:lpstr>
      <vt:lpstr>                         HOW TO WORK           “ ALTO DE LOS MOLINOS SUPERMARKET”</vt:lpstr>
      <vt:lpstr>Team work and real situations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super…… RECURSO DIDACTICO PARA LENGUA Y MATEMATICAS</dc:title>
  <dc:creator>Usuario</dc:creator>
  <cp:lastModifiedBy>Francisco Román Martínez</cp:lastModifiedBy>
  <cp:revision>21</cp:revision>
  <dcterms:created xsi:type="dcterms:W3CDTF">2017-05-08T07:09:43Z</dcterms:created>
  <dcterms:modified xsi:type="dcterms:W3CDTF">2017-09-13T10:26:35Z</dcterms:modified>
</cp:coreProperties>
</file>