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67" r:id="rId2"/>
    <p:sldId id="256" r:id="rId3"/>
    <p:sldId id="257" r:id="rId4"/>
    <p:sldId id="258" r:id="rId5"/>
    <p:sldId id="259" r:id="rId6"/>
    <p:sldId id="261" r:id="rId7"/>
    <p:sldId id="264" r:id="rId8"/>
    <p:sldId id="263" r:id="rId9"/>
    <p:sldId id="265" r:id="rId10"/>
    <p:sldId id="266" r:id="rId11"/>
  </p:sldIdLst>
  <p:sldSz cx="9144000" cy="6858000" type="screen4x3"/>
  <p:notesSz cx="6858000" cy="9144000"/>
  <p:defaultTextStyle>
    <a:defPPr>
      <a:defRPr lang="es-E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92" d="100"/>
          <a:sy n="92" d="100"/>
        </p:scale>
        <p:origin x="-1576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printerSettings" Target="printerSettings/printerSettings1.bin"/><Relationship Id="rId13" Type="http://schemas.openxmlformats.org/officeDocument/2006/relationships/presProps" Target="presProps.xml"/><Relationship Id="rId14" Type="http://schemas.openxmlformats.org/officeDocument/2006/relationships/viewProps" Target="viewProps.xml"/><Relationship Id="rId15" Type="http://schemas.openxmlformats.org/officeDocument/2006/relationships/theme" Target="theme/them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_tradnl" smtClean="0"/>
              <a:t>Haga clic para modificar el estilo de subtítulo del patrón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E91E33-AEFB-E34D-BCC9-4A2C1A5E27B8}" type="datetimeFigureOut">
              <a:rPr lang="es-ES" smtClean="0"/>
              <a:t>18/4/16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BE6596-7926-7349-9552-EA6A70B72FC6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432540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E91E33-AEFB-E34D-BCC9-4A2C1A5E27B8}" type="datetimeFigureOut">
              <a:rPr lang="es-ES" smtClean="0"/>
              <a:t>18/4/16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BE6596-7926-7349-9552-EA6A70B72FC6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217653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E91E33-AEFB-E34D-BCC9-4A2C1A5E27B8}" type="datetimeFigureOut">
              <a:rPr lang="es-ES" smtClean="0"/>
              <a:t>18/4/16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BE6596-7926-7349-9552-EA6A70B72FC6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715776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E91E33-AEFB-E34D-BCC9-4A2C1A5E27B8}" type="datetimeFigureOut">
              <a:rPr lang="es-ES" smtClean="0"/>
              <a:t>18/4/16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BE6596-7926-7349-9552-EA6A70B72FC6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775322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E91E33-AEFB-E34D-BCC9-4A2C1A5E27B8}" type="datetimeFigureOut">
              <a:rPr lang="es-ES" smtClean="0"/>
              <a:t>18/4/16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BE6596-7926-7349-9552-EA6A70B72FC6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525813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E91E33-AEFB-E34D-BCC9-4A2C1A5E27B8}" type="datetimeFigureOut">
              <a:rPr lang="es-ES" smtClean="0"/>
              <a:t>18/4/16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BE6596-7926-7349-9552-EA6A70B72FC6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936467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E91E33-AEFB-E34D-BCC9-4A2C1A5E27B8}" type="datetimeFigureOut">
              <a:rPr lang="es-ES" smtClean="0"/>
              <a:t>18/4/16</a:t>
            </a:fld>
            <a:endParaRPr lang="es-ES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BE6596-7926-7349-9552-EA6A70B72FC6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835766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E91E33-AEFB-E34D-BCC9-4A2C1A5E27B8}" type="datetimeFigureOut">
              <a:rPr lang="es-ES" smtClean="0"/>
              <a:t>18/4/16</a:t>
            </a:fld>
            <a:endParaRPr lang="es-E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BE6596-7926-7349-9552-EA6A70B72FC6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257438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E91E33-AEFB-E34D-BCC9-4A2C1A5E27B8}" type="datetimeFigureOut">
              <a:rPr lang="es-ES" smtClean="0"/>
              <a:t>18/4/16</a:t>
            </a:fld>
            <a:endParaRPr lang="es-ES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BE6596-7926-7349-9552-EA6A70B72FC6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267500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E91E33-AEFB-E34D-BCC9-4A2C1A5E27B8}" type="datetimeFigureOut">
              <a:rPr lang="es-ES" smtClean="0"/>
              <a:t>18/4/16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BE6596-7926-7349-9552-EA6A70B72FC6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791918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E91E33-AEFB-E34D-BCC9-4A2C1A5E27B8}" type="datetimeFigureOut">
              <a:rPr lang="es-ES" smtClean="0"/>
              <a:t>18/4/16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BE6596-7926-7349-9552-EA6A70B72FC6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381833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E91E33-AEFB-E34D-BCC9-4A2C1A5E27B8}" type="datetimeFigureOut">
              <a:rPr lang="es-ES" smtClean="0"/>
              <a:t>18/4/16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BE6596-7926-7349-9552-EA6A70B72FC6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785234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solidFill>
            <a:srgbClr val="C0504D"/>
          </a:solidFill>
        </p:spPr>
        <p:txBody>
          <a:bodyPr/>
          <a:lstStyle/>
          <a:p>
            <a:r>
              <a:rPr lang="es-ES" dirty="0" smtClean="0"/>
              <a:t>CLIL METHODOLOGY</a:t>
            </a:r>
            <a:endParaRPr lang="es-ES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solidFill>
            <a:schemeClr val="accent2">
              <a:lumMod val="40000"/>
              <a:lumOff val="60000"/>
            </a:schemeClr>
          </a:solidFill>
        </p:spPr>
        <p:txBody>
          <a:bodyPr/>
          <a:lstStyle/>
          <a:p>
            <a:r>
              <a:rPr lang="es-ES" b="1" dirty="0" smtClean="0">
                <a:solidFill>
                  <a:schemeClr val="tx2">
                    <a:lumMod val="75000"/>
                  </a:schemeClr>
                </a:solidFill>
              </a:rPr>
              <a:t>BOURNEMOUTH  21</a:t>
            </a:r>
            <a:r>
              <a:rPr lang="es-ES" b="1" baseline="30000" dirty="0" smtClean="0">
                <a:solidFill>
                  <a:schemeClr val="tx2">
                    <a:lumMod val="75000"/>
                  </a:schemeClr>
                </a:solidFill>
              </a:rPr>
              <a:t>ST</a:t>
            </a:r>
            <a:r>
              <a:rPr lang="es-ES" b="1" dirty="0" smtClean="0">
                <a:solidFill>
                  <a:schemeClr val="tx2">
                    <a:lumMod val="75000"/>
                  </a:schemeClr>
                </a:solidFill>
              </a:rPr>
              <a:t>-28</a:t>
            </a:r>
            <a:r>
              <a:rPr lang="es-ES" b="1" baseline="30000" dirty="0" smtClean="0">
                <a:solidFill>
                  <a:schemeClr val="tx2">
                    <a:lumMod val="75000"/>
                  </a:schemeClr>
                </a:solidFill>
              </a:rPr>
              <a:t>TH</a:t>
            </a:r>
            <a:r>
              <a:rPr lang="es-ES" b="1" dirty="0" smtClean="0">
                <a:solidFill>
                  <a:schemeClr val="tx2">
                    <a:lumMod val="75000"/>
                  </a:schemeClr>
                </a:solidFill>
              </a:rPr>
              <a:t> FEBRUARY 2016</a:t>
            </a:r>
            <a:endParaRPr lang="es-ES" b="1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21024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r>
              <a:rPr lang="es-ES" b="1" dirty="0" smtClean="0">
                <a:solidFill>
                  <a:srgbClr val="FF0000"/>
                </a:solidFill>
              </a:rPr>
              <a:t>OTHER ACTIVITIES</a:t>
            </a:r>
            <a:endParaRPr lang="es-ES" b="1" dirty="0">
              <a:solidFill>
                <a:srgbClr val="FF0000"/>
              </a:solidFill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dirty="0" smtClean="0"/>
              <a:t>TRUE OR FALSE </a:t>
            </a:r>
            <a:r>
              <a:rPr lang="es-ES" dirty="0" err="1" smtClean="0"/>
              <a:t>word</a:t>
            </a:r>
            <a:r>
              <a:rPr lang="es-ES" dirty="0" smtClean="0"/>
              <a:t> </a:t>
            </a:r>
            <a:r>
              <a:rPr lang="es-ES" dirty="0" err="1" smtClean="0"/>
              <a:t>dictation</a:t>
            </a:r>
            <a:endParaRPr lang="es-ES" dirty="0" smtClean="0"/>
          </a:p>
          <a:p>
            <a:r>
              <a:rPr lang="es-ES" dirty="0" smtClean="0"/>
              <a:t>YELLOW POSITS </a:t>
            </a:r>
            <a:r>
              <a:rPr lang="es-ES" dirty="0" err="1" smtClean="0"/>
              <a:t>with</a:t>
            </a:r>
            <a:r>
              <a:rPr lang="es-ES" dirty="0" smtClean="0"/>
              <a:t> </a:t>
            </a:r>
            <a:r>
              <a:rPr lang="es-ES" dirty="0" err="1" smtClean="0"/>
              <a:t>main</a:t>
            </a:r>
            <a:r>
              <a:rPr lang="es-ES" dirty="0" smtClean="0"/>
              <a:t> ideas (</a:t>
            </a:r>
            <a:r>
              <a:rPr lang="es-ES" dirty="0" err="1" smtClean="0"/>
              <a:t>groups</a:t>
            </a:r>
            <a:r>
              <a:rPr lang="es-ES" dirty="0" smtClean="0"/>
              <a:t> of ¾ </a:t>
            </a:r>
            <a:r>
              <a:rPr lang="es-ES" dirty="0" err="1" smtClean="0"/>
              <a:t>students</a:t>
            </a:r>
            <a:r>
              <a:rPr lang="es-ES" dirty="0" smtClean="0"/>
              <a:t>, 3 </a:t>
            </a:r>
            <a:r>
              <a:rPr lang="es-ES" dirty="0" err="1" smtClean="0"/>
              <a:t>posits</a:t>
            </a:r>
            <a:r>
              <a:rPr lang="es-ES" dirty="0" smtClean="0"/>
              <a:t>/</a:t>
            </a:r>
            <a:r>
              <a:rPr lang="es-ES" dirty="0" err="1" smtClean="0"/>
              <a:t>student</a:t>
            </a:r>
            <a:r>
              <a:rPr lang="es-ES" dirty="0" smtClean="0"/>
              <a:t>)</a:t>
            </a:r>
            <a:r>
              <a:rPr lang="es-ES" dirty="0" err="1" smtClean="0"/>
              <a:t>they</a:t>
            </a:r>
            <a:r>
              <a:rPr lang="es-ES" dirty="0" smtClean="0"/>
              <a:t> </a:t>
            </a:r>
            <a:r>
              <a:rPr lang="es-ES" dirty="0" err="1" smtClean="0"/>
              <a:t>make</a:t>
            </a:r>
            <a:r>
              <a:rPr lang="es-ES" dirty="0" smtClean="0"/>
              <a:t> a </a:t>
            </a:r>
            <a:r>
              <a:rPr lang="es-ES" dirty="0" err="1" smtClean="0"/>
              <a:t>text</a:t>
            </a:r>
            <a:endParaRPr lang="es-ES" dirty="0" smtClean="0"/>
          </a:p>
          <a:p>
            <a:r>
              <a:rPr lang="es-ES" dirty="0" smtClean="0"/>
              <a:t>MANY OTHERS… </a:t>
            </a:r>
            <a:r>
              <a:rPr lang="es-ES" dirty="0" err="1" smtClean="0"/>
              <a:t>You</a:t>
            </a:r>
            <a:r>
              <a:rPr lang="es-ES" dirty="0" smtClean="0"/>
              <a:t> can </a:t>
            </a:r>
            <a:r>
              <a:rPr lang="es-ES" dirty="0" err="1" smtClean="0"/>
              <a:t>ask</a:t>
            </a:r>
            <a:r>
              <a:rPr lang="es-ES" dirty="0" smtClean="0"/>
              <a:t> me </a:t>
            </a:r>
            <a:r>
              <a:rPr lang="es-ES" dirty="0" err="1" smtClean="0"/>
              <a:t>if</a:t>
            </a:r>
            <a:r>
              <a:rPr lang="es-ES" dirty="0" smtClean="0"/>
              <a:t> </a:t>
            </a:r>
            <a:r>
              <a:rPr lang="es-ES" dirty="0" err="1" smtClean="0"/>
              <a:t>you´re</a:t>
            </a:r>
            <a:r>
              <a:rPr lang="es-ES" dirty="0" smtClean="0"/>
              <a:t> </a:t>
            </a:r>
            <a:r>
              <a:rPr lang="es-ES" dirty="0" err="1" smtClean="0"/>
              <a:t>interested</a:t>
            </a:r>
            <a:r>
              <a:rPr lang="es-ES" dirty="0" smtClean="0"/>
              <a:t>…</a:t>
            </a:r>
          </a:p>
          <a:p>
            <a:r>
              <a:rPr lang="es-ES" dirty="0" err="1" smtClean="0"/>
              <a:t>Thanks</a:t>
            </a:r>
            <a:r>
              <a:rPr lang="es-ES" dirty="0"/>
              <a:t> </a:t>
            </a:r>
            <a:r>
              <a:rPr lang="es-ES" dirty="0" err="1" smtClean="0"/>
              <a:t>for</a:t>
            </a:r>
            <a:r>
              <a:rPr lang="es-ES" dirty="0" smtClean="0"/>
              <a:t> </a:t>
            </a:r>
            <a:r>
              <a:rPr lang="es-ES" dirty="0" err="1" smtClean="0"/>
              <a:t>your</a:t>
            </a:r>
            <a:r>
              <a:rPr lang="es-ES" dirty="0" smtClean="0"/>
              <a:t> </a:t>
            </a:r>
            <a:r>
              <a:rPr lang="es-ES" dirty="0" err="1" smtClean="0"/>
              <a:t>attention</a:t>
            </a:r>
            <a:r>
              <a:rPr lang="es-ES" dirty="0" smtClean="0"/>
              <a:t>!!! </a:t>
            </a:r>
          </a:p>
          <a:p>
            <a:endParaRPr lang="es-ES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12532" y="4846659"/>
            <a:ext cx="1485138" cy="12795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08161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607452"/>
            <a:ext cx="7772400" cy="5618935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es-ES" sz="4800" b="1" dirty="0" smtClean="0">
                <a:solidFill>
                  <a:srgbClr val="FF0000"/>
                </a:solidFill>
              </a:rPr>
              <a:t>WHAT IS CLIL?</a:t>
            </a:r>
            <a:br>
              <a:rPr lang="es-ES" sz="4800" b="1" dirty="0" smtClean="0">
                <a:solidFill>
                  <a:srgbClr val="FF0000"/>
                </a:solidFill>
              </a:rPr>
            </a:br>
            <a:endParaRPr lang="es-ES" sz="4800" b="1" dirty="0">
              <a:solidFill>
                <a:srgbClr val="FF0000"/>
              </a:solidFill>
            </a:endParaRP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375387"/>
            <a:ext cx="6400800" cy="1752600"/>
          </a:xfrm>
        </p:spPr>
        <p:txBody>
          <a:bodyPr>
            <a:normAutofit/>
          </a:bodyPr>
          <a:lstStyle/>
          <a:p>
            <a:r>
              <a:rPr lang="es-ES" sz="4000" b="1" dirty="0" smtClean="0">
                <a:solidFill>
                  <a:schemeClr val="accent1">
                    <a:lumMod val="75000"/>
                  </a:schemeClr>
                </a:solidFill>
              </a:rPr>
              <a:t>Content and </a:t>
            </a:r>
            <a:r>
              <a:rPr lang="es-ES" sz="4000" b="1" dirty="0" err="1" smtClean="0">
                <a:solidFill>
                  <a:schemeClr val="accent1">
                    <a:lumMod val="75000"/>
                  </a:schemeClr>
                </a:solidFill>
              </a:rPr>
              <a:t>language</a:t>
            </a:r>
            <a:r>
              <a:rPr lang="es-ES" sz="4000" b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s-ES" sz="4000" b="1" dirty="0" err="1" smtClean="0">
                <a:solidFill>
                  <a:schemeClr val="accent1">
                    <a:lumMod val="75000"/>
                  </a:schemeClr>
                </a:solidFill>
              </a:rPr>
              <a:t>integrated</a:t>
            </a:r>
            <a:r>
              <a:rPr lang="es-ES" sz="4000" b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s-ES" sz="4000" b="1" dirty="0" err="1" smtClean="0">
                <a:solidFill>
                  <a:schemeClr val="accent1">
                    <a:lumMod val="75000"/>
                  </a:schemeClr>
                </a:solidFill>
              </a:rPr>
              <a:t>Learning</a:t>
            </a:r>
            <a:endParaRPr lang="es-ES" sz="4000" b="1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807581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es-ES" sz="4800" b="1" dirty="0" smtClean="0">
                <a:solidFill>
                  <a:srgbClr val="FF0000"/>
                </a:solidFill>
              </a:rPr>
              <a:t>THE 4 </a:t>
            </a:r>
            <a:r>
              <a:rPr lang="es-ES" sz="4800" b="1" dirty="0" err="1" smtClean="0">
                <a:solidFill>
                  <a:srgbClr val="FF0000"/>
                </a:solidFill>
              </a:rPr>
              <a:t>C´s</a:t>
            </a:r>
            <a:r>
              <a:rPr lang="es-ES" sz="4800" b="1" dirty="0" smtClean="0">
                <a:solidFill>
                  <a:srgbClr val="FF0000"/>
                </a:solidFill>
              </a:rPr>
              <a:t> in CLIL</a:t>
            </a:r>
            <a:endParaRPr lang="es-ES" sz="4800" b="1" dirty="0">
              <a:solidFill>
                <a:srgbClr val="FF0000"/>
              </a:solidFill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s-ES" sz="4400" b="1" dirty="0" smtClean="0"/>
              <a:t>CONTENT</a:t>
            </a:r>
          </a:p>
          <a:p>
            <a:r>
              <a:rPr lang="es-ES" sz="4400" b="1" dirty="0" smtClean="0"/>
              <a:t>COMMUNICATION</a:t>
            </a:r>
          </a:p>
          <a:p>
            <a:r>
              <a:rPr lang="es-ES" sz="4400" b="1" dirty="0" smtClean="0"/>
              <a:t>COGNITION</a:t>
            </a:r>
          </a:p>
          <a:p>
            <a:r>
              <a:rPr lang="es-ES" sz="4400" b="1" dirty="0" smtClean="0"/>
              <a:t>CULTURE</a:t>
            </a:r>
          </a:p>
        </p:txBody>
      </p:sp>
    </p:spTree>
    <p:extLst>
      <p:ext uri="{BB962C8B-B14F-4D97-AF65-F5344CB8AC3E}">
        <p14:creationId xmlns:p14="http://schemas.microsoft.com/office/powerpoint/2010/main" val="39231410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s-ES" sz="4800" b="1" dirty="0" smtClean="0">
                <a:solidFill>
                  <a:srgbClr val="FF0000"/>
                </a:solidFill>
              </a:rPr>
              <a:t>LANGUAGE AWARENESS</a:t>
            </a:r>
            <a:endParaRPr lang="es-ES" sz="4800" b="1" dirty="0">
              <a:solidFill>
                <a:srgbClr val="FF0000"/>
              </a:solidFill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s-ES" dirty="0" err="1" smtClean="0"/>
              <a:t>Basically</a:t>
            </a:r>
            <a:r>
              <a:rPr lang="es-ES" dirty="0" smtClean="0"/>
              <a:t> </a:t>
            </a:r>
            <a:r>
              <a:rPr lang="es-ES" dirty="0" err="1" smtClean="0"/>
              <a:t>we</a:t>
            </a:r>
            <a:r>
              <a:rPr lang="es-ES" dirty="0" smtClean="0"/>
              <a:t> are </a:t>
            </a:r>
            <a:r>
              <a:rPr lang="es-ES" dirty="0" err="1" smtClean="0"/>
              <a:t>not</a:t>
            </a:r>
            <a:r>
              <a:rPr lang="es-ES" dirty="0" smtClean="0"/>
              <a:t> a </a:t>
            </a:r>
            <a:r>
              <a:rPr lang="es-ES" dirty="0" err="1" smtClean="0"/>
              <a:t>bilingual</a:t>
            </a:r>
            <a:r>
              <a:rPr lang="es-ES" dirty="0" smtClean="0"/>
              <a:t> </a:t>
            </a:r>
            <a:r>
              <a:rPr lang="es-ES" dirty="0" err="1" smtClean="0"/>
              <a:t>school</a:t>
            </a:r>
            <a:r>
              <a:rPr lang="es-ES" dirty="0" smtClean="0"/>
              <a:t>, so </a:t>
            </a:r>
            <a:r>
              <a:rPr lang="es-ES" dirty="0" err="1" smtClean="0"/>
              <a:t>we</a:t>
            </a:r>
            <a:r>
              <a:rPr lang="es-ES" dirty="0" smtClean="0"/>
              <a:t> </a:t>
            </a:r>
            <a:r>
              <a:rPr lang="es-ES" dirty="0" err="1" smtClean="0"/>
              <a:t>should</a:t>
            </a:r>
            <a:r>
              <a:rPr lang="es-ES" dirty="0" smtClean="0"/>
              <a:t> </a:t>
            </a:r>
            <a:r>
              <a:rPr lang="es-ES" dirty="0" err="1" smtClean="0"/>
              <a:t>follow</a:t>
            </a:r>
            <a:r>
              <a:rPr lang="es-ES" dirty="0" smtClean="0"/>
              <a:t> a </a:t>
            </a:r>
            <a:r>
              <a:rPr lang="es-ES" dirty="0" err="1" smtClean="0"/>
              <a:t>different</a:t>
            </a:r>
            <a:r>
              <a:rPr lang="es-ES" dirty="0" smtClean="0"/>
              <a:t> </a:t>
            </a:r>
            <a:r>
              <a:rPr lang="es-ES" dirty="0" err="1" smtClean="0"/>
              <a:t>methodology</a:t>
            </a:r>
            <a:r>
              <a:rPr lang="es-ES" dirty="0" smtClean="0"/>
              <a:t> </a:t>
            </a:r>
            <a:r>
              <a:rPr lang="es-ES" dirty="0" err="1" smtClean="0"/>
              <a:t>based</a:t>
            </a:r>
            <a:r>
              <a:rPr lang="es-ES" dirty="0" smtClean="0"/>
              <a:t> </a:t>
            </a:r>
            <a:r>
              <a:rPr lang="es-ES" dirty="0" err="1" smtClean="0"/>
              <a:t>on</a:t>
            </a:r>
            <a:r>
              <a:rPr lang="es-ES" dirty="0" smtClean="0"/>
              <a:t>:</a:t>
            </a:r>
          </a:p>
          <a:p>
            <a:pPr marL="0" indent="0">
              <a:buNone/>
            </a:pPr>
            <a:r>
              <a:rPr lang="es-ES" b="1" dirty="0" err="1" smtClean="0"/>
              <a:t>To</a:t>
            </a:r>
            <a:r>
              <a:rPr lang="es-ES" b="1" dirty="0" smtClean="0"/>
              <a:t> </a:t>
            </a:r>
            <a:r>
              <a:rPr lang="es-ES" b="1" dirty="0" err="1"/>
              <a:t>s</a:t>
            </a:r>
            <a:r>
              <a:rPr lang="es-ES" b="1" dirty="0" err="1" smtClean="0"/>
              <a:t>implify</a:t>
            </a:r>
            <a:endParaRPr lang="es-ES" b="1" dirty="0" smtClean="0"/>
          </a:p>
          <a:p>
            <a:pPr marL="0" indent="0">
              <a:buNone/>
            </a:pPr>
            <a:r>
              <a:rPr lang="es-ES" b="1" dirty="0" err="1" smtClean="0"/>
              <a:t>To</a:t>
            </a:r>
            <a:r>
              <a:rPr lang="es-ES" b="1" dirty="0" smtClean="0"/>
              <a:t> </a:t>
            </a:r>
            <a:r>
              <a:rPr lang="es-ES" b="1" dirty="0" err="1" smtClean="0"/>
              <a:t>repeat</a:t>
            </a:r>
            <a:r>
              <a:rPr lang="es-ES" b="1" dirty="0" smtClean="0"/>
              <a:t>, </a:t>
            </a:r>
            <a:r>
              <a:rPr lang="es-ES" b="1" dirty="0" err="1" smtClean="0"/>
              <a:t>repeat</a:t>
            </a:r>
            <a:r>
              <a:rPr lang="es-ES" b="1" dirty="0" smtClean="0"/>
              <a:t> , </a:t>
            </a:r>
            <a:r>
              <a:rPr lang="es-ES" b="1" dirty="0" err="1" smtClean="0"/>
              <a:t>repeat</a:t>
            </a:r>
            <a:endParaRPr lang="es-ES" b="1" dirty="0" smtClean="0"/>
          </a:p>
          <a:p>
            <a:pPr marL="0" indent="0">
              <a:buNone/>
            </a:pPr>
            <a:r>
              <a:rPr lang="es-ES" b="1" dirty="0" smtClean="0"/>
              <a:t>More time</a:t>
            </a:r>
            <a:endParaRPr lang="es-ES" b="1" dirty="0"/>
          </a:p>
          <a:p>
            <a:pPr marL="0" indent="0">
              <a:buNone/>
            </a:pPr>
            <a:r>
              <a:rPr lang="es-ES" b="1" dirty="0" smtClean="0"/>
              <a:t>Visual </a:t>
            </a:r>
            <a:r>
              <a:rPr lang="es-ES" b="1" dirty="0" err="1" smtClean="0"/>
              <a:t>support</a:t>
            </a:r>
            <a:endParaRPr lang="es-ES" b="1" dirty="0" smtClean="0"/>
          </a:p>
          <a:p>
            <a:pPr marL="0" indent="0">
              <a:buNone/>
            </a:pPr>
            <a:r>
              <a:rPr lang="es-ES" b="1" dirty="0" err="1" smtClean="0"/>
              <a:t>To</a:t>
            </a:r>
            <a:r>
              <a:rPr lang="es-ES" b="1" dirty="0" smtClean="0"/>
              <a:t> </a:t>
            </a:r>
            <a:r>
              <a:rPr lang="es-ES" b="1" dirty="0" err="1"/>
              <a:t>m</a:t>
            </a:r>
            <a:r>
              <a:rPr lang="es-ES" b="1" dirty="0" err="1" smtClean="0"/>
              <a:t>ake</a:t>
            </a:r>
            <a:r>
              <a:rPr lang="es-ES" b="1" dirty="0" smtClean="0"/>
              <a:t> </a:t>
            </a:r>
            <a:r>
              <a:rPr lang="es-ES" b="1" dirty="0" err="1" smtClean="0"/>
              <a:t>it</a:t>
            </a:r>
            <a:r>
              <a:rPr lang="es-ES" b="1" dirty="0" smtClean="0"/>
              <a:t> as </a:t>
            </a:r>
            <a:r>
              <a:rPr lang="es-ES" b="1" dirty="0" err="1" smtClean="0"/>
              <a:t>interactive</a:t>
            </a:r>
            <a:r>
              <a:rPr lang="es-ES" b="1" dirty="0" smtClean="0"/>
              <a:t> as </a:t>
            </a:r>
            <a:r>
              <a:rPr lang="es-ES" b="1" dirty="0" err="1" smtClean="0"/>
              <a:t>possible</a:t>
            </a:r>
            <a:endParaRPr lang="es-ES" b="1" dirty="0" smtClean="0"/>
          </a:p>
          <a:p>
            <a:pPr marL="0" indent="0">
              <a:buNone/>
            </a:pPr>
            <a:r>
              <a:rPr lang="es-ES" sz="2400" i="1" dirty="0" smtClean="0"/>
              <a:t>“</a:t>
            </a:r>
            <a:r>
              <a:rPr lang="es-ES" sz="2400" i="1" dirty="0" err="1" smtClean="0"/>
              <a:t>Learning</a:t>
            </a:r>
            <a:r>
              <a:rPr lang="es-ES" sz="2400" i="1" dirty="0" smtClean="0"/>
              <a:t> </a:t>
            </a:r>
            <a:r>
              <a:rPr lang="es-ES" sz="2400" i="1" dirty="0" err="1" smtClean="0"/>
              <a:t>can´t</a:t>
            </a:r>
            <a:r>
              <a:rPr lang="es-ES" sz="2400" i="1" dirty="0" smtClean="0"/>
              <a:t> be done </a:t>
            </a:r>
            <a:r>
              <a:rPr lang="es-ES" sz="2400" i="1" dirty="0" err="1" smtClean="0"/>
              <a:t>for</a:t>
            </a:r>
            <a:r>
              <a:rPr lang="es-ES" sz="2400" i="1" dirty="0" smtClean="0"/>
              <a:t> </a:t>
            </a:r>
            <a:r>
              <a:rPr lang="es-ES" sz="2400" i="1" dirty="0" err="1" smtClean="0"/>
              <a:t>students</a:t>
            </a:r>
            <a:r>
              <a:rPr lang="es-ES" sz="2400" i="1" dirty="0" smtClean="0"/>
              <a:t> , </a:t>
            </a:r>
            <a:r>
              <a:rPr lang="es-ES" sz="2400" i="1" dirty="0" err="1" smtClean="0"/>
              <a:t>it</a:t>
            </a:r>
            <a:r>
              <a:rPr lang="es-ES" sz="2400" i="1" dirty="0" smtClean="0"/>
              <a:t> has </a:t>
            </a:r>
            <a:r>
              <a:rPr lang="es-ES" sz="2400" i="1" dirty="0" err="1" smtClean="0"/>
              <a:t>to</a:t>
            </a:r>
            <a:r>
              <a:rPr lang="es-ES" sz="2400" i="1" dirty="0" smtClean="0"/>
              <a:t> be done </a:t>
            </a:r>
            <a:r>
              <a:rPr lang="es-ES" sz="2400" i="1" dirty="0" err="1" smtClean="0"/>
              <a:t>by</a:t>
            </a:r>
            <a:r>
              <a:rPr lang="es-ES" sz="2400" i="1" dirty="0" smtClean="0"/>
              <a:t> </a:t>
            </a:r>
            <a:r>
              <a:rPr lang="es-ES" sz="2400" i="1" dirty="0" err="1" smtClean="0"/>
              <a:t>the</a:t>
            </a:r>
            <a:r>
              <a:rPr lang="es-ES" sz="2400" i="1" dirty="0" smtClean="0"/>
              <a:t> </a:t>
            </a:r>
            <a:r>
              <a:rPr lang="es-ES" sz="2400" i="1" dirty="0" err="1" smtClean="0"/>
              <a:t>student</a:t>
            </a:r>
            <a:r>
              <a:rPr lang="es-ES" sz="2400" i="1" dirty="0" smtClean="0"/>
              <a:t>”     </a:t>
            </a:r>
          </a:p>
          <a:p>
            <a:pPr marL="0" indent="0">
              <a:buNone/>
            </a:pPr>
            <a:r>
              <a:rPr lang="es-ES" sz="2400" i="1" dirty="0"/>
              <a:t> </a:t>
            </a:r>
            <a:r>
              <a:rPr lang="es-ES" sz="2400" i="1" dirty="0" smtClean="0"/>
              <a:t>                            </a:t>
            </a:r>
            <a:r>
              <a:rPr lang="es-ES" sz="2400" b="1" i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HOW CLIL ARE YOU???</a:t>
            </a:r>
          </a:p>
          <a:p>
            <a:pPr marL="0" indent="0">
              <a:buNone/>
            </a:pPr>
            <a:endParaRPr lang="es-ES" sz="2400" i="1" dirty="0" smtClean="0"/>
          </a:p>
          <a:p>
            <a:endParaRPr lang="es-ES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73458" y="5400477"/>
            <a:ext cx="988127" cy="9881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55121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1451079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es-ES" sz="4800" b="1" dirty="0" smtClean="0">
                <a:solidFill>
                  <a:srgbClr val="FF0000"/>
                </a:solidFill>
              </a:rPr>
              <a:t>USEFUL WEBSITES </a:t>
            </a:r>
            <a:r>
              <a:rPr lang="es-ES" sz="4800" b="1" dirty="0" err="1" smtClean="0">
                <a:solidFill>
                  <a:srgbClr val="FF0000"/>
                </a:solidFill>
              </a:rPr>
              <a:t>for</a:t>
            </a:r>
            <a:r>
              <a:rPr lang="es-ES" sz="4800" b="1" dirty="0" smtClean="0">
                <a:solidFill>
                  <a:srgbClr val="FF0000"/>
                </a:solidFill>
              </a:rPr>
              <a:t> </a:t>
            </a:r>
            <a:r>
              <a:rPr lang="es-ES" sz="4800" b="1" dirty="0" err="1" smtClean="0">
                <a:solidFill>
                  <a:srgbClr val="FF0000"/>
                </a:solidFill>
              </a:rPr>
              <a:t>different</a:t>
            </a:r>
            <a:r>
              <a:rPr lang="es-ES" sz="4800" b="1" dirty="0" smtClean="0">
                <a:solidFill>
                  <a:srgbClr val="FF0000"/>
                </a:solidFill>
              </a:rPr>
              <a:t> </a:t>
            </a:r>
            <a:r>
              <a:rPr lang="es-ES" sz="4800" b="1" dirty="0" err="1" smtClean="0">
                <a:solidFill>
                  <a:srgbClr val="FF0000"/>
                </a:solidFill>
              </a:rPr>
              <a:t>subjects</a:t>
            </a:r>
            <a:endParaRPr lang="es-ES" sz="4800" b="1" dirty="0">
              <a:solidFill>
                <a:srgbClr val="FF0000"/>
              </a:solidFill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s-ES" dirty="0" err="1" smtClean="0"/>
              <a:t>Not</a:t>
            </a:r>
            <a:r>
              <a:rPr lang="es-ES" dirty="0" smtClean="0"/>
              <a:t> </a:t>
            </a:r>
            <a:r>
              <a:rPr lang="es-ES" dirty="0" err="1" smtClean="0"/>
              <a:t>only</a:t>
            </a:r>
            <a:r>
              <a:rPr lang="es-ES" dirty="0" smtClean="0"/>
              <a:t> do </a:t>
            </a:r>
            <a:r>
              <a:rPr lang="es-ES" dirty="0" err="1" smtClean="0"/>
              <a:t>we</a:t>
            </a:r>
            <a:r>
              <a:rPr lang="es-ES" dirty="0" smtClean="0"/>
              <a:t> </a:t>
            </a:r>
            <a:r>
              <a:rPr lang="es-ES" dirty="0" err="1" smtClean="0"/>
              <a:t>have</a:t>
            </a:r>
            <a:r>
              <a:rPr lang="es-ES" dirty="0" smtClean="0"/>
              <a:t> </a:t>
            </a:r>
            <a:r>
              <a:rPr lang="es-ES" dirty="0" err="1" smtClean="0"/>
              <a:t>some</a:t>
            </a:r>
            <a:r>
              <a:rPr lang="es-ES" dirty="0" smtClean="0"/>
              <a:t> </a:t>
            </a:r>
            <a:r>
              <a:rPr lang="es-ES" dirty="0" err="1" smtClean="0"/>
              <a:t>specific</a:t>
            </a:r>
            <a:r>
              <a:rPr lang="es-ES" dirty="0" smtClean="0"/>
              <a:t> </a:t>
            </a:r>
            <a:r>
              <a:rPr lang="es-ES" dirty="0" err="1" smtClean="0"/>
              <a:t>websites</a:t>
            </a:r>
            <a:r>
              <a:rPr lang="es-ES" dirty="0" smtClean="0"/>
              <a:t> </a:t>
            </a:r>
            <a:r>
              <a:rPr lang="es-ES" dirty="0" err="1" smtClean="0"/>
              <a:t>for</a:t>
            </a:r>
            <a:r>
              <a:rPr lang="es-ES" dirty="0" smtClean="0"/>
              <a:t> </a:t>
            </a:r>
            <a:r>
              <a:rPr lang="es-ES" dirty="0" err="1" smtClean="0"/>
              <a:t>our</a:t>
            </a:r>
            <a:r>
              <a:rPr lang="es-ES" dirty="0" smtClean="0"/>
              <a:t> </a:t>
            </a:r>
            <a:r>
              <a:rPr lang="es-ES" dirty="0" err="1" smtClean="0"/>
              <a:t>subjects</a:t>
            </a:r>
            <a:r>
              <a:rPr lang="es-ES" dirty="0" smtClean="0"/>
              <a:t> </a:t>
            </a:r>
            <a:r>
              <a:rPr lang="es-ES" dirty="0" err="1" smtClean="0"/>
              <a:t>but</a:t>
            </a:r>
            <a:r>
              <a:rPr lang="es-ES" dirty="0" smtClean="0"/>
              <a:t> </a:t>
            </a:r>
            <a:r>
              <a:rPr lang="es-ES" dirty="0" err="1" smtClean="0"/>
              <a:t>we</a:t>
            </a:r>
            <a:r>
              <a:rPr lang="es-ES" dirty="0" smtClean="0"/>
              <a:t> </a:t>
            </a:r>
            <a:r>
              <a:rPr lang="es-ES" dirty="0" err="1" smtClean="0"/>
              <a:t>also</a:t>
            </a:r>
            <a:r>
              <a:rPr lang="es-ES" dirty="0" smtClean="0"/>
              <a:t> </a:t>
            </a:r>
            <a:r>
              <a:rPr lang="es-ES" dirty="0" err="1" smtClean="0"/>
              <a:t>have</a:t>
            </a:r>
            <a:r>
              <a:rPr lang="es-ES" dirty="0" smtClean="0"/>
              <a:t> </a:t>
            </a:r>
            <a:r>
              <a:rPr lang="es-ES" dirty="0" err="1" smtClean="0"/>
              <a:t>got</a:t>
            </a:r>
            <a:r>
              <a:rPr lang="es-ES" dirty="0" smtClean="0"/>
              <a:t> a </a:t>
            </a:r>
            <a:r>
              <a:rPr lang="es-ES" dirty="0" err="1" smtClean="0"/>
              <a:t>interesting</a:t>
            </a:r>
            <a:r>
              <a:rPr lang="es-ES" dirty="0" smtClean="0"/>
              <a:t> </a:t>
            </a:r>
            <a:r>
              <a:rPr lang="es-ES" b="1" u="sng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bibliography</a:t>
            </a:r>
            <a:r>
              <a:rPr lang="es-ES" b="1" u="sng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es-ES" b="1" u="sng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about</a:t>
            </a:r>
            <a:r>
              <a:rPr lang="es-ES" b="1" u="sng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CLIL </a:t>
            </a:r>
            <a:r>
              <a:rPr lang="es-ES" b="1" u="sng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resources</a:t>
            </a:r>
            <a:r>
              <a:rPr lang="es-ES" dirty="0" smtClean="0"/>
              <a:t>:</a:t>
            </a:r>
          </a:p>
          <a:p>
            <a:r>
              <a:rPr lang="es-ES" dirty="0" smtClean="0"/>
              <a:t>New English file: culture link (OXFORD), general CLIL </a:t>
            </a:r>
            <a:r>
              <a:rPr lang="es-ES" dirty="0" err="1" smtClean="0"/>
              <a:t>for</a:t>
            </a:r>
            <a:r>
              <a:rPr lang="es-ES" dirty="0" smtClean="0"/>
              <a:t> </a:t>
            </a:r>
            <a:r>
              <a:rPr lang="es-ES" dirty="0" err="1" smtClean="0"/>
              <a:t>many</a:t>
            </a:r>
            <a:r>
              <a:rPr lang="es-ES" dirty="0" smtClean="0"/>
              <a:t> </a:t>
            </a:r>
            <a:r>
              <a:rPr lang="es-ES" dirty="0" err="1" smtClean="0"/>
              <a:t>subjects</a:t>
            </a:r>
            <a:endParaRPr lang="es-ES" dirty="0" smtClean="0"/>
          </a:p>
          <a:p>
            <a:r>
              <a:rPr lang="es-ES" dirty="0" err="1" smtClean="0"/>
              <a:t>Essential</a:t>
            </a:r>
            <a:r>
              <a:rPr lang="es-ES" dirty="0" smtClean="0"/>
              <a:t> </a:t>
            </a:r>
            <a:r>
              <a:rPr lang="es-ES" dirty="0" err="1" smtClean="0"/>
              <a:t>Science</a:t>
            </a:r>
            <a:r>
              <a:rPr lang="es-ES" dirty="0" smtClean="0"/>
              <a:t> 5 (</a:t>
            </a:r>
            <a:r>
              <a:rPr lang="es-ES" dirty="0" err="1" smtClean="0"/>
              <a:t>science</a:t>
            </a:r>
            <a:r>
              <a:rPr lang="es-ES" dirty="0" smtClean="0"/>
              <a:t> and </a:t>
            </a:r>
            <a:r>
              <a:rPr lang="es-ES" dirty="0" err="1" smtClean="0"/>
              <a:t>geography</a:t>
            </a:r>
            <a:r>
              <a:rPr lang="es-ES" dirty="0" smtClean="0"/>
              <a:t>) </a:t>
            </a:r>
            <a:r>
              <a:rPr lang="es-ES" dirty="0" err="1" smtClean="0"/>
              <a:t>Activity</a:t>
            </a:r>
            <a:r>
              <a:rPr lang="es-ES" dirty="0" smtClean="0"/>
              <a:t> </a:t>
            </a:r>
            <a:r>
              <a:rPr lang="es-ES" dirty="0" err="1" smtClean="0"/>
              <a:t>book</a:t>
            </a:r>
            <a:r>
              <a:rPr lang="es-ES" dirty="0" smtClean="0"/>
              <a:t> ( SANTILLANA)</a:t>
            </a:r>
          </a:p>
          <a:p>
            <a:r>
              <a:rPr lang="es-ES" dirty="0" err="1" smtClean="0"/>
              <a:t>The</a:t>
            </a:r>
            <a:r>
              <a:rPr lang="es-ES" dirty="0" smtClean="0"/>
              <a:t> CLIL </a:t>
            </a:r>
            <a:r>
              <a:rPr lang="es-ES" dirty="0" err="1" smtClean="0"/>
              <a:t>Resource</a:t>
            </a:r>
            <a:r>
              <a:rPr lang="es-ES" dirty="0" smtClean="0"/>
              <a:t> pack , Delta </a:t>
            </a:r>
            <a:r>
              <a:rPr lang="es-ES" dirty="0" err="1" smtClean="0"/>
              <a:t>publishing</a:t>
            </a:r>
            <a:r>
              <a:rPr lang="es-ES" dirty="0" smtClean="0"/>
              <a:t> (General </a:t>
            </a:r>
            <a:r>
              <a:rPr lang="es-ES" dirty="0" err="1" smtClean="0"/>
              <a:t>science</a:t>
            </a:r>
            <a:r>
              <a:rPr lang="es-ES" dirty="0" smtClean="0"/>
              <a:t>, </a:t>
            </a:r>
            <a:r>
              <a:rPr lang="es-ES" dirty="0" err="1" smtClean="0"/>
              <a:t>maths</a:t>
            </a:r>
            <a:r>
              <a:rPr lang="es-ES" dirty="0" smtClean="0"/>
              <a:t>, </a:t>
            </a:r>
            <a:r>
              <a:rPr lang="es-ES" dirty="0" err="1" smtClean="0"/>
              <a:t>geography</a:t>
            </a:r>
            <a:r>
              <a:rPr lang="es-ES" dirty="0" smtClean="0"/>
              <a:t>..)</a:t>
            </a:r>
          </a:p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6804687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496975" y="441783"/>
            <a:ext cx="7923995" cy="60631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200" b="1" dirty="0" err="1" smtClean="0"/>
              <a:t>Teaching</a:t>
            </a:r>
            <a:r>
              <a:rPr lang="es-ES" sz="3600" b="1" dirty="0" smtClean="0"/>
              <a:t> </a:t>
            </a:r>
            <a:r>
              <a:rPr lang="es-ES" sz="3200" b="1" dirty="0" err="1" smtClean="0"/>
              <a:t>other</a:t>
            </a:r>
            <a:r>
              <a:rPr lang="es-ES" sz="3200" b="1" dirty="0" smtClean="0"/>
              <a:t> </a:t>
            </a:r>
            <a:r>
              <a:rPr lang="es-ES" sz="3200" b="1" dirty="0" err="1" smtClean="0"/>
              <a:t>subjects</a:t>
            </a:r>
            <a:r>
              <a:rPr lang="es-ES" sz="3200" b="1" dirty="0" smtClean="0"/>
              <a:t> </a:t>
            </a:r>
            <a:r>
              <a:rPr lang="es-ES" sz="3200" b="1" dirty="0" err="1" smtClean="0"/>
              <a:t>through</a:t>
            </a:r>
            <a:r>
              <a:rPr lang="es-ES" sz="3200" b="1" dirty="0" smtClean="0"/>
              <a:t> English </a:t>
            </a:r>
            <a:r>
              <a:rPr lang="es-ES" sz="3200" dirty="0" smtClean="0"/>
              <a:t>(OXFORD): </a:t>
            </a:r>
            <a:r>
              <a:rPr lang="es-ES" sz="3200" dirty="0" err="1" smtClean="0"/>
              <a:t>Theorical</a:t>
            </a:r>
            <a:r>
              <a:rPr lang="es-ES" sz="3200" dirty="0" smtClean="0"/>
              <a:t> and </a:t>
            </a:r>
            <a:r>
              <a:rPr lang="es-ES" sz="3200" dirty="0" err="1" smtClean="0"/>
              <a:t>very</a:t>
            </a:r>
            <a:r>
              <a:rPr lang="es-ES" sz="3200" dirty="0" smtClean="0"/>
              <a:t> </a:t>
            </a:r>
            <a:r>
              <a:rPr lang="es-ES" sz="3200" dirty="0" err="1" smtClean="0"/>
              <a:t>good</a:t>
            </a:r>
            <a:r>
              <a:rPr lang="es-ES" sz="3200" dirty="0" smtClean="0"/>
              <a:t> CLIL </a:t>
            </a:r>
            <a:r>
              <a:rPr lang="es-ES" sz="3200" dirty="0" err="1" smtClean="0"/>
              <a:t>book</a:t>
            </a:r>
            <a:endParaRPr lang="es-ES" sz="3200" dirty="0" smtClean="0"/>
          </a:p>
          <a:p>
            <a:endParaRPr lang="es-ES" sz="3200" dirty="0"/>
          </a:p>
          <a:p>
            <a:r>
              <a:rPr lang="es-ES" sz="3200" b="1" dirty="0" smtClean="0"/>
              <a:t>CLIL </a:t>
            </a:r>
            <a:r>
              <a:rPr lang="es-ES" sz="3200" b="1" dirty="0" err="1" smtClean="0"/>
              <a:t>activities</a:t>
            </a:r>
            <a:r>
              <a:rPr lang="es-ES" sz="3200" b="1" dirty="0" smtClean="0"/>
              <a:t>: a </a:t>
            </a:r>
            <a:r>
              <a:rPr lang="es-ES" sz="3200" b="1" dirty="0" err="1" smtClean="0"/>
              <a:t>resource</a:t>
            </a:r>
            <a:r>
              <a:rPr lang="es-ES" sz="3200" b="1" dirty="0" smtClean="0"/>
              <a:t> </a:t>
            </a:r>
            <a:r>
              <a:rPr lang="es-ES" sz="3200" b="1" dirty="0" err="1" smtClean="0"/>
              <a:t>for</a:t>
            </a:r>
            <a:r>
              <a:rPr lang="es-ES" sz="3200" b="1" dirty="0" smtClean="0"/>
              <a:t> </a:t>
            </a:r>
            <a:r>
              <a:rPr lang="es-ES" sz="3200" b="1" dirty="0" err="1" smtClean="0"/>
              <a:t>subject</a:t>
            </a:r>
            <a:r>
              <a:rPr lang="es-ES" sz="3200" b="1" dirty="0" smtClean="0"/>
              <a:t> and </a:t>
            </a:r>
            <a:r>
              <a:rPr lang="es-ES" sz="3200" b="1" dirty="0" err="1" smtClean="0"/>
              <a:t>language</a:t>
            </a:r>
            <a:r>
              <a:rPr lang="es-ES" sz="3200" b="1" dirty="0" smtClean="0"/>
              <a:t> </a:t>
            </a:r>
            <a:r>
              <a:rPr lang="es-ES" sz="3200" b="1" dirty="0" err="1" smtClean="0"/>
              <a:t>teachers</a:t>
            </a:r>
            <a:r>
              <a:rPr lang="es-ES" sz="3200" dirty="0" smtClean="0"/>
              <a:t> (CAMBRIDGE UNIVERSITY PRESS)</a:t>
            </a:r>
          </a:p>
          <a:p>
            <a:r>
              <a:rPr lang="es-ES" sz="3200" b="1" dirty="0" smtClean="0"/>
              <a:t>MODERN WORLD HISTORY</a:t>
            </a:r>
            <a:r>
              <a:rPr lang="es-ES" sz="3200" dirty="0" smtClean="0"/>
              <a:t>, </a:t>
            </a:r>
            <a:r>
              <a:rPr lang="es-ES" sz="3200" dirty="0" err="1" smtClean="0"/>
              <a:t>The</a:t>
            </a:r>
            <a:r>
              <a:rPr lang="es-ES" sz="3200" dirty="0" smtClean="0"/>
              <a:t> </a:t>
            </a:r>
            <a:r>
              <a:rPr lang="es-ES" sz="3200" dirty="0" err="1" smtClean="0"/>
              <a:t>revision</a:t>
            </a:r>
            <a:r>
              <a:rPr lang="es-ES" sz="3200" dirty="0" smtClean="0"/>
              <a:t> guide (GCSE)</a:t>
            </a:r>
          </a:p>
          <a:p>
            <a:r>
              <a:rPr lang="es-ES" sz="3200" b="1" dirty="0" smtClean="0"/>
              <a:t>BITESIZE REVISION , MATHS</a:t>
            </a:r>
            <a:r>
              <a:rPr lang="es-ES" sz="3200" dirty="0" smtClean="0"/>
              <a:t>, Complete </a:t>
            </a:r>
            <a:r>
              <a:rPr lang="es-ES" sz="3200" dirty="0" err="1" smtClean="0"/>
              <a:t>revision</a:t>
            </a:r>
            <a:r>
              <a:rPr lang="es-ES" sz="3200" dirty="0" smtClean="0"/>
              <a:t> guide (GCSE)</a:t>
            </a:r>
          </a:p>
          <a:p>
            <a:r>
              <a:rPr lang="es-ES" sz="3200" b="1" dirty="0" smtClean="0"/>
              <a:t>GCSE in a </a:t>
            </a:r>
            <a:r>
              <a:rPr lang="es-ES" sz="3200" b="1" dirty="0" err="1" smtClean="0"/>
              <a:t>week</a:t>
            </a:r>
            <a:r>
              <a:rPr lang="es-ES" sz="3200" b="1" dirty="0" smtClean="0"/>
              <a:t>. </a:t>
            </a:r>
            <a:r>
              <a:rPr lang="es-ES" sz="3200" b="1" dirty="0" err="1" smtClean="0"/>
              <a:t>Mathematics</a:t>
            </a:r>
            <a:endParaRPr lang="es-ES" sz="3200" b="1" dirty="0" smtClean="0"/>
          </a:p>
          <a:p>
            <a:endParaRPr lang="es-ES" sz="3200" b="1" dirty="0"/>
          </a:p>
        </p:txBody>
      </p:sp>
    </p:spTree>
    <p:extLst>
      <p:ext uri="{BB962C8B-B14F-4D97-AF65-F5344CB8AC3E}">
        <p14:creationId xmlns:p14="http://schemas.microsoft.com/office/powerpoint/2010/main" val="4495377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es-ES" b="1" dirty="0" smtClean="0">
                <a:solidFill>
                  <a:srgbClr val="FF0000"/>
                </a:solidFill>
              </a:rPr>
              <a:t>ACTIVITIES FOR VOCABULARY LEARNING</a:t>
            </a:r>
            <a:endParaRPr lang="es-ES" b="1" dirty="0">
              <a:solidFill>
                <a:srgbClr val="FF0000"/>
              </a:solidFill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s-ES" dirty="0" smtClean="0"/>
              <a:t>READ </a:t>
            </a:r>
            <a:r>
              <a:rPr lang="es-ES" dirty="0" err="1" smtClean="0"/>
              <a:t>The</a:t>
            </a:r>
            <a:r>
              <a:rPr lang="es-ES" dirty="0" smtClean="0"/>
              <a:t> </a:t>
            </a:r>
            <a:r>
              <a:rPr lang="es-ES" dirty="0" err="1" smtClean="0"/>
              <a:t>vocabulary</a:t>
            </a:r>
            <a:r>
              <a:rPr lang="es-ES" dirty="0" smtClean="0"/>
              <a:t> in </a:t>
            </a:r>
            <a:r>
              <a:rPr lang="es-ES" dirty="0" err="1" smtClean="0"/>
              <a:t>the</a:t>
            </a:r>
            <a:r>
              <a:rPr lang="es-ES" dirty="0" smtClean="0"/>
              <a:t> </a:t>
            </a:r>
            <a:r>
              <a:rPr lang="es-ES" dirty="0" err="1" smtClean="0"/>
              <a:t>board</a:t>
            </a:r>
            <a:r>
              <a:rPr lang="es-ES" dirty="0" smtClean="0"/>
              <a:t> </a:t>
            </a:r>
            <a:r>
              <a:rPr lang="es-ES" sz="2000" i="1" dirty="0" smtClean="0"/>
              <a:t>(no more </a:t>
            </a:r>
            <a:r>
              <a:rPr lang="es-ES" sz="2000" i="1" dirty="0" err="1" smtClean="0"/>
              <a:t>than</a:t>
            </a:r>
            <a:r>
              <a:rPr lang="es-ES" sz="2000" i="1" dirty="0" smtClean="0"/>
              <a:t> 10 new </a:t>
            </a:r>
            <a:r>
              <a:rPr lang="es-ES" sz="2000" i="1" dirty="0" err="1" smtClean="0"/>
              <a:t>words</a:t>
            </a:r>
            <a:r>
              <a:rPr lang="es-ES" sz="2000" i="1" dirty="0" smtClean="0"/>
              <a:t>)</a:t>
            </a:r>
          </a:p>
          <a:p>
            <a:r>
              <a:rPr lang="es-ES" dirty="0" smtClean="0"/>
              <a:t>GIVE THE TEXT  and </a:t>
            </a:r>
            <a:r>
              <a:rPr lang="es-ES" dirty="0" err="1" smtClean="0"/>
              <a:t>they</a:t>
            </a:r>
            <a:r>
              <a:rPr lang="es-ES" dirty="0" smtClean="0"/>
              <a:t> </a:t>
            </a:r>
            <a:r>
              <a:rPr lang="es-ES" dirty="0" err="1" smtClean="0"/>
              <a:t>read</a:t>
            </a:r>
            <a:r>
              <a:rPr lang="es-ES" dirty="0" smtClean="0"/>
              <a:t> </a:t>
            </a:r>
            <a:r>
              <a:rPr lang="es-ES" dirty="0" err="1" smtClean="0"/>
              <a:t>it</a:t>
            </a:r>
            <a:r>
              <a:rPr lang="es-ES" dirty="0" smtClean="0"/>
              <a:t> up</a:t>
            </a:r>
          </a:p>
          <a:p>
            <a:r>
              <a:rPr lang="es-ES" dirty="0" smtClean="0"/>
              <a:t>MATCH </a:t>
            </a:r>
            <a:r>
              <a:rPr lang="es-ES" dirty="0" err="1" smtClean="0"/>
              <a:t>the</a:t>
            </a:r>
            <a:r>
              <a:rPr lang="es-ES" dirty="0" smtClean="0"/>
              <a:t> </a:t>
            </a:r>
            <a:r>
              <a:rPr lang="es-ES" dirty="0" err="1" smtClean="0"/>
              <a:t>words</a:t>
            </a:r>
            <a:r>
              <a:rPr lang="es-ES" dirty="0" smtClean="0"/>
              <a:t> and </a:t>
            </a:r>
            <a:r>
              <a:rPr lang="es-ES" dirty="0" err="1" smtClean="0"/>
              <a:t>the</a:t>
            </a:r>
            <a:r>
              <a:rPr lang="es-ES" dirty="0" smtClean="0"/>
              <a:t> </a:t>
            </a:r>
            <a:r>
              <a:rPr lang="es-ES" dirty="0" err="1" smtClean="0"/>
              <a:t>meanings</a:t>
            </a:r>
            <a:r>
              <a:rPr lang="es-ES" dirty="0" smtClean="0"/>
              <a:t> </a:t>
            </a:r>
            <a:r>
              <a:rPr lang="es-ES" sz="2400" i="1" dirty="0" smtClean="0"/>
              <a:t>(in </a:t>
            </a:r>
            <a:r>
              <a:rPr lang="es-ES" sz="2400" i="1" dirty="0" err="1" smtClean="0"/>
              <a:t>pairs</a:t>
            </a:r>
            <a:r>
              <a:rPr lang="es-ES" sz="2400" i="1" dirty="0" smtClean="0"/>
              <a:t>)</a:t>
            </a:r>
          </a:p>
          <a:p>
            <a:r>
              <a:rPr lang="es-ES" dirty="0" smtClean="0"/>
              <a:t>TROW AWAY CARD ACTIVITY </a:t>
            </a:r>
            <a:r>
              <a:rPr lang="es-ES" sz="2400" dirty="0" smtClean="0"/>
              <a:t>(</a:t>
            </a:r>
            <a:r>
              <a:rPr lang="es-ES" sz="2400" dirty="0" err="1" smtClean="0"/>
              <a:t>groups</a:t>
            </a:r>
            <a:r>
              <a:rPr lang="es-ES" sz="2400" dirty="0" smtClean="0"/>
              <a:t> 2/3 </a:t>
            </a:r>
            <a:r>
              <a:rPr lang="es-ES" sz="2400" dirty="0" err="1" smtClean="0"/>
              <a:t>students</a:t>
            </a:r>
            <a:r>
              <a:rPr lang="es-ES" sz="2400" dirty="0" smtClean="0"/>
              <a:t>)</a:t>
            </a:r>
          </a:p>
          <a:p>
            <a:r>
              <a:rPr lang="es-ES" dirty="0" smtClean="0"/>
              <a:t>STAND UP AND ASK </a:t>
            </a:r>
            <a:r>
              <a:rPr lang="es-ES" dirty="0" err="1" smtClean="0"/>
              <a:t>each</a:t>
            </a:r>
            <a:r>
              <a:rPr lang="es-ES" dirty="0" smtClean="0"/>
              <a:t> </a:t>
            </a:r>
            <a:r>
              <a:rPr lang="es-ES" dirty="0" err="1" smtClean="0"/>
              <a:t>other</a:t>
            </a:r>
            <a:r>
              <a:rPr lang="es-ES" dirty="0" smtClean="0"/>
              <a:t> </a:t>
            </a:r>
            <a:r>
              <a:rPr lang="es-ES" sz="2400" dirty="0" smtClean="0"/>
              <a:t>(</a:t>
            </a:r>
            <a:r>
              <a:rPr lang="es-ES" sz="2400" dirty="0" err="1" smtClean="0"/>
              <a:t>individually</a:t>
            </a:r>
            <a:r>
              <a:rPr lang="es-ES" sz="2400" dirty="0" smtClean="0"/>
              <a:t>)</a:t>
            </a:r>
          </a:p>
          <a:p>
            <a:pPr marL="0" indent="0">
              <a:buNone/>
            </a:pPr>
            <a:r>
              <a:rPr lang="es-ES" dirty="0" smtClean="0"/>
              <a:t> </a:t>
            </a:r>
            <a:r>
              <a:rPr lang="es-ES" b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s-ES" b="1" i="1" dirty="0" err="1" smtClean="0">
                <a:solidFill>
                  <a:schemeClr val="tx2">
                    <a:lumMod val="75000"/>
                  </a:schemeClr>
                </a:solidFill>
              </a:rPr>
              <a:t>The</a:t>
            </a:r>
            <a:r>
              <a:rPr lang="es-ES" b="1" i="1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s-ES" b="1" i="1" dirty="0" err="1" smtClean="0">
                <a:solidFill>
                  <a:schemeClr val="tx2">
                    <a:lumMod val="75000"/>
                  </a:schemeClr>
                </a:solidFill>
              </a:rPr>
              <a:t>vocabulary</a:t>
            </a:r>
            <a:r>
              <a:rPr lang="es-ES" b="1" i="1" dirty="0" smtClean="0">
                <a:solidFill>
                  <a:schemeClr val="tx2">
                    <a:lumMod val="75000"/>
                  </a:schemeClr>
                </a:solidFill>
              </a:rPr>
              <a:t> (</a:t>
            </a:r>
            <a:r>
              <a:rPr lang="es-ES" b="1" i="1" dirty="0" err="1" smtClean="0">
                <a:solidFill>
                  <a:schemeClr val="tx2">
                    <a:lumMod val="75000"/>
                  </a:schemeClr>
                </a:solidFill>
              </a:rPr>
              <a:t>key</a:t>
            </a:r>
            <a:r>
              <a:rPr lang="es-ES" b="1" i="1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s-ES" b="1" i="1" dirty="0" err="1" smtClean="0">
                <a:solidFill>
                  <a:schemeClr val="tx2">
                    <a:lumMod val="75000"/>
                  </a:schemeClr>
                </a:solidFill>
              </a:rPr>
              <a:t>words</a:t>
            </a:r>
            <a:r>
              <a:rPr lang="es-ES" b="1" i="1" dirty="0" smtClean="0">
                <a:solidFill>
                  <a:schemeClr val="tx2">
                    <a:lumMod val="75000"/>
                  </a:schemeClr>
                </a:solidFill>
              </a:rPr>
              <a:t>) </a:t>
            </a:r>
            <a:r>
              <a:rPr lang="es-ES" b="1" i="1" dirty="0" err="1" smtClean="0">
                <a:solidFill>
                  <a:schemeClr val="tx2">
                    <a:lumMod val="75000"/>
                  </a:schemeClr>
                </a:solidFill>
              </a:rPr>
              <a:t>must</a:t>
            </a:r>
            <a:r>
              <a:rPr lang="es-ES" b="1" i="1" dirty="0" smtClean="0">
                <a:solidFill>
                  <a:schemeClr val="tx2">
                    <a:lumMod val="75000"/>
                  </a:schemeClr>
                </a:solidFill>
              </a:rPr>
              <a:t> be </a:t>
            </a:r>
            <a:r>
              <a:rPr lang="es-ES" b="1" i="1" dirty="0" err="1" smtClean="0">
                <a:solidFill>
                  <a:schemeClr val="tx2">
                    <a:lumMod val="75000"/>
                  </a:schemeClr>
                </a:solidFill>
              </a:rPr>
              <a:t>taught</a:t>
            </a:r>
            <a:r>
              <a:rPr lang="es-ES" b="1" i="1" dirty="0" smtClean="0">
                <a:solidFill>
                  <a:schemeClr val="tx2">
                    <a:lumMod val="75000"/>
                  </a:schemeClr>
                </a:solidFill>
              </a:rPr>
              <a:t> in </a:t>
            </a:r>
            <a:r>
              <a:rPr lang="es-ES" b="1" i="1" dirty="0" err="1" smtClean="0">
                <a:solidFill>
                  <a:schemeClr val="tx2">
                    <a:lumMod val="75000"/>
                  </a:schemeClr>
                </a:solidFill>
              </a:rPr>
              <a:t>context</a:t>
            </a:r>
            <a:r>
              <a:rPr lang="es-ES" b="1" i="1" dirty="0" smtClean="0">
                <a:solidFill>
                  <a:schemeClr val="tx2">
                    <a:lumMod val="75000"/>
                  </a:schemeClr>
                </a:solidFill>
              </a:rPr>
              <a:t> and be </a:t>
            </a:r>
            <a:r>
              <a:rPr lang="es-ES" b="1" i="1" dirty="0" err="1" smtClean="0">
                <a:solidFill>
                  <a:schemeClr val="tx2">
                    <a:lumMod val="75000"/>
                  </a:schemeClr>
                </a:solidFill>
              </a:rPr>
              <a:t>repeated</a:t>
            </a:r>
            <a:r>
              <a:rPr lang="es-ES" b="1" i="1" dirty="0" smtClean="0">
                <a:solidFill>
                  <a:schemeClr val="tx2">
                    <a:lumMod val="75000"/>
                  </a:schemeClr>
                </a:solidFill>
              </a:rPr>
              <a:t> as </a:t>
            </a:r>
            <a:r>
              <a:rPr lang="es-ES" b="1" i="1" dirty="0" err="1" smtClean="0">
                <a:solidFill>
                  <a:schemeClr val="tx2">
                    <a:lumMod val="75000"/>
                  </a:schemeClr>
                </a:solidFill>
              </a:rPr>
              <a:t>much</a:t>
            </a:r>
            <a:r>
              <a:rPr lang="es-ES" b="1" i="1" dirty="0" smtClean="0">
                <a:solidFill>
                  <a:schemeClr val="tx2">
                    <a:lumMod val="75000"/>
                  </a:schemeClr>
                </a:solidFill>
              </a:rPr>
              <a:t> as </a:t>
            </a:r>
            <a:r>
              <a:rPr lang="es-ES" b="1" i="1" dirty="0" err="1" smtClean="0">
                <a:solidFill>
                  <a:schemeClr val="tx2">
                    <a:lumMod val="75000"/>
                  </a:schemeClr>
                </a:solidFill>
              </a:rPr>
              <a:t>possible</a:t>
            </a:r>
            <a:r>
              <a:rPr lang="es-ES" b="1" i="1" dirty="0" smtClean="0">
                <a:solidFill>
                  <a:schemeClr val="accent6">
                    <a:lumMod val="75000"/>
                  </a:schemeClr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56167700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r>
              <a:rPr lang="es-ES" b="1" dirty="0" smtClean="0">
                <a:solidFill>
                  <a:srgbClr val="FF0000"/>
                </a:solidFill>
              </a:rPr>
              <a:t>ACTIVITIES FOR VOCABULARY</a:t>
            </a:r>
            <a:endParaRPr lang="es-ES" b="1" dirty="0">
              <a:solidFill>
                <a:srgbClr val="FF0000"/>
              </a:solidFill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s-ES" dirty="0" smtClean="0"/>
              <a:t>FILL IN THE GAPS</a:t>
            </a:r>
          </a:p>
          <a:p>
            <a:r>
              <a:rPr lang="es-ES" dirty="0" smtClean="0"/>
              <a:t>DRAWINGS </a:t>
            </a:r>
          </a:p>
          <a:p>
            <a:r>
              <a:rPr lang="es-ES" dirty="0" smtClean="0"/>
              <a:t>THE MAZE, </a:t>
            </a:r>
            <a:r>
              <a:rPr lang="es-ES" dirty="0" err="1" smtClean="0"/>
              <a:t>to</a:t>
            </a:r>
            <a:r>
              <a:rPr lang="es-ES" dirty="0" smtClean="0"/>
              <a:t> </a:t>
            </a:r>
            <a:r>
              <a:rPr lang="es-ES" dirty="0" err="1" smtClean="0"/>
              <a:t>join</a:t>
            </a:r>
            <a:r>
              <a:rPr lang="es-ES" dirty="0" smtClean="0"/>
              <a:t> ideas, </a:t>
            </a:r>
            <a:r>
              <a:rPr lang="es-ES" dirty="0" err="1" smtClean="0"/>
              <a:t>concepts</a:t>
            </a:r>
            <a:r>
              <a:rPr lang="es-ES" dirty="0" smtClean="0"/>
              <a:t>, </a:t>
            </a:r>
            <a:r>
              <a:rPr lang="es-ES" dirty="0" err="1" smtClean="0"/>
              <a:t>stages</a:t>
            </a:r>
            <a:r>
              <a:rPr lang="es-ES" dirty="0" smtClean="0"/>
              <a:t> of a </a:t>
            </a:r>
            <a:r>
              <a:rPr lang="es-ES" dirty="0" err="1" smtClean="0"/>
              <a:t>process</a:t>
            </a:r>
            <a:r>
              <a:rPr lang="es-ES" dirty="0" smtClean="0"/>
              <a:t>.</a:t>
            </a:r>
          </a:p>
          <a:p>
            <a:r>
              <a:rPr lang="es-ES" dirty="0" smtClean="0"/>
              <a:t>STUDENT A and B </a:t>
            </a:r>
            <a:r>
              <a:rPr lang="es-ES" sz="2400" dirty="0" smtClean="0"/>
              <a:t>( in </a:t>
            </a:r>
            <a:r>
              <a:rPr lang="es-ES" sz="2400" dirty="0" err="1" smtClean="0"/>
              <a:t>pairs</a:t>
            </a:r>
            <a:r>
              <a:rPr lang="es-ES" sz="2400" dirty="0" smtClean="0"/>
              <a:t>)</a:t>
            </a:r>
          </a:p>
          <a:p>
            <a:r>
              <a:rPr lang="es-ES" dirty="0" smtClean="0"/>
              <a:t>TEXT RECONSTRUCTION </a:t>
            </a:r>
            <a:r>
              <a:rPr lang="es-ES" sz="2400" dirty="0" smtClean="0"/>
              <a:t>( in </a:t>
            </a:r>
            <a:r>
              <a:rPr lang="es-ES" sz="2400" dirty="0" err="1" smtClean="0"/>
              <a:t>pairs</a:t>
            </a:r>
            <a:r>
              <a:rPr lang="es-ES" sz="2400" dirty="0" smtClean="0"/>
              <a:t>)</a:t>
            </a:r>
          </a:p>
          <a:p>
            <a:r>
              <a:rPr lang="es-ES" dirty="0" smtClean="0"/>
              <a:t>HALF A CROSSWORD, THE SECRET WORD </a:t>
            </a:r>
            <a:r>
              <a:rPr lang="es-ES" sz="2400" dirty="0" smtClean="0"/>
              <a:t>( in </a:t>
            </a:r>
            <a:r>
              <a:rPr lang="es-ES" sz="2400" dirty="0" err="1" smtClean="0"/>
              <a:t>pairs</a:t>
            </a:r>
            <a:r>
              <a:rPr lang="es-ES" sz="2400" dirty="0" smtClean="0"/>
              <a:t>, </a:t>
            </a:r>
            <a:r>
              <a:rPr lang="es-ES" sz="2400" dirty="0" err="1" smtClean="0"/>
              <a:t>very</a:t>
            </a:r>
            <a:r>
              <a:rPr lang="es-ES" sz="2400" dirty="0" smtClean="0"/>
              <a:t> </a:t>
            </a:r>
            <a:r>
              <a:rPr lang="es-ES" sz="2400" dirty="0" err="1" smtClean="0"/>
              <a:t>useful</a:t>
            </a:r>
            <a:r>
              <a:rPr lang="es-ES" sz="2400" dirty="0" smtClean="0"/>
              <a:t> </a:t>
            </a:r>
            <a:r>
              <a:rPr lang="es-ES" sz="2400" dirty="0" err="1" smtClean="0"/>
              <a:t>to</a:t>
            </a:r>
            <a:r>
              <a:rPr lang="es-ES" sz="2400" dirty="0" smtClean="0"/>
              <a:t> </a:t>
            </a:r>
            <a:r>
              <a:rPr lang="es-ES" sz="2400" dirty="0" err="1" smtClean="0"/>
              <a:t>check</a:t>
            </a:r>
            <a:r>
              <a:rPr lang="es-ES" sz="2400" dirty="0" smtClean="0"/>
              <a:t> </a:t>
            </a:r>
            <a:r>
              <a:rPr lang="es-ES" sz="2400" dirty="0" err="1" smtClean="0"/>
              <a:t>the</a:t>
            </a:r>
            <a:r>
              <a:rPr lang="es-ES" sz="2400" dirty="0" smtClean="0"/>
              <a:t> </a:t>
            </a:r>
            <a:r>
              <a:rPr lang="es-ES" sz="2400" dirty="0" err="1" smtClean="0"/>
              <a:t>vocabulary</a:t>
            </a:r>
            <a:r>
              <a:rPr lang="es-ES" sz="2400" dirty="0" smtClean="0"/>
              <a:t> </a:t>
            </a:r>
            <a:r>
              <a:rPr lang="es-ES" sz="2400" dirty="0" err="1" smtClean="0"/>
              <a:t>studied</a:t>
            </a:r>
            <a:r>
              <a:rPr lang="es-ES" sz="2400" dirty="0" smtClean="0"/>
              <a:t> </a:t>
            </a:r>
            <a:r>
              <a:rPr lang="es-ES" sz="2400" dirty="0" err="1" smtClean="0"/>
              <a:t>during</a:t>
            </a:r>
            <a:r>
              <a:rPr lang="es-ES" sz="2400" dirty="0" smtClean="0"/>
              <a:t> </a:t>
            </a:r>
            <a:r>
              <a:rPr lang="es-ES" sz="2400" dirty="0" err="1" smtClean="0"/>
              <a:t>the</a:t>
            </a:r>
            <a:r>
              <a:rPr lang="es-ES" sz="2400" dirty="0" smtClean="0"/>
              <a:t> </a:t>
            </a:r>
            <a:r>
              <a:rPr lang="es-ES" sz="2400" dirty="0" err="1" smtClean="0"/>
              <a:t>unit</a:t>
            </a:r>
            <a:r>
              <a:rPr lang="es-ES" sz="2400" dirty="0" smtClean="0"/>
              <a:t>): </a:t>
            </a:r>
            <a:r>
              <a:rPr lang="es-ES" sz="2400" b="1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puzzlemaker.com</a:t>
            </a:r>
            <a:endParaRPr lang="es-ES" sz="2400" b="1" dirty="0" smtClean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335832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r>
              <a:rPr lang="es-ES" dirty="0" smtClean="0"/>
              <a:t>	</a:t>
            </a:r>
            <a:r>
              <a:rPr lang="es-ES" b="1" dirty="0" smtClean="0">
                <a:solidFill>
                  <a:srgbClr val="FF0000"/>
                </a:solidFill>
              </a:rPr>
              <a:t>HOW TO SIMPLIFY A TEXT</a:t>
            </a:r>
            <a:endParaRPr lang="es-ES" b="1" dirty="0">
              <a:solidFill>
                <a:srgbClr val="FF0000"/>
              </a:solidFill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s-ES" sz="2800" b="1" i="1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We´ll</a:t>
            </a:r>
            <a:r>
              <a:rPr lang="es-ES" sz="2800" b="1" i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es-ES" sz="2800" b="1" i="1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make</a:t>
            </a:r>
            <a:r>
              <a:rPr lang="es-ES" sz="2800" b="1" i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a </a:t>
            </a:r>
            <a:r>
              <a:rPr lang="es-ES" sz="2800" b="1" i="1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text</a:t>
            </a:r>
            <a:r>
              <a:rPr lang="es-ES" sz="2800" b="1" i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es-ES" sz="2800" b="1" i="1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easier</a:t>
            </a:r>
            <a:r>
              <a:rPr lang="es-ES" sz="2800" b="1" i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es-ES" sz="2800" b="1" i="1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to</a:t>
            </a:r>
            <a:r>
              <a:rPr lang="es-ES" sz="2800" b="1" i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es-ES" sz="2800" b="1" i="1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learn</a:t>
            </a:r>
            <a:r>
              <a:rPr lang="es-ES" sz="2800" b="1" i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, </a:t>
            </a:r>
            <a:r>
              <a:rPr lang="es-ES" sz="2800" b="1" i="1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dividing</a:t>
            </a:r>
            <a:r>
              <a:rPr lang="es-ES" sz="2800" b="1" i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es-ES" sz="2800" b="1" i="1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the</a:t>
            </a:r>
            <a:r>
              <a:rPr lang="es-ES" sz="2800" b="1" i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es-ES" sz="2800" b="1" i="1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task</a:t>
            </a:r>
            <a:r>
              <a:rPr lang="es-ES" sz="2800" b="1" i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es-ES" sz="2800" b="1" i="1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into</a:t>
            </a:r>
            <a:r>
              <a:rPr lang="es-ES" sz="2800" b="1" i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es-ES" sz="2800" b="1" i="1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small</a:t>
            </a:r>
            <a:r>
              <a:rPr lang="es-ES" sz="2800" b="1" i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es-ES" sz="2800" b="1" i="1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steps</a:t>
            </a:r>
            <a:endParaRPr lang="es-ES" sz="2800" b="1" i="1" dirty="0" smtClean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r>
              <a:rPr lang="es-ES" sz="2800" dirty="0"/>
              <a:t>SENTENCES ON A DESK </a:t>
            </a:r>
            <a:r>
              <a:rPr lang="es-ES" sz="2400" dirty="0"/>
              <a:t>(</a:t>
            </a:r>
            <a:r>
              <a:rPr lang="es-ES" sz="2400" dirty="0" err="1"/>
              <a:t>individually</a:t>
            </a:r>
            <a:r>
              <a:rPr lang="es-ES" sz="2400" dirty="0" smtClean="0"/>
              <a:t>)</a:t>
            </a:r>
            <a:endParaRPr lang="es-ES" sz="2800" dirty="0" smtClean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r>
              <a:rPr lang="es-ES" dirty="0" err="1" smtClean="0"/>
              <a:t>Put</a:t>
            </a:r>
            <a:r>
              <a:rPr lang="es-ES" dirty="0" smtClean="0"/>
              <a:t> </a:t>
            </a:r>
            <a:r>
              <a:rPr lang="es-ES" dirty="0" err="1" smtClean="0"/>
              <a:t>the</a:t>
            </a:r>
            <a:r>
              <a:rPr lang="es-ES" dirty="0" smtClean="0"/>
              <a:t> </a:t>
            </a:r>
            <a:r>
              <a:rPr lang="es-ES" dirty="0" err="1" smtClean="0"/>
              <a:t>words</a:t>
            </a:r>
            <a:r>
              <a:rPr lang="es-ES" dirty="0" smtClean="0"/>
              <a:t> in </a:t>
            </a:r>
            <a:r>
              <a:rPr lang="es-ES" dirty="0" err="1" smtClean="0"/>
              <a:t>order</a:t>
            </a:r>
            <a:r>
              <a:rPr lang="es-ES" dirty="0" smtClean="0"/>
              <a:t> as </a:t>
            </a:r>
            <a:r>
              <a:rPr lang="es-ES" dirty="0" err="1" smtClean="0"/>
              <a:t>the</a:t>
            </a:r>
            <a:r>
              <a:rPr lang="es-ES" dirty="0" smtClean="0"/>
              <a:t> </a:t>
            </a:r>
            <a:r>
              <a:rPr lang="es-ES" dirty="0" err="1" smtClean="0"/>
              <a:t>teacher</a:t>
            </a:r>
            <a:r>
              <a:rPr lang="es-ES" dirty="0" smtClean="0"/>
              <a:t> </a:t>
            </a:r>
            <a:r>
              <a:rPr lang="es-ES" dirty="0" err="1" smtClean="0"/>
              <a:t>reads</a:t>
            </a:r>
            <a:r>
              <a:rPr lang="es-ES" dirty="0" smtClean="0"/>
              <a:t>, </a:t>
            </a:r>
            <a:r>
              <a:rPr lang="es-ES" dirty="0" err="1" smtClean="0"/>
              <a:t>secondly</a:t>
            </a:r>
            <a:r>
              <a:rPr lang="es-ES" dirty="0" smtClean="0"/>
              <a:t> </a:t>
            </a:r>
            <a:r>
              <a:rPr lang="es-ES" dirty="0" err="1" smtClean="0"/>
              <a:t>read</a:t>
            </a:r>
            <a:r>
              <a:rPr lang="es-ES" dirty="0" smtClean="0"/>
              <a:t> </a:t>
            </a:r>
            <a:r>
              <a:rPr lang="es-ES" dirty="0" err="1" smtClean="0"/>
              <a:t>the</a:t>
            </a:r>
            <a:r>
              <a:rPr lang="es-ES" dirty="0" smtClean="0"/>
              <a:t> </a:t>
            </a:r>
            <a:r>
              <a:rPr lang="es-ES" dirty="0" err="1" smtClean="0"/>
              <a:t>text</a:t>
            </a:r>
            <a:r>
              <a:rPr lang="es-ES" dirty="0" smtClean="0"/>
              <a:t> </a:t>
            </a:r>
            <a:r>
              <a:rPr lang="es-ES" dirty="0" err="1" smtClean="0"/>
              <a:t>again</a:t>
            </a:r>
            <a:r>
              <a:rPr lang="es-ES" dirty="0" smtClean="0"/>
              <a:t> and </a:t>
            </a:r>
            <a:r>
              <a:rPr lang="es-ES" dirty="0" err="1" smtClean="0"/>
              <a:t>finally</a:t>
            </a:r>
            <a:r>
              <a:rPr lang="es-ES" dirty="0" smtClean="0"/>
              <a:t> </a:t>
            </a:r>
            <a:r>
              <a:rPr lang="es-ES" dirty="0" err="1" smtClean="0"/>
              <a:t>they</a:t>
            </a:r>
            <a:r>
              <a:rPr lang="es-ES" dirty="0" smtClean="0"/>
              <a:t> </a:t>
            </a:r>
            <a:r>
              <a:rPr lang="es-ES" dirty="0" err="1" smtClean="0"/>
              <a:t>make</a:t>
            </a:r>
            <a:r>
              <a:rPr lang="es-ES" dirty="0" smtClean="0"/>
              <a:t> </a:t>
            </a:r>
            <a:r>
              <a:rPr lang="es-ES" dirty="0" err="1" smtClean="0"/>
              <a:t>their</a:t>
            </a:r>
            <a:r>
              <a:rPr lang="es-ES" dirty="0" smtClean="0"/>
              <a:t> </a:t>
            </a:r>
            <a:r>
              <a:rPr lang="es-ES" dirty="0" err="1" smtClean="0"/>
              <a:t>own</a:t>
            </a:r>
            <a:r>
              <a:rPr lang="es-ES" dirty="0" smtClean="0"/>
              <a:t> </a:t>
            </a:r>
            <a:r>
              <a:rPr lang="es-ES" dirty="0" err="1" smtClean="0"/>
              <a:t>text</a:t>
            </a:r>
            <a:endParaRPr lang="es-ES" dirty="0" smtClean="0"/>
          </a:p>
          <a:p>
            <a:r>
              <a:rPr lang="es-ES" dirty="0" err="1" smtClean="0"/>
              <a:t>Groups</a:t>
            </a:r>
            <a:r>
              <a:rPr lang="es-ES" dirty="0" smtClean="0"/>
              <a:t> of 8 and 3 </a:t>
            </a:r>
            <a:r>
              <a:rPr lang="es-ES" dirty="0" err="1" smtClean="0"/>
              <a:t>activity</a:t>
            </a:r>
            <a:endParaRPr lang="es-ES" dirty="0" smtClean="0"/>
          </a:p>
          <a:p>
            <a:r>
              <a:rPr lang="es-ES" dirty="0" err="1" smtClean="0"/>
              <a:t>The</a:t>
            </a:r>
            <a:r>
              <a:rPr lang="es-ES" dirty="0" smtClean="0"/>
              <a:t> </a:t>
            </a:r>
            <a:r>
              <a:rPr lang="es-ES" dirty="0" err="1" smtClean="0"/>
              <a:t>race</a:t>
            </a:r>
            <a:r>
              <a:rPr lang="es-ES" dirty="0" smtClean="0"/>
              <a:t> </a:t>
            </a:r>
            <a:r>
              <a:rPr lang="es-ES" sz="2400" dirty="0" smtClean="0"/>
              <a:t>(</a:t>
            </a:r>
            <a:r>
              <a:rPr lang="es-ES" sz="2400" dirty="0" err="1" smtClean="0"/>
              <a:t>groups</a:t>
            </a:r>
            <a:r>
              <a:rPr lang="es-ES" sz="2400" dirty="0" smtClean="0"/>
              <a:t> of ¾ </a:t>
            </a:r>
            <a:r>
              <a:rPr lang="es-ES" sz="2400" dirty="0" err="1" smtClean="0"/>
              <a:t>students</a:t>
            </a:r>
            <a:r>
              <a:rPr lang="es-ES" sz="2400" dirty="0" smtClean="0"/>
              <a:t> </a:t>
            </a:r>
            <a:r>
              <a:rPr lang="es-ES" sz="2400" dirty="0" err="1" smtClean="0"/>
              <a:t>with</a:t>
            </a:r>
            <a:r>
              <a:rPr lang="es-ES" sz="2400" dirty="0" smtClean="0"/>
              <a:t> a </a:t>
            </a:r>
            <a:r>
              <a:rPr lang="es-ES" sz="2400" dirty="0" err="1" smtClean="0"/>
              <a:t>representative</a:t>
            </a:r>
            <a:r>
              <a:rPr lang="es-ES" sz="2400" dirty="0" smtClean="0"/>
              <a:t>)</a:t>
            </a:r>
            <a:endParaRPr lang="es-ES" sz="2400" dirty="0"/>
          </a:p>
        </p:txBody>
      </p:sp>
    </p:spTree>
    <p:extLst>
      <p:ext uri="{BB962C8B-B14F-4D97-AF65-F5344CB8AC3E}">
        <p14:creationId xmlns:p14="http://schemas.microsoft.com/office/powerpoint/2010/main" val="7949724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224</TotalTime>
  <Words>469</Words>
  <Application>Microsoft Macintosh PowerPoint</Application>
  <PresentationFormat>Presentación en pantalla (4:3)</PresentationFormat>
  <Paragraphs>54</Paragraphs>
  <Slides>10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10</vt:i4>
      </vt:variant>
    </vt:vector>
  </HeadingPairs>
  <TitlesOfParts>
    <vt:vector size="11" baseType="lpstr">
      <vt:lpstr>Tema de Office</vt:lpstr>
      <vt:lpstr>CLIL METHODOLOGY</vt:lpstr>
      <vt:lpstr>WHAT IS CLIL? </vt:lpstr>
      <vt:lpstr>THE 4 C´s in CLIL</vt:lpstr>
      <vt:lpstr>LANGUAGE AWARENESS</vt:lpstr>
      <vt:lpstr>USEFUL WEBSITES for different subjects</vt:lpstr>
      <vt:lpstr>Presentación de PowerPoint</vt:lpstr>
      <vt:lpstr>ACTIVITIES FOR VOCABULARY LEARNING</vt:lpstr>
      <vt:lpstr>ACTIVITIES FOR VOCABULARY</vt:lpstr>
      <vt:lpstr> HOW TO SIMPLIFY A TEXT</vt:lpstr>
      <vt:lpstr>OTHER ACTIVITIES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WHAT IS CLIL? </dc:title>
  <dc:creator>Maria José  Garcia Alfaro</dc:creator>
  <cp:lastModifiedBy>Maria José  Garcia Alfaro</cp:lastModifiedBy>
  <cp:revision>22</cp:revision>
  <dcterms:created xsi:type="dcterms:W3CDTF">2016-03-10T06:20:21Z</dcterms:created>
  <dcterms:modified xsi:type="dcterms:W3CDTF">2016-04-18T09:25:24Z</dcterms:modified>
</cp:coreProperties>
</file>