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sldIdLst>
    <p:sldId id="256" r:id="rId5"/>
    <p:sldId id="257" r:id="rId6"/>
    <p:sldId id="261" r:id="rId7"/>
    <p:sldId id="263" r:id="rId8"/>
    <p:sldId id="264" r:id="rId9"/>
    <p:sldId id="258" r:id="rId10"/>
    <p:sldId id="262" r:id="rId11"/>
    <p:sldId id="259" r:id="rId12"/>
    <p:sldId id="265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CD56"/>
    <a:srgbClr val="EDEA8C"/>
    <a:srgbClr val="82B362"/>
    <a:srgbClr val="71A84C"/>
    <a:srgbClr val="A2B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3F75E6-DF69-4BC6-8EC8-94692974658F}" v="208" dt="2021-02-18T13:13:39.900"/>
    <p1510:client id="{134BBDCD-698B-46EB-A8AC-027990F432B4}" v="180" dt="2021-02-12T09:07:04.534"/>
    <p1510:client id="{2F9E5B59-F49B-4FC8-AA43-4B48AA4F1F30}" v="10" dt="2021-02-12T10:49:08.860"/>
    <p1510:client id="{330F814C-28FF-4A83-92E0-3DF86BFE369B}" v="890" dt="2021-02-12T08:01:51.461"/>
    <p1510:client id="{43E7EBEC-CE0F-4E58-9CEB-00C5234F2A36}" v="843" dt="2021-02-12T10:54:57.979"/>
    <p1510:client id="{5B5BD012-D14B-A24C-9F53-2C4B0CB52C8A}" v="160" dt="2021-02-12T08:34:34.677"/>
    <p1510:client id="{7EAD0586-AD7D-4D30-877F-B43F837BD502}" v="649" dt="2021-02-12T10:45:40.226"/>
    <p1510:client id="{8921B105-555B-4D76-B1F6-C98C5694ACA0}" v="12" dt="2021-02-18T17:35:09.950"/>
    <p1510:client id="{8AA35DD2-0D8E-4BB3-9FA3-AC0577335AE4}" v="6" dt="2021-02-18T10:27:07.984"/>
    <p1510:client id="{9F0616EF-73BE-4793-A303-E80979AB2CCE}" v="266" dt="2021-02-12T08:34:28.602"/>
    <p1510:client id="{A2C992BF-B1F9-46EE-BF91-DFCFFBB0B5E0}" v="996" dt="2021-02-12T11:05:44.376"/>
    <p1510:client id="{BDAEFA6B-592B-4572-8ECC-D923F31FD47C}" v="1818" dt="2021-02-12T10:01:00.055"/>
    <p1510:client id="{CD85F522-D0E4-4021-A6FF-DCF5B387DDF0}" v="1" dt="2021-02-18T22:15:27.609"/>
    <p1510:client id="{DFD2BF95-BF69-4BDB-8582-78892E78846D}" v="1129" dt="2021-02-12T09:36:38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6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3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2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4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8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0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8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3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8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8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5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tvian_Song_and_Dance_Festiva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tateLibQld_2_129059_Latvian_folk_group_dancing,_Brisbane,_195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Latvian_people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muvan_ceremony_(15)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tvia.eu/traditions-culture/latvian-folk-songs-dainas#:~:text=Dainas%20has%20a%20history%20of,national%20distinguishing%20characteristic%20long%20before" TargetMode="External"/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://www.svetvietas.lv/mi%C4%B7e%C4%BCi.html" TargetMode="External"/><Relationship Id="rId2" Type="http://schemas.openxmlformats.org/officeDocument/2006/relationships/hyperlink" Target="https://commons.wikimedia.org/wiki/File:Romuvan_ceremony_(15)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autasdziesmas.lv/tag/ligo" TargetMode="External"/><Relationship Id="rId5" Type="http://schemas.openxmlformats.org/officeDocument/2006/relationships/hyperlink" Target="https://tautasdziesmas.lv/tag/lieldienas" TargetMode="External"/><Relationship Id="rId4" Type="http://schemas.openxmlformats.org/officeDocument/2006/relationships/hyperlink" Target="http://dainuskapis.lv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D1B496D-404C-4E9F-89F0-6834E35BE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332" b="39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ea typeface="+mj-lt"/>
                <a:cs typeface="+mj-lt"/>
              </a:rPr>
              <a:t>LATVIAN FOLK SONGS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5777" y="4018293"/>
            <a:ext cx="5362223" cy="12395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solidFill>
                  <a:srgbClr val="FFFFFF"/>
                </a:solidFill>
                <a:cs typeface="Calibri"/>
              </a:rPr>
              <a:t>Agate Ž, Anna M.S, Lauma V, Katrīna L, </a:t>
            </a:r>
            <a:r>
              <a:rPr lang="en-GB" err="1">
                <a:solidFill>
                  <a:srgbClr val="FFFFFF"/>
                </a:solidFill>
                <a:cs typeface="Calibri"/>
              </a:rPr>
              <a:t>Katrīne</a:t>
            </a:r>
            <a:r>
              <a:rPr lang="en-GB">
                <a:solidFill>
                  <a:srgbClr val="FFFFFF"/>
                </a:solidFill>
                <a:cs typeface="Calibri"/>
              </a:rPr>
              <a:t> L. 9.B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14AD4-C3D0-4087-BD7E-8E97AED47B2F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6" descr="Attēls, kurā ir teksts&#10;&#10;Apraksts ģenerēts automātiski">
            <a:extLst>
              <a:ext uri="{FF2B5EF4-FFF2-40B4-BE49-F238E27FC236}">
                <a16:creationId xmlns:a16="http://schemas.microsoft.com/office/drawing/2014/main" id="{8140F4F4-9830-4976-A94E-7DDE9DE5B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119" y="3502818"/>
            <a:ext cx="6291261" cy="3352800"/>
          </a:xfrm>
          <a:prstGeom prst="rect">
            <a:avLst/>
          </a:prstGeom>
        </p:spPr>
      </p:pic>
      <p:pic>
        <p:nvPicPr>
          <p:cNvPr id="5" name="Attēls 5" descr="Attēls, kurā ir teksts, iekštelpa, koka, koks&#10;&#10;Apraksts ģenerēts automātiski">
            <a:extLst>
              <a:ext uri="{FF2B5EF4-FFF2-40B4-BE49-F238E27FC236}">
                <a16:creationId xmlns:a16="http://schemas.microsoft.com/office/drawing/2014/main" id="{5C4D7E89-90C3-4553-88E8-7A818448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119" y="2381"/>
            <a:ext cx="6291262" cy="4221956"/>
          </a:xfrm>
          <a:prstGeom prst="rect">
            <a:avLst/>
          </a:prstGeom>
        </p:spPr>
      </p:pic>
      <p:pic>
        <p:nvPicPr>
          <p:cNvPr id="4" name="Picture 4" descr="A picture containing indoor, floor, wooden, box&#10;&#10;Description automatically generated">
            <a:extLst>
              <a:ext uri="{FF2B5EF4-FFF2-40B4-BE49-F238E27FC236}">
                <a16:creationId xmlns:a16="http://schemas.microsoft.com/office/drawing/2014/main" id="{B8C56522-7C76-4EA2-BB76-3FCC64016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28" r="547"/>
          <a:stretch/>
        </p:blipFill>
        <p:spPr>
          <a:xfrm>
            <a:off x="-54291" y="-1992"/>
            <a:ext cx="5963210" cy="6863093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97CC52-80BC-4A55-82E5-EFC2D9ADD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089" y="2268827"/>
            <a:ext cx="6586491" cy="81971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"/>
              <a:t>Cabinet of Folksongs- </a:t>
            </a:r>
            <a:r>
              <a:rPr lang="en" err="1"/>
              <a:t>Dainu</a:t>
            </a:r>
            <a:r>
              <a:rPr lang="en"/>
              <a:t> </a:t>
            </a:r>
            <a:r>
              <a:rPr lang="en" err="1"/>
              <a:t>skapis</a:t>
            </a:r>
            <a:r>
              <a:rPr lang="en">
                <a:solidFill>
                  <a:schemeClr val="bg1"/>
                </a:solidFill>
              </a:rPr>
              <a:t> </a:t>
            </a:r>
            <a:endParaRPr lang="lv-LV" err="1">
              <a:solidFill>
                <a:schemeClr val="bg1"/>
              </a:solidFill>
              <a:cs typeface="Calibri Light" panose="020F0302020204030204"/>
            </a:endParaRPr>
          </a:p>
          <a:p>
            <a:endParaRPr lang="en-GB">
              <a:cs typeface="Calibri Light"/>
            </a:endParaRPr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id="{EBC3A592-8E05-4499-BF0E-EB44A6567C45}"/>
              </a:ext>
            </a:extLst>
          </p:cNvPr>
          <p:cNvSpPr/>
          <p:nvPr/>
        </p:nvSpPr>
        <p:spPr>
          <a:xfrm>
            <a:off x="1136837" y="2992110"/>
            <a:ext cx="9596436" cy="2119312"/>
          </a:xfrm>
          <a:prstGeom prst="rect">
            <a:avLst/>
          </a:prstGeom>
          <a:solidFill>
            <a:srgbClr val="A89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6FAD5-A70E-4490-A67A-2FD37B67C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558" y="2993048"/>
            <a:ext cx="9646394" cy="2673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The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Dainas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(Lat­vian Folk songs) are lit­tle qua­trains of an­cient Lat­vian wis­dom cap­tured in song. Cre­ated well over a thou­sand years ago,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Dainas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were part of cel­e­bra­tions, daily work, re­flec­tions on life pre­served in oral form. There are more than 1.2 mil­lion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Dainas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, with ref­er­ences to them in all forms and lay­ers of cul­ture, from the­atre plays to every­day con­ver­sa­tions. The col­lec­tion of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Dainas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un­der the name “The Cab­i­net of Folk songs” is in­scribed in the UN­ESCO Mem­ory of the World Program.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Today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you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can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find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Dainas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in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«Dainu skapis»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which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located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in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National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library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Latvia.</a:t>
            </a:r>
            <a:r>
              <a:rPr lang="lv-LV" sz="2000">
                <a:ea typeface="+mn-lt"/>
                <a:cs typeface="+mn-lt"/>
              </a:rPr>
              <a:t> </a:t>
            </a:r>
            <a:endParaRPr lang="en-GB" sz="2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74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6F795-A0DC-44C9-90C1-DA9B54636CD7}"/>
              </a:ext>
            </a:extLst>
          </p:cNvPr>
          <p:cNvSpPr txBox="1"/>
          <p:nvPr/>
        </p:nvSpPr>
        <p:spPr>
          <a:xfrm>
            <a:off x="651287" y="1831791"/>
            <a:ext cx="5537385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2100" dirty="0" err="1">
                <a:ea typeface="+mn-lt"/>
                <a:cs typeface="+mn-lt"/>
              </a:rPr>
              <a:t>The</a:t>
            </a:r>
            <a:r>
              <a:rPr lang="lv-LV" sz="2100" dirty="0">
                <a:ea typeface="+mn-lt"/>
                <a:cs typeface="+mn-lt"/>
              </a:rPr>
              <a:t> first </a:t>
            </a:r>
            <a:r>
              <a:rPr lang="lv-LV" sz="2100" dirty="0" err="1">
                <a:ea typeface="+mn-lt"/>
                <a:cs typeface="+mn-lt"/>
              </a:rPr>
              <a:t>collections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of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Latvian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folk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songs</a:t>
            </a:r>
            <a:r>
              <a:rPr lang="lv-LV" sz="2100" dirty="0">
                <a:ea typeface="+mn-lt"/>
                <a:cs typeface="+mn-lt"/>
              </a:rPr>
              <a:t>, </a:t>
            </a:r>
            <a:r>
              <a:rPr lang="lv-LV" sz="2100" dirty="0" err="1">
                <a:ea typeface="+mn-lt"/>
                <a:cs typeface="+mn-lt"/>
              </a:rPr>
              <a:t>which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were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compiled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by</a:t>
            </a:r>
            <a:r>
              <a:rPr lang="lv-LV" sz="2100" dirty="0">
                <a:ea typeface="+mn-lt"/>
                <a:cs typeface="+mn-lt"/>
              </a:rPr>
              <a:t> </a:t>
            </a:r>
            <a:r>
              <a:rPr lang="lv-LV" sz="2100" dirty="0" err="1">
                <a:ea typeface="+mn-lt"/>
                <a:cs typeface="+mn-lt"/>
              </a:rPr>
              <a:t>two</a:t>
            </a:r>
            <a:r>
              <a:rPr lang="lv-LV" sz="2100" dirty="0">
                <a:ea typeface="+mn-lt"/>
                <a:cs typeface="+mn-lt"/>
              </a:rPr>
              <a:t> German </a:t>
            </a:r>
            <a:r>
              <a:rPr lang="lv-LV" sz="2100" dirty="0" err="1">
                <a:ea typeface="+mn-lt"/>
                <a:cs typeface="+mn-lt"/>
              </a:rPr>
              <a:t>men</a:t>
            </a:r>
            <a:r>
              <a:rPr lang="lv-LV" sz="2100" dirty="0">
                <a:ea typeface="+mn-lt"/>
                <a:cs typeface="+mn-lt"/>
              </a:rPr>
              <a:t>, </a:t>
            </a:r>
            <a:r>
              <a:rPr lang="lv-LV" sz="2100" dirty="0" err="1">
                <a:ea typeface="+mn-lt"/>
                <a:cs typeface="+mn-lt"/>
              </a:rPr>
              <a:t>were</a:t>
            </a:r>
            <a:r>
              <a:rPr lang="lv-LV" sz="2100" dirty="0">
                <a:ea typeface="+mn-lt"/>
                <a:cs typeface="+mn-lt"/>
              </a:rPr>
              <a:t> </a:t>
            </a:r>
            <a:r>
              <a:rPr lang="lv-LV" sz="2100" dirty="0" err="1">
                <a:ea typeface="+mn-lt"/>
                <a:cs typeface="+mn-lt"/>
              </a:rPr>
              <a:t>published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in</a:t>
            </a:r>
            <a:r>
              <a:rPr lang="lv-LV" sz="2100" dirty="0">
                <a:ea typeface="+mn-lt"/>
                <a:cs typeface="+mn-lt"/>
              </a:rPr>
              <a:t> 1807. </a:t>
            </a:r>
            <a:r>
              <a:rPr lang="lv-LV" sz="2100" dirty="0" err="1">
                <a:ea typeface="+mn-lt"/>
                <a:cs typeface="+mn-lt"/>
              </a:rPr>
              <a:t>Despite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the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wave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of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modernization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in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the</a:t>
            </a:r>
            <a:r>
              <a:rPr lang="lv-LV" sz="2100" dirty="0">
                <a:ea typeface="+mn-lt"/>
                <a:cs typeface="+mn-lt"/>
              </a:rPr>
              <a:t> 19th </a:t>
            </a:r>
            <a:r>
              <a:rPr lang="lv-LV" sz="2100" dirty="0" err="1">
                <a:ea typeface="+mn-lt"/>
                <a:cs typeface="+mn-lt"/>
              </a:rPr>
              <a:t>century</a:t>
            </a:r>
            <a:r>
              <a:rPr lang="lv-LV" sz="2100" dirty="0">
                <a:ea typeface="+mn-lt"/>
                <a:cs typeface="+mn-lt"/>
              </a:rPr>
              <a:t>, </a:t>
            </a:r>
            <a:r>
              <a:rPr lang="lv-LV" sz="2100" dirty="0" err="1">
                <a:ea typeface="+mn-lt"/>
                <a:cs typeface="+mn-lt"/>
              </a:rPr>
              <a:t>Latvians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managed</a:t>
            </a:r>
            <a:r>
              <a:rPr lang="lv-LV" sz="2100" dirty="0">
                <a:ea typeface="+mn-lt"/>
                <a:cs typeface="+mn-lt"/>
              </a:rPr>
              <a:t> to </a:t>
            </a:r>
            <a:r>
              <a:rPr lang="lv-LV" sz="2100" dirty="0" err="1">
                <a:ea typeface="+mn-lt"/>
                <a:cs typeface="+mn-lt"/>
              </a:rPr>
              <a:t>preserve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their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tradition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of</a:t>
            </a:r>
            <a:r>
              <a:rPr lang="lv-LV" sz="2100" dirty="0">
                <a:ea typeface="+mn-lt"/>
                <a:cs typeface="+mn-lt"/>
              </a:rPr>
              <a:t> Dainas, </a:t>
            </a:r>
            <a:r>
              <a:rPr lang="lv-LV" sz="2100" dirty="0" err="1">
                <a:ea typeface="+mn-lt"/>
                <a:cs typeface="+mn-lt"/>
              </a:rPr>
              <a:t>mostly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because</a:t>
            </a:r>
            <a:r>
              <a:rPr lang="lv-LV" sz="2100" dirty="0">
                <a:ea typeface="+mn-lt"/>
                <a:cs typeface="+mn-lt"/>
              </a:rPr>
              <a:t> it </a:t>
            </a:r>
            <a:r>
              <a:rPr lang="lv-LV" sz="2100" dirty="0" err="1">
                <a:ea typeface="+mn-lt"/>
                <a:cs typeface="+mn-lt"/>
              </a:rPr>
              <a:t>was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passed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on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from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generation</a:t>
            </a:r>
            <a:r>
              <a:rPr lang="lv-LV" sz="2100" dirty="0">
                <a:ea typeface="+mn-lt"/>
                <a:cs typeface="+mn-lt"/>
              </a:rPr>
              <a:t> to </a:t>
            </a:r>
            <a:r>
              <a:rPr lang="lv-LV" sz="2100" dirty="0" err="1">
                <a:ea typeface="+mn-lt"/>
                <a:cs typeface="+mn-lt"/>
              </a:rPr>
              <a:t>generation</a:t>
            </a:r>
            <a:r>
              <a:rPr lang="lv-LV" sz="2100" dirty="0">
                <a:ea typeface="+mn-lt"/>
                <a:cs typeface="+mn-lt"/>
              </a:rPr>
              <a:t>. </a:t>
            </a:r>
          </a:p>
          <a:p>
            <a:endParaRPr lang="lv-LV" sz="2100" dirty="0">
              <a:ea typeface="+mn-lt"/>
              <a:cs typeface="+mn-lt"/>
            </a:endParaRPr>
          </a:p>
          <a:p>
            <a:r>
              <a:rPr lang="lv-LV" sz="2100" dirty="0" err="1">
                <a:ea typeface="+mn-lt"/>
                <a:cs typeface="+mn-lt"/>
              </a:rPr>
              <a:t>The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central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role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of</a:t>
            </a:r>
            <a:r>
              <a:rPr lang="lv-LV" sz="2100" dirty="0">
                <a:ea typeface="+mn-lt"/>
                <a:cs typeface="+mn-lt"/>
              </a:rPr>
              <a:t> dainas </a:t>
            </a:r>
            <a:r>
              <a:rPr lang="lv-LV" sz="2100" dirty="0" err="1">
                <a:ea typeface="+mn-lt"/>
                <a:cs typeface="+mn-lt"/>
              </a:rPr>
              <a:t>in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Latvian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life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has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long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been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viewed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as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one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of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the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distinguishing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features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of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Latvian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culture</a:t>
            </a:r>
            <a:r>
              <a:rPr lang="lv-LV" sz="2100" dirty="0">
                <a:ea typeface="+mn-lt"/>
                <a:cs typeface="+mn-lt"/>
              </a:rPr>
              <a:t>. It </a:t>
            </a:r>
            <a:r>
              <a:rPr lang="lv-LV" sz="2100" dirty="0" err="1">
                <a:ea typeface="+mn-lt"/>
                <a:cs typeface="+mn-lt"/>
              </a:rPr>
              <a:t>describes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the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three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essential</a:t>
            </a:r>
            <a:r>
              <a:rPr lang="lv-LV" sz="2100" dirty="0">
                <a:ea typeface="+mn-lt"/>
                <a:cs typeface="+mn-lt"/>
              </a:rPr>
              <a:t> elements </a:t>
            </a:r>
            <a:r>
              <a:rPr lang="lv-LV" sz="2100" dirty="0" err="1">
                <a:ea typeface="+mn-lt"/>
                <a:cs typeface="+mn-lt"/>
              </a:rPr>
              <a:t>of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this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uniquely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Latvian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phenomenon</a:t>
            </a:r>
            <a:r>
              <a:rPr lang="lv-LV" sz="2100" dirty="0">
                <a:ea typeface="+mn-lt"/>
                <a:cs typeface="+mn-lt"/>
              </a:rPr>
              <a:t>: </a:t>
            </a:r>
            <a:r>
              <a:rPr lang="lv-LV" sz="2100" dirty="0" err="1">
                <a:ea typeface="+mn-lt"/>
                <a:cs typeface="+mn-lt"/>
              </a:rPr>
              <a:t>tradition</a:t>
            </a:r>
            <a:r>
              <a:rPr lang="lv-LV" sz="2100" dirty="0">
                <a:ea typeface="+mn-lt"/>
                <a:cs typeface="+mn-lt"/>
              </a:rPr>
              <a:t>, </a:t>
            </a:r>
            <a:r>
              <a:rPr lang="lv-LV" sz="2100" dirty="0" err="1">
                <a:ea typeface="+mn-lt"/>
                <a:cs typeface="+mn-lt"/>
              </a:rPr>
              <a:t>literature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and</a:t>
            </a:r>
            <a:r>
              <a:rPr lang="lv-LV" sz="2100" dirty="0">
                <a:ea typeface="+mn-lt"/>
                <a:cs typeface="+mn-lt"/>
              </a:rPr>
              <a:t> </a:t>
            </a:r>
            <a:r>
              <a:rPr lang="lv-LV" sz="2100" dirty="0" err="1">
                <a:ea typeface="+mn-lt"/>
                <a:cs typeface="+mn-lt"/>
              </a:rPr>
              <a:t>symbolism</a:t>
            </a:r>
            <a:r>
              <a:rPr lang="lv-LV" sz="2100" dirty="0">
                <a:ea typeface="+mn-lt"/>
                <a:cs typeface="+mn-lt"/>
              </a:rPr>
              <a:t>.</a:t>
            </a:r>
            <a:endParaRPr lang="lv-LV" sz="2100" dirty="0">
              <a:cs typeface="Calibri"/>
            </a:endParaRPr>
          </a:p>
          <a:p>
            <a:endParaRPr lang="en-US" sz="2100" dirty="0">
              <a:cs typeface="Calibri"/>
            </a:endParaRPr>
          </a:p>
          <a:p>
            <a:endParaRPr lang="en-US" sz="2100" dirty="0">
              <a:ea typeface="+mn-lt"/>
              <a:cs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F0BE5B-9E49-4551-9D51-2CFB45F5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The history</a:t>
            </a:r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CCEA9B9-7D7A-4949-AF32-47F147061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31963" y="265114"/>
            <a:ext cx="3266370" cy="208231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F080D7-1E04-4A23-976A-D27C4AB688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ea typeface="+mn-lt"/>
                <a:cs typeface="+mn-lt"/>
              </a:rPr>
              <a:t>TU ESI LATVIJA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Šo pašu svētāko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Tu neaizmirsti: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vai celies debesīs,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vai jūras dzīlēs nirsti,</a:t>
            </a:r>
            <a:br>
              <a:rPr lang="en-US" sz="1800" b="1" dirty="0">
                <a:ea typeface="+mn-lt"/>
                <a:cs typeface="+mn-lt"/>
              </a:rPr>
            </a:b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vai draugu pulkā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dali savu prieku,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vai viens pats satiecies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ar pretinieku -</a:t>
            </a:r>
            <a:br>
              <a:rPr lang="en-US" sz="1800" b="1" dirty="0">
                <a:ea typeface="+mn-lt"/>
                <a:cs typeface="+mn-lt"/>
              </a:rPr>
            </a:br>
            <a:r>
              <a:rPr lang="en-US" sz="1800" b="1">
                <a:ea typeface="+mn-lt"/>
                <a:cs typeface="+mn-lt"/>
              </a:rPr>
              <a:t>Tu esi Latvija!</a:t>
            </a:r>
            <a:br>
              <a:rPr lang="en-US" sz="1800" b="1" dirty="0">
                <a:ea typeface="+mn-lt"/>
                <a:cs typeface="+mn-lt"/>
              </a:rPr>
            </a:br>
            <a:endParaRPr lang="en-US" sz="18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/dzejoļa autors Ojārs Vācietis/</a:t>
            </a:r>
            <a:br>
              <a:rPr lang="en-US" sz="1800" b="1" dirty="0">
                <a:ea typeface="+mn-lt"/>
                <a:cs typeface="+mn-lt"/>
              </a:rPr>
            </a:br>
            <a:endParaRPr lang="en-GB" sz="120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D8CC8-6BB2-426E-A889-01DF412E7935}"/>
              </a:ext>
            </a:extLst>
          </p:cNvPr>
          <p:cNvSpPr txBox="1"/>
          <p:nvPr/>
        </p:nvSpPr>
        <p:spPr>
          <a:xfrm>
            <a:off x="9678173" y="5245630"/>
            <a:ext cx="2315592" cy="265398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BY-SA</a:t>
            </a:r>
            <a:r>
              <a:rPr lang="en-US"/>
              <a:t>.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8BD36CA-5707-4B80-A7E5-241FA7067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51701" y="3095327"/>
            <a:ext cx="2735123" cy="206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9461B9-B8B2-4CA5-BC0F-8B41B0106F52}"/>
              </a:ext>
            </a:extLst>
          </p:cNvPr>
          <p:cNvSpPr txBox="1"/>
          <p:nvPr/>
        </p:nvSpPr>
        <p:spPr>
          <a:xfrm>
            <a:off x="9911903" y="2473345"/>
            <a:ext cx="2082473" cy="278424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n-US">
                <a:hlinkClick r:id="rId6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BY-SA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963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A picture containing tree, outdoor, surrounded, forest&#10;&#10;Description automatically generated">
            <a:extLst>
              <a:ext uri="{FF2B5EF4-FFF2-40B4-BE49-F238E27FC236}">
                <a16:creationId xmlns:a16="http://schemas.microsoft.com/office/drawing/2014/main" id="{E0750789-43CC-4519-A4CA-DBFD054C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1" t="9091" r="2756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8D928-3FFE-4C8A-AD90-D37903173143}"/>
              </a:ext>
            </a:extLst>
          </p:cNvPr>
          <p:cNvSpPr txBox="1"/>
          <p:nvPr/>
        </p:nvSpPr>
        <p:spPr>
          <a:xfrm>
            <a:off x="141056" y="916873"/>
            <a:ext cx="3438144" cy="11247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err="1">
                <a:latin typeface="+mj-lt"/>
                <a:ea typeface="+mj-ea"/>
                <a:cs typeface="+mj-cs"/>
              </a:rPr>
              <a:t>Ziemassvētki</a:t>
            </a:r>
            <a:r>
              <a:rPr lang="en-US" sz="2800">
                <a:latin typeface="+mj-lt"/>
                <a:ea typeface="+mj-ea"/>
                <a:cs typeface="+mj-cs"/>
              </a:rPr>
              <a:t> - Christmas </a:t>
            </a:r>
            <a:endParaRPr lang="en-US" sz="2800">
              <a:latin typeface="+mj-lt"/>
              <a:ea typeface="+mj-ea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80BBF-62F2-420F-B897-B5BD7FA0FD3B}"/>
              </a:ext>
            </a:extLst>
          </p:cNvPr>
          <p:cNvSpPr txBox="1"/>
          <p:nvPr/>
        </p:nvSpPr>
        <p:spPr>
          <a:xfrm>
            <a:off x="2422469" y="198187"/>
            <a:ext cx="7637830" cy="480363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David"/>
                <a:cs typeface="David"/>
              </a:rPr>
              <a:t> </a:t>
            </a:r>
            <a:r>
              <a:rPr lang="en-US" sz="2000" dirty="0" err="1">
                <a:latin typeface="David"/>
                <a:cs typeface="David"/>
              </a:rPr>
              <a:t>Ziemassvētki</a:t>
            </a:r>
            <a:r>
              <a:rPr lang="en-US" sz="2000" dirty="0">
                <a:latin typeface="David"/>
                <a:cs typeface="David"/>
              </a:rPr>
              <a:t> , also </a:t>
            </a:r>
            <a:r>
              <a:rPr lang="en-US" sz="2000" dirty="0" err="1">
                <a:latin typeface="David"/>
                <a:cs typeface="David"/>
              </a:rPr>
              <a:t>Ziemsvētki</a:t>
            </a:r>
            <a:r>
              <a:rPr lang="en-US" sz="2000" dirty="0">
                <a:latin typeface="David"/>
                <a:cs typeface="David"/>
              </a:rPr>
              <a:t> is an annual festival in Latvia which observes the winter solstice and birth of Jesus </a:t>
            </a:r>
            <a:r>
              <a:rPr lang="en-US" sz="2000" dirty="0" err="1">
                <a:latin typeface="David"/>
                <a:cs typeface="David"/>
              </a:rPr>
              <a:t>Christ.Latvians</a:t>
            </a:r>
            <a:r>
              <a:rPr lang="en-US" sz="2000" dirty="0">
                <a:latin typeface="David"/>
                <a:cs typeface="David"/>
              </a:rPr>
              <a:t> around the world celebrate it from 24 to 26 December. 24th December is </a:t>
            </a:r>
            <a:r>
              <a:rPr lang="en-US" sz="2000" dirty="0" err="1">
                <a:latin typeface="David"/>
                <a:cs typeface="David"/>
              </a:rPr>
              <a:t>Ziemassvētku</a:t>
            </a:r>
            <a:r>
              <a:rPr lang="en-US" sz="2000" dirty="0">
                <a:latin typeface="David"/>
                <a:cs typeface="David"/>
              </a:rPr>
              <a:t> </a:t>
            </a:r>
            <a:r>
              <a:rPr lang="en-US" sz="2000" dirty="0" err="1">
                <a:latin typeface="David"/>
                <a:cs typeface="David"/>
              </a:rPr>
              <a:t>vakars</a:t>
            </a:r>
            <a:r>
              <a:rPr lang="en-US" sz="2000" dirty="0">
                <a:latin typeface="David"/>
                <a:cs typeface="David"/>
              </a:rPr>
              <a:t>(Christmas eve), 25th December is </a:t>
            </a:r>
            <a:r>
              <a:rPr lang="en-US" sz="2000" dirty="0" err="1">
                <a:latin typeface="David"/>
                <a:cs typeface="David"/>
              </a:rPr>
              <a:t>Pirmie</a:t>
            </a:r>
            <a:r>
              <a:rPr lang="en-US" sz="2000" dirty="0">
                <a:latin typeface="David"/>
                <a:cs typeface="David"/>
              </a:rPr>
              <a:t> </a:t>
            </a:r>
            <a:r>
              <a:rPr lang="en-US" sz="2000" dirty="0" err="1">
                <a:latin typeface="David"/>
                <a:cs typeface="David"/>
              </a:rPr>
              <a:t>Ziemassvētki</a:t>
            </a:r>
            <a:r>
              <a:rPr lang="en-US" sz="2000" dirty="0">
                <a:latin typeface="David"/>
                <a:cs typeface="David"/>
              </a:rPr>
              <a:t> (First Christmas), while 26th December is </a:t>
            </a:r>
            <a:r>
              <a:rPr lang="en-US" sz="2000" dirty="0" err="1">
                <a:latin typeface="David"/>
                <a:cs typeface="David"/>
              </a:rPr>
              <a:t>Otrie</a:t>
            </a:r>
            <a:r>
              <a:rPr lang="en-US" sz="2000" dirty="0">
                <a:latin typeface="David"/>
                <a:cs typeface="David"/>
              </a:rPr>
              <a:t> </a:t>
            </a:r>
            <a:r>
              <a:rPr lang="en-US" sz="2000" dirty="0" err="1">
                <a:latin typeface="David"/>
                <a:cs typeface="David"/>
              </a:rPr>
              <a:t>Ziemassvētki</a:t>
            </a:r>
            <a:r>
              <a:rPr lang="en-US" sz="2000" dirty="0">
                <a:latin typeface="David"/>
                <a:cs typeface="David"/>
              </a:rPr>
              <a:t> (Second Christmas). Christianity traditionally celebrates the birthday of Jesus Christ on 25th December, according to the Julian calendar.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35442-C090-43AA-9792-17CE09A947B6}"/>
              </a:ext>
            </a:extLst>
          </p:cNvPr>
          <p:cNvSpPr txBox="1"/>
          <p:nvPr/>
        </p:nvSpPr>
        <p:spPr>
          <a:xfrm>
            <a:off x="5795395" y="4891979"/>
            <a:ext cx="3720860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latin typeface="Consolas"/>
                <a:cs typeface="Calibri"/>
              </a:rPr>
              <a:t>Ai </a:t>
            </a:r>
            <a:r>
              <a:rPr lang="en-US" b="1" err="1">
                <a:latin typeface="Consolas"/>
                <a:cs typeface="Calibri"/>
              </a:rPr>
              <a:t>dārgie</a:t>
            </a:r>
            <a:r>
              <a:rPr lang="en-US" b="1">
                <a:latin typeface="Consolas"/>
                <a:cs typeface="Calibri"/>
              </a:rPr>
              <a:t> </a:t>
            </a:r>
            <a:r>
              <a:rPr lang="en-US" b="1" err="1">
                <a:latin typeface="Consolas"/>
                <a:cs typeface="Calibri"/>
              </a:rPr>
              <a:t>Ziemssvētki</a:t>
            </a:r>
            <a:r>
              <a:rPr lang="en-US" b="1">
                <a:latin typeface="Consolas"/>
                <a:cs typeface="Calibri"/>
              </a:rPr>
              <a:t>,
Ko </a:t>
            </a:r>
            <a:r>
              <a:rPr lang="en-US" b="1" err="1">
                <a:latin typeface="Consolas"/>
                <a:cs typeface="Calibri"/>
              </a:rPr>
              <a:t>jūs</a:t>
            </a:r>
            <a:r>
              <a:rPr lang="en-US" b="1">
                <a:latin typeface="Consolas"/>
                <a:cs typeface="Calibri"/>
              </a:rPr>
              <a:t> </a:t>
            </a:r>
            <a:r>
              <a:rPr lang="en-US" b="1" err="1">
                <a:latin typeface="Consolas"/>
                <a:cs typeface="Calibri"/>
              </a:rPr>
              <a:t>labu</a:t>
            </a:r>
            <a:r>
              <a:rPr lang="en-US" b="1">
                <a:latin typeface="Consolas"/>
                <a:cs typeface="Calibri"/>
              </a:rPr>
              <a:t> </a:t>
            </a:r>
            <a:r>
              <a:rPr lang="en-US" b="1" err="1">
                <a:latin typeface="Consolas"/>
                <a:cs typeface="Calibri"/>
              </a:rPr>
              <a:t>atnesiet</a:t>
            </a:r>
            <a:r>
              <a:rPr lang="en-US" b="1">
                <a:latin typeface="Consolas"/>
                <a:cs typeface="Calibri"/>
              </a:rPr>
              <a:t>?
</a:t>
            </a:r>
            <a:r>
              <a:rPr lang="en-US" b="1" err="1">
                <a:latin typeface="Consolas"/>
                <a:cs typeface="Calibri"/>
              </a:rPr>
              <a:t>Puišus</a:t>
            </a:r>
            <a:r>
              <a:rPr lang="en-US" b="1">
                <a:latin typeface="Consolas"/>
                <a:cs typeface="Calibri"/>
              </a:rPr>
              <a:t> </a:t>
            </a:r>
            <a:r>
              <a:rPr lang="en-US" b="1" err="1">
                <a:latin typeface="Consolas"/>
                <a:cs typeface="Calibri"/>
              </a:rPr>
              <a:t>treknus</a:t>
            </a:r>
            <a:r>
              <a:rPr lang="en-US" b="1">
                <a:latin typeface="Consolas"/>
                <a:cs typeface="Calibri"/>
              </a:rPr>
              <a:t>, </a:t>
            </a:r>
            <a:r>
              <a:rPr lang="en-US" b="1" err="1">
                <a:latin typeface="Consolas"/>
                <a:cs typeface="Calibri"/>
              </a:rPr>
              <a:t>zirgus</a:t>
            </a:r>
            <a:r>
              <a:rPr lang="en-US" b="1">
                <a:latin typeface="Consolas"/>
                <a:cs typeface="Calibri"/>
              </a:rPr>
              <a:t> </a:t>
            </a:r>
            <a:r>
              <a:rPr lang="en-US" b="1" err="1">
                <a:latin typeface="Consolas"/>
                <a:cs typeface="Calibri"/>
              </a:rPr>
              <a:t>liesus</a:t>
            </a:r>
            <a:r>
              <a:rPr lang="en-US" b="1">
                <a:latin typeface="Consolas"/>
                <a:cs typeface="Calibri"/>
              </a:rPr>
              <a:t>,
To </a:t>
            </a:r>
            <a:r>
              <a:rPr lang="en-US" b="1" err="1">
                <a:latin typeface="Consolas"/>
                <a:cs typeface="Calibri"/>
              </a:rPr>
              <a:t>jūs</a:t>
            </a:r>
            <a:r>
              <a:rPr lang="en-US" b="1">
                <a:latin typeface="Consolas"/>
                <a:cs typeface="Calibri"/>
              </a:rPr>
              <a:t> </a:t>
            </a:r>
            <a:r>
              <a:rPr lang="en-US" b="1" err="1">
                <a:latin typeface="Consolas"/>
                <a:cs typeface="Calibri"/>
              </a:rPr>
              <a:t>labu</a:t>
            </a:r>
            <a:r>
              <a:rPr lang="en-US" b="1">
                <a:latin typeface="Consolas"/>
                <a:cs typeface="Calibri"/>
              </a:rPr>
              <a:t> </a:t>
            </a:r>
            <a:r>
              <a:rPr lang="en-US" b="1" err="1">
                <a:latin typeface="Consolas"/>
                <a:cs typeface="Calibri"/>
              </a:rPr>
              <a:t>atnesiet</a:t>
            </a:r>
            <a:r>
              <a:rPr lang="en-US" b="1">
                <a:latin typeface="Consolas"/>
                <a:cs typeface="Calibri"/>
              </a:rPr>
              <a:t>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5F362-5DFE-4606-89B6-4F1B9FC223D7}"/>
              </a:ext>
            </a:extLst>
          </p:cNvPr>
          <p:cNvSpPr txBox="1"/>
          <p:nvPr/>
        </p:nvSpPr>
        <p:spPr>
          <a:xfrm>
            <a:off x="135474" y="2870709"/>
            <a:ext cx="3492708" cy="19851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b="1">
              <a:latin typeface="Consolas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b="1">
                <a:latin typeface="Calibri"/>
                <a:cs typeface="Calibri"/>
              </a:rPr>
              <a:t>My children gypsies,</a:t>
            </a:r>
          </a:p>
          <a:p>
            <a:pPr>
              <a:spcAft>
                <a:spcPts val="600"/>
              </a:spcAft>
            </a:pPr>
            <a:r>
              <a:rPr lang="en-US" b="1">
                <a:latin typeface="Calibri"/>
                <a:cs typeface="Calibri"/>
              </a:rPr>
              <a:t>Where will we spend the night?</a:t>
            </a:r>
          </a:p>
          <a:p>
            <a:pPr>
              <a:spcAft>
                <a:spcPts val="600"/>
              </a:spcAft>
            </a:pPr>
            <a:r>
              <a:rPr lang="en-US" b="1">
                <a:latin typeface="Calibri"/>
                <a:cs typeface="Calibri"/>
              </a:rPr>
              <a:t>One in the pine tree, one in the spruce tree, one on the side of the road.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A4A22-08D6-437C-AEB0-B1B5173D88B2}"/>
              </a:ext>
            </a:extLst>
          </p:cNvPr>
          <p:cNvSpPr txBox="1"/>
          <p:nvPr/>
        </p:nvSpPr>
        <p:spPr>
          <a:xfrm>
            <a:off x="1829690" y="4939207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ea typeface="+mn-lt"/>
                <a:cs typeface="+mn-lt"/>
              </a:rPr>
              <a:t>Kas tie </a:t>
            </a:r>
            <a:r>
              <a:rPr lang="en-US" b="1" err="1">
                <a:ea typeface="+mn-lt"/>
                <a:cs typeface="+mn-lt"/>
              </a:rPr>
              <a:t>tādi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ziemas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svētki</a:t>
            </a:r>
            <a:r>
              <a:rPr lang="en-US" b="1">
                <a:ea typeface="+mn-lt"/>
                <a:cs typeface="+mn-lt"/>
              </a:rPr>
              <a:t>,</a:t>
            </a:r>
            <a:br>
              <a:rPr lang="en-US" b="1">
                <a:ea typeface="+mn-lt"/>
                <a:cs typeface="+mn-lt"/>
              </a:rPr>
            </a:br>
            <a:r>
              <a:rPr lang="en-US" b="1" err="1">
                <a:ea typeface="+mn-lt"/>
                <a:cs typeface="+mn-lt"/>
              </a:rPr>
              <a:t>Pastaliņu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plēsejiņi</a:t>
            </a:r>
            <a:r>
              <a:rPr lang="en-US" b="1">
                <a:ea typeface="+mn-lt"/>
                <a:cs typeface="+mn-lt"/>
              </a:rPr>
              <a:t>:</a:t>
            </a:r>
            <a:br>
              <a:rPr lang="en-US" b="1">
                <a:ea typeface="+mn-lt"/>
                <a:cs typeface="+mn-lt"/>
              </a:rPr>
            </a:br>
            <a:r>
              <a:rPr lang="en-US" b="1" err="1">
                <a:ea typeface="+mn-lt"/>
                <a:cs typeface="+mn-lt"/>
              </a:rPr>
              <a:t>Trīs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dieniņas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trīs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naksniņas</a:t>
            </a:r>
            <a:br>
              <a:rPr lang="en-US" b="1">
                <a:ea typeface="+mn-lt"/>
                <a:cs typeface="+mn-lt"/>
              </a:rPr>
            </a:br>
            <a:r>
              <a:rPr lang="en-US" b="1" err="1">
                <a:ea typeface="+mn-lt"/>
                <a:cs typeface="+mn-lt"/>
              </a:rPr>
              <a:t>Pastaliņas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kājiņā</a:t>
            </a:r>
            <a:r>
              <a:rPr lang="en-US" b="1">
                <a:ea typeface="+mn-lt"/>
                <a:cs typeface="+mn-lt"/>
              </a:rPr>
              <a:t>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DEDDA-A3C2-48EE-AF3C-B21F87AF4437}"/>
              </a:ext>
            </a:extLst>
          </p:cNvPr>
          <p:cNvSpPr txBox="1"/>
          <p:nvPr/>
        </p:nvSpPr>
        <p:spPr>
          <a:xfrm>
            <a:off x="5153025" y="36290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CB476FE-0BAB-488D-9C34-3EEF46D2EDB4}"/>
              </a:ext>
            </a:extLst>
          </p:cNvPr>
          <p:cNvSpPr txBox="1"/>
          <p:nvPr/>
        </p:nvSpPr>
        <p:spPr>
          <a:xfrm>
            <a:off x="4576134" y="2778729"/>
            <a:ext cx="2743200" cy="241604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US" b="1">
              <a:ea typeface="+mn-lt"/>
              <a:cs typeface="+mn-lt"/>
            </a:endParaRPr>
          </a:p>
          <a:p>
            <a:pPr>
              <a:spcAft>
                <a:spcPts val="600"/>
              </a:spcAft>
            </a:pPr>
            <a:r>
              <a:rPr lang="en-US" b="1">
                <a:cs typeface="Calibri"/>
              </a:rPr>
              <a:t>Rich Christmas day</a:t>
            </a:r>
          </a:p>
          <a:p>
            <a:pPr>
              <a:spcAft>
                <a:spcPts val="600"/>
              </a:spcAft>
            </a:pPr>
            <a:r>
              <a:rPr lang="en-US" b="1">
                <a:cs typeface="Calibri"/>
              </a:rPr>
              <a:t>Came from Riga:</a:t>
            </a:r>
          </a:p>
          <a:p>
            <a:pPr>
              <a:spcAft>
                <a:spcPts val="600"/>
              </a:spcAft>
            </a:pPr>
            <a:r>
              <a:rPr lang="en-US" b="1">
                <a:cs typeface="Calibri"/>
              </a:rPr>
              <a:t>Three hundred armed butlers.</a:t>
            </a:r>
          </a:p>
          <a:p>
            <a:pPr>
              <a:spcAft>
                <a:spcPts val="600"/>
              </a:spcAft>
            </a:pPr>
            <a:endParaRPr lang="en-US" b="1">
              <a:cs typeface="Calibri"/>
            </a:endParaRPr>
          </a:p>
          <a:p>
            <a:pPr>
              <a:spcAft>
                <a:spcPts val="600"/>
              </a:spcAft>
            </a:pP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72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2F4BC-B3DC-4F56-8E86-A426E8427A2D}"/>
              </a:ext>
            </a:extLst>
          </p:cNvPr>
          <p:cNvSpPr txBox="1"/>
          <p:nvPr/>
        </p:nvSpPr>
        <p:spPr>
          <a:xfrm>
            <a:off x="737749" y="2428230"/>
            <a:ext cx="10408663" cy="20835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>
                <a:solidFill>
                  <a:schemeClr val="bg1"/>
                </a:solidFill>
              </a:rPr>
              <a:t>Spring solstice is celebrated with a lot of traditions like swinging, egg activities, lots of  singing and  there are many folk  songs    about the traditions and           activities done in the spring solstice.</a:t>
            </a:r>
            <a:r>
              <a:rPr lang="en-US" sz="2500"/>
              <a:t>​</a:t>
            </a:r>
            <a:endParaRPr lang="lv-LV" sz="250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7E44A8-99CF-4CE6-B1DC-FC50A74150F6}"/>
              </a:ext>
            </a:extLst>
          </p:cNvPr>
          <p:cNvSpPr txBox="1"/>
          <p:nvPr/>
        </p:nvSpPr>
        <p:spPr>
          <a:xfrm>
            <a:off x="903194" y="555812"/>
            <a:ext cx="469302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sz="4400">
                <a:solidFill>
                  <a:schemeClr val="bg1"/>
                </a:solidFill>
                <a:latin typeface="Calibri Light"/>
              </a:rPr>
              <a:t>Folk </a:t>
            </a:r>
            <a:r>
              <a:rPr lang="lv-LV" sz="4400" err="1">
                <a:solidFill>
                  <a:schemeClr val="bg1"/>
                </a:solidFill>
                <a:latin typeface="Calibri Light"/>
              </a:rPr>
              <a:t>songs</a:t>
            </a:r>
            <a:r>
              <a:rPr lang="lv-LV" sz="4400">
                <a:solidFill>
                  <a:schemeClr val="bg1"/>
                </a:solidFill>
                <a:latin typeface="Calibri Light"/>
              </a:rPr>
              <a:t> </a:t>
            </a:r>
            <a:r>
              <a:rPr lang="lv-LV" sz="4400" err="1">
                <a:solidFill>
                  <a:schemeClr val="bg1"/>
                </a:solidFill>
                <a:latin typeface="Calibri Light"/>
              </a:rPr>
              <a:t>of</a:t>
            </a:r>
            <a:r>
              <a:rPr lang="lv-LV" sz="4400">
                <a:solidFill>
                  <a:schemeClr val="bg1"/>
                </a:solidFill>
                <a:latin typeface="Calibri Light"/>
              </a:rPr>
              <a:t> </a:t>
            </a:r>
            <a:r>
              <a:rPr lang="lv-LV" sz="4400" err="1">
                <a:solidFill>
                  <a:schemeClr val="bg1"/>
                </a:solidFill>
                <a:latin typeface="Calibri Light"/>
              </a:rPr>
              <a:t>spring</a:t>
            </a:r>
            <a:r>
              <a:rPr lang="lv-LV" sz="4400">
                <a:solidFill>
                  <a:schemeClr val="bg1"/>
                </a:solidFill>
                <a:latin typeface="Calibri Light"/>
              </a:rPr>
              <a:t> </a:t>
            </a:r>
            <a:r>
              <a:rPr lang="lv-LV" sz="4400" err="1">
                <a:solidFill>
                  <a:schemeClr val="bg1"/>
                </a:solidFill>
                <a:latin typeface="Calibri Light"/>
              </a:rPr>
              <a:t>solstice</a:t>
            </a:r>
            <a:endParaRPr lang="lv-LV" sz="4400" err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2D5BB-C3DA-48C9-A767-8FE552F7BBDD}"/>
              </a:ext>
            </a:extLst>
          </p:cNvPr>
          <p:cNvSpPr txBox="1"/>
          <p:nvPr/>
        </p:nvSpPr>
        <p:spPr>
          <a:xfrm>
            <a:off x="301437" y="39343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lv-LV" sz="2000" err="1">
                <a:solidFill>
                  <a:schemeClr val="bg1"/>
                </a:solidFill>
                <a:cs typeface="Calibri"/>
              </a:rPr>
              <a:t>Here</a:t>
            </a:r>
            <a:r>
              <a:rPr lang="lv-LV" sz="2000">
                <a:solidFill>
                  <a:schemeClr val="bg1"/>
                </a:solidFill>
                <a:cs typeface="Calibri"/>
              </a:rPr>
              <a:t> </a:t>
            </a:r>
            <a:r>
              <a:rPr lang="lv-LV" sz="2000" err="1">
                <a:solidFill>
                  <a:schemeClr val="bg1"/>
                </a:solidFill>
                <a:cs typeface="Calibri"/>
              </a:rPr>
              <a:t>are</a:t>
            </a:r>
            <a:r>
              <a:rPr lang="lv-LV" sz="2000">
                <a:solidFill>
                  <a:schemeClr val="bg1"/>
                </a:solidFill>
                <a:cs typeface="Calibri"/>
              </a:rPr>
              <a:t> a </a:t>
            </a:r>
            <a:r>
              <a:rPr lang="lv-LV" sz="2000" err="1">
                <a:solidFill>
                  <a:schemeClr val="bg1"/>
                </a:solidFill>
                <a:cs typeface="Calibri"/>
              </a:rPr>
              <a:t>few</a:t>
            </a:r>
            <a:r>
              <a:rPr lang="lv-LV" sz="2000">
                <a:solidFill>
                  <a:schemeClr val="bg1"/>
                </a:solidFill>
                <a:cs typeface="Calibri"/>
              </a:rPr>
              <a:t> </a:t>
            </a:r>
            <a:r>
              <a:rPr lang="lv-LV" sz="2000" err="1">
                <a:solidFill>
                  <a:schemeClr val="bg1"/>
                </a:solidFill>
                <a:cs typeface="Calibri"/>
              </a:rPr>
              <a:t>of</a:t>
            </a:r>
            <a:r>
              <a:rPr lang="lv-LV" sz="2000">
                <a:solidFill>
                  <a:schemeClr val="bg1"/>
                </a:solidFill>
                <a:cs typeface="Calibri"/>
              </a:rPr>
              <a:t> </a:t>
            </a:r>
            <a:r>
              <a:rPr lang="lv-LV" sz="2000" err="1">
                <a:solidFill>
                  <a:schemeClr val="bg1"/>
                </a:solidFill>
                <a:cs typeface="Calibri"/>
              </a:rPr>
              <a:t>them</a:t>
            </a:r>
            <a:r>
              <a:rPr lang="lv-LV" sz="2000">
                <a:solidFill>
                  <a:schemeClr val="bg1"/>
                </a:solidFill>
                <a:cs typeface="Calibri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AFAD0-5FCA-4464-B5CB-58F1C1111F29}"/>
              </a:ext>
            </a:extLst>
          </p:cNvPr>
          <p:cNvSpPr txBox="1"/>
          <p:nvPr/>
        </p:nvSpPr>
        <p:spPr>
          <a:xfrm>
            <a:off x="252694" y="4482354"/>
            <a:ext cx="313540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Nāc nākdama, liela diena,</a:t>
            </a:r>
            <a:br>
              <a:rPr lang="lv-LV" sz="20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Visi bērni tevi gaida,</a:t>
            </a:r>
            <a:br>
              <a:rPr lang="lv-LV" sz="20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Visi bērni tevi gaida,</a:t>
            </a:r>
            <a:br>
              <a:rPr lang="lv-LV" sz="20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Aiz vārtiem sasēduši.</a:t>
            </a:r>
            <a:endParaRPr lang="lv-LV" sz="20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E074E-44B7-415E-8C80-AE78D8DB6478}"/>
              </a:ext>
            </a:extLst>
          </p:cNvPr>
          <p:cNvSpPr txBox="1"/>
          <p:nvPr/>
        </p:nvSpPr>
        <p:spPr>
          <a:xfrm>
            <a:off x="3155577" y="4477871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lv-LV" sz="2000">
                <a:solidFill>
                  <a:schemeClr val="bg1"/>
                </a:solidFill>
              </a:rPr>
              <a:t>Spīdi nu, </a:t>
            </a:r>
            <a:r>
              <a:rPr lang="lv-LV" sz="2000" err="1">
                <a:solidFill>
                  <a:schemeClr val="bg1"/>
                </a:solidFill>
              </a:rPr>
              <a:t>saulite</a:t>
            </a:r>
            <a:r>
              <a:rPr lang="lv-LV" sz="2000">
                <a:solidFill>
                  <a:schemeClr val="bg1"/>
                </a:solidFill>
              </a:rPr>
              <a:t>,</a:t>
            </a:r>
            <a:r>
              <a:rPr lang="lv-LV" sz="2000">
                <a:solidFill>
                  <a:schemeClr val="bg1"/>
                </a:solidFill>
                <a:cs typeface="Calibri"/>
              </a:rPr>
              <a:t>​</a:t>
            </a:r>
            <a:br>
              <a:rPr lang="lv-LV" sz="2000">
                <a:cs typeface="Calibri"/>
              </a:rPr>
            </a:br>
            <a:r>
              <a:rPr lang="lv-LV" sz="2000">
                <a:solidFill>
                  <a:schemeClr val="bg1"/>
                </a:solidFill>
              </a:rPr>
              <a:t>Ābeļu </a:t>
            </a:r>
            <a:r>
              <a:rPr lang="lv-LV" sz="2000" err="1">
                <a:solidFill>
                  <a:schemeClr val="bg1"/>
                </a:solidFill>
              </a:rPr>
              <a:t>dārzâ</a:t>
            </a:r>
            <a:r>
              <a:rPr lang="lv-LV" sz="2000">
                <a:solidFill>
                  <a:schemeClr val="bg1"/>
                </a:solidFill>
              </a:rPr>
              <a:t>,</a:t>
            </a:r>
            <a:r>
              <a:rPr lang="lv-LV" sz="2000">
                <a:solidFill>
                  <a:schemeClr val="bg1"/>
                </a:solidFill>
                <a:cs typeface="Calibri"/>
              </a:rPr>
              <a:t>​</a:t>
            </a:r>
            <a:br>
              <a:rPr lang="lv-LV" sz="2000">
                <a:cs typeface="Calibri"/>
              </a:rPr>
            </a:br>
            <a:r>
              <a:rPr lang="lv-LV" sz="2000">
                <a:solidFill>
                  <a:schemeClr val="bg1"/>
                </a:solidFill>
              </a:rPr>
              <a:t>Tur mūsu bāliņi</a:t>
            </a:r>
            <a:r>
              <a:rPr lang="lv-LV" sz="2000">
                <a:solidFill>
                  <a:schemeClr val="bg1"/>
                </a:solidFill>
                <a:cs typeface="Calibri"/>
              </a:rPr>
              <a:t>​</a:t>
            </a:r>
            <a:br>
              <a:rPr lang="lv-LV" sz="2000">
                <a:cs typeface="Calibri"/>
              </a:rPr>
            </a:br>
            <a:r>
              <a:rPr lang="lv-LV" sz="2000" err="1">
                <a:solidFill>
                  <a:schemeClr val="bg1"/>
                </a:solidFill>
              </a:rPr>
              <a:t>Šupoles</a:t>
            </a:r>
            <a:r>
              <a:rPr lang="lv-LV" sz="2000">
                <a:solidFill>
                  <a:schemeClr val="bg1"/>
                </a:solidFill>
              </a:rPr>
              <a:t> kāra.</a:t>
            </a:r>
            <a:r>
              <a:rPr lang="lv-LV" sz="2000">
                <a:solidFill>
                  <a:schemeClr val="bg1"/>
                </a:solidFill>
                <a:cs typeface="Calibri"/>
              </a:rPr>
              <a:t>​</a:t>
            </a:r>
            <a:endParaRPr lang="lv-LV" sz="20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60FB86-3792-4F66-BA19-F910330890F9}"/>
              </a:ext>
            </a:extLst>
          </p:cNvPr>
          <p:cNvSpPr txBox="1"/>
          <p:nvPr/>
        </p:nvSpPr>
        <p:spPr>
          <a:xfrm>
            <a:off x="5307105" y="4421841"/>
            <a:ext cx="274320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Shines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sun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,</a:t>
            </a:r>
            <a:endParaRPr lang="lv-LV" sz="2000">
              <a:solidFill>
                <a:schemeClr val="bg1"/>
              </a:solidFill>
              <a:cs typeface="Calibri"/>
            </a:endParaRPr>
          </a:p>
          <a:p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In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apple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tree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garden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,</a:t>
            </a:r>
            <a:endParaRPr lang="lv-LV" sz="2000">
              <a:solidFill>
                <a:schemeClr val="bg1"/>
              </a:solidFill>
              <a:cs typeface="Calibri"/>
            </a:endParaRPr>
          </a:p>
          <a:p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There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our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boys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,</a:t>
            </a:r>
            <a:endParaRPr lang="lv-LV" sz="2000">
              <a:solidFill>
                <a:schemeClr val="bg1"/>
              </a:solidFill>
              <a:cs typeface="Calibri"/>
            </a:endParaRPr>
          </a:p>
          <a:p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Hanging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lv-LV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lv-LV" sz="2000" err="1">
                <a:solidFill>
                  <a:schemeClr val="bg1"/>
                </a:solidFill>
                <a:ea typeface="+mn-lt"/>
                <a:cs typeface="+mn-lt"/>
              </a:rPr>
              <a:t>swings</a:t>
            </a:r>
            <a:endParaRPr lang="lv-LV" sz="2000" err="1">
              <a:solidFill>
                <a:schemeClr val="bg1"/>
              </a:solidFill>
            </a:endParaRPr>
          </a:p>
          <a:p>
            <a:pPr algn="l"/>
            <a:endParaRPr lang="lv-LV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6ACF4-2A79-4339-A6BD-22C77D839F5C}"/>
              </a:ext>
            </a:extLst>
          </p:cNvPr>
          <p:cNvSpPr txBox="1"/>
          <p:nvPr/>
        </p:nvSpPr>
        <p:spPr>
          <a:xfrm>
            <a:off x="3197599" y="397080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err="1">
                <a:solidFill>
                  <a:schemeClr val="bg1"/>
                </a:solidFill>
              </a:rPr>
              <a:t>Latvian</a:t>
            </a:r>
            <a:r>
              <a:rPr lang="lv-LV">
                <a:solidFill>
                  <a:schemeClr val="bg1"/>
                </a:solidFill>
              </a:rPr>
              <a:t> </a:t>
            </a:r>
            <a:r>
              <a:rPr lang="lv-LV" err="1">
                <a:solidFill>
                  <a:schemeClr val="bg1"/>
                </a:solidFill>
              </a:rPr>
              <a:t>version</a:t>
            </a:r>
            <a:r>
              <a:rPr lang="lv-LV">
                <a:solidFill>
                  <a:schemeClr val="bg1"/>
                </a:solidFill>
              </a:rPr>
              <a:t>:</a:t>
            </a:r>
            <a:endParaRPr lang="lv-LV" err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392131-4540-4236-88AC-FB9C4848DB8B}"/>
              </a:ext>
            </a:extLst>
          </p:cNvPr>
          <p:cNvSpPr txBox="1"/>
          <p:nvPr/>
        </p:nvSpPr>
        <p:spPr>
          <a:xfrm>
            <a:off x="5301503" y="396800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 err="1">
                <a:solidFill>
                  <a:schemeClr val="bg1"/>
                </a:solidFill>
              </a:rPr>
              <a:t>English</a:t>
            </a:r>
            <a:r>
              <a:rPr lang="lv-LV">
                <a:solidFill>
                  <a:schemeClr val="bg1"/>
                </a:solidFill>
              </a:rPr>
              <a:t> </a:t>
            </a:r>
            <a:r>
              <a:rPr lang="lv-LV" err="1">
                <a:solidFill>
                  <a:schemeClr val="bg1"/>
                </a:solidFill>
              </a:rPr>
              <a:t>version</a:t>
            </a:r>
            <a:r>
              <a:rPr lang="lv-LV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17" name="Attēls 18" descr="Attēls, kurā ir persona, ārtelpa, koks, zeme&#10;&#10;Apraksts ģenerēts automātiski">
            <a:extLst>
              <a:ext uri="{FF2B5EF4-FFF2-40B4-BE49-F238E27FC236}">
                <a16:creationId xmlns:a16="http://schemas.microsoft.com/office/drawing/2014/main" id="{CBF5828F-36C6-42CE-B180-3F33FE9C7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341" y="3577898"/>
            <a:ext cx="3897406" cy="2963117"/>
          </a:xfrm>
          <a:prstGeom prst="rect">
            <a:avLst/>
          </a:prstGeom>
        </p:spPr>
      </p:pic>
      <p:pic>
        <p:nvPicPr>
          <p:cNvPr id="19" name="Attēls 19" descr="Attēls, kurā ir ārtelpa, zāle, koks, persona&#10;&#10;Apraksts ģenerēts automātiski">
            <a:extLst>
              <a:ext uri="{FF2B5EF4-FFF2-40B4-BE49-F238E27FC236}">
                <a16:creationId xmlns:a16="http://schemas.microsoft.com/office/drawing/2014/main" id="{33A6ADB4-6514-4E04-BCCA-7EC56F2D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548" y="239093"/>
            <a:ext cx="3124200" cy="2076760"/>
          </a:xfrm>
          <a:prstGeom prst="rect">
            <a:avLst/>
          </a:prstGeom>
        </p:spPr>
      </p:pic>
      <p:pic>
        <p:nvPicPr>
          <p:cNvPr id="20" name="Attēls 20" descr="Attēls, kurā ir pārtika, šķīvis, grozs, vairāki&#10;&#10;Apraksts ģenerēts automātiski">
            <a:extLst>
              <a:ext uri="{FF2B5EF4-FFF2-40B4-BE49-F238E27FC236}">
                <a16:creationId xmlns:a16="http://schemas.microsoft.com/office/drawing/2014/main" id="{022F5D81-77A9-445E-8B55-7E74B33EF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391" y="232609"/>
            <a:ext cx="3112994" cy="20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0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FD7B-950B-403E-BD8D-418B280B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137"/>
            <a:ext cx="10515600" cy="1325563"/>
          </a:xfr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  <a:ea typeface="+mj-lt"/>
                <a:cs typeface="+mj-lt"/>
              </a:rPr>
              <a:t>Δ Folk songs of Summer solstice Δ </a:t>
            </a:r>
            <a:endParaRPr lang="en-GB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A4100-835D-4805-A708-BD05842B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036"/>
            <a:ext cx="10515600" cy="22110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500">
                <a:cs typeface="Calibri" panose="020F0502020204030204"/>
              </a:rPr>
              <a:t>When celebrating summer solstice or </a:t>
            </a:r>
            <a:r>
              <a:rPr lang="en-GB" sz="2500" err="1">
                <a:cs typeface="Calibri" panose="020F0502020204030204"/>
              </a:rPr>
              <a:t>Līgo</a:t>
            </a:r>
            <a:r>
              <a:rPr lang="en-GB" sz="2500">
                <a:cs typeface="Calibri" panose="020F0502020204030204"/>
              </a:rPr>
              <a:t>, you can never forget the traditional songs and games. The words for these almost always have started out as old folk poems, passed on from generation to generation. Later these </a:t>
            </a:r>
            <a:r>
              <a:rPr lang="en-GB" sz="2500" err="1">
                <a:cs typeface="Calibri" panose="020F0502020204030204"/>
              </a:rPr>
              <a:t>dainas</a:t>
            </a:r>
            <a:r>
              <a:rPr lang="en-GB" sz="2500">
                <a:cs typeface="Calibri" panose="020F0502020204030204"/>
              </a:rPr>
              <a:t> have become songs, sung all </a:t>
            </a:r>
            <a:r>
              <a:rPr lang="en-GB" sz="2500" err="1">
                <a:cs typeface="Calibri" panose="020F0502020204030204"/>
              </a:rPr>
              <a:t>Līgo</a:t>
            </a:r>
            <a:r>
              <a:rPr lang="en-GB" sz="2500">
                <a:cs typeface="Calibri" panose="020F0502020204030204"/>
              </a:rPr>
              <a:t> night. They are </a:t>
            </a:r>
            <a:r>
              <a:rPr lang="en-GB" sz="2500" err="1">
                <a:cs typeface="Calibri" panose="020F0502020204030204"/>
              </a:rPr>
              <a:t>incredebly</a:t>
            </a:r>
            <a:r>
              <a:rPr lang="en-GB" sz="2500">
                <a:cs typeface="Calibri" panose="020F0502020204030204"/>
              </a:rPr>
              <a:t> hard to translate, but trust me, they make sense in </a:t>
            </a:r>
            <a:r>
              <a:rPr lang="en-GB" sz="2500" err="1">
                <a:cs typeface="Calibri" panose="020F0502020204030204"/>
              </a:rPr>
              <a:t>latvian</a:t>
            </a:r>
            <a:r>
              <a:rPr lang="en-GB" sz="2500">
                <a:cs typeface="Calibri" panose="020F0502020204030204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A58AB-D57B-44D5-ACEF-EE211653A770}"/>
              </a:ext>
            </a:extLst>
          </p:cNvPr>
          <p:cNvSpPr txBox="1"/>
          <p:nvPr/>
        </p:nvSpPr>
        <p:spPr>
          <a:xfrm>
            <a:off x="471629" y="3512056"/>
            <a:ext cx="40494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This is how a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daina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sounds in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latvian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:</a:t>
            </a:r>
          </a:p>
          <a:p>
            <a:endParaRPr lang="en-GB" sz="20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Es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sasēju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lielu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sieru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,</a:t>
            </a:r>
            <a:br>
              <a:rPr lang="en-GB" sz="20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Jāņu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dienas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gaididama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;</a:t>
            </a:r>
            <a:br>
              <a:rPr lang="en-GB" sz="20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Jāņu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dienu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izdaliju</a:t>
            </a:r>
            <a:br>
              <a:rPr lang="en-GB" sz="20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Pa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maziemi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GB" sz="2000" err="1">
                <a:solidFill>
                  <a:schemeClr val="bg1"/>
                </a:solidFill>
                <a:ea typeface="+mn-lt"/>
                <a:cs typeface="+mn-lt"/>
              </a:rPr>
              <a:t>gabaliem</a:t>
            </a: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3D4F7-B040-45A3-87A2-5618FB790948}"/>
              </a:ext>
            </a:extLst>
          </p:cNvPr>
          <p:cNvSpPr txBox="1"/>
          <p:nvPr/>
        </p:nvSpPr>
        <p:spPr>
          <a:xfrm>
            <a:off x="3394714" y="4045079"/>
            <a:ext cx="396119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chemeClr val="bg1"/>
                </a:solidFill>
                <a:cs typeface="Calibri"/>
              </a:rPr>
              <a:t>This is now translated to </a:t>
            </a:r>
            <a:r>
              <a:rPr lang="en-GB" sz="2000" err="1">
                <a:solidFill>
                  <a:schemeClr val="bg1"/>
                </a:solidFill>
                <a:cs typeface="Calibri"/>
              </a:rPr>
              <a:t>english</a:t>
            </a:r>
            <a:r>
              <a:rPr lang="en-GB" sz="2000">
                <a:solidFill>
                  <a:schemeClr val="bg1"/>
                </a:solidFill>
                <a:cs typeface="Calibri"/>
              </a:rPr>
              <a:t>:</a:t>
            </a:r>
          </a:p>
          <a:p>
            <a:endParaRPr lang="en-GB" sz="2000">
              <a:solidFill>
                <a:schemeClr val="bg1"/>
              </a:solidFill>
              <a:cs typeface="Calibri"/>
            </a:endParaRPr>
          </a:p>
          <a:p>
            <a:r>
              <a:rPr lang="en-GB" sz="2000">
                <a:solidFill>
                  <a:schemeClr val="bg1"/>
                </a:solidFill>
                <a:cs typeface="Calibri"/>
              </a:rPr>
              <a:t>I made a big cheese,</a:t>
            </a:r>
            <a:endParaRPr lang="en-GB">
              <a:solidFill>
                <a:schemeClr val="bg1"/>
              </a:solidFill>
              <a:cs typeface="Calibri"/>
            </a:endParaRPr>
          </a:p>
          <a:p>
            <a:r>
              <a:rPr lang="en-GB" sz="2000">
                <a:solidFill>
                  <a:schemeClr val="bg1"/>
                </a:solidFill>
                <a:cs typeface="Calibri"/>
              </a:rPr>
              <a:t>Solstice day expecting;</a:t>
            </a:r>
          </a:p>
          <a:p>
            <a:r>
              <a:rPr lang="en-GB" sz="2000">
                <a:solidFill>
                  <a:schemeClr val="bg1"/>
                </a:solidFill>
                <a:cs typeface="Calibri"/>
              </a:rPr>
              <a:t>At </a:t>
            </a:r>
            <a:r>
              <a:rPr lang="en-GB" sz="2000" err="1">
                <a:solidFill>
                  <a:schemeClr val="bg1"/>
                </a:solidFill>
                <a:cs typeface="Calibri"/>
              </a:rPr>
              <a:t>soltice</a:t>
            </a:r>
            <a:r>
              <a:rPr lang="en-GB" sz="2000">
                <a:solidFill>
                  <a:schemeClr val="bg1"/>
                </a:solidFill>
                <a:cs typeface="Calibri"/>
              </a:rPr>
              <a:t> day I divided it up</a:t>
            </a:r>
          </a:p>
          <a:p>
            <a:r>
              <a:rPr lang="en-GB" sz="2000">
                <a:solidFill>
                  <a:schemeClr val="bg1"/>
                </a:solidFill>
                <a:cs typeface="Calibri"/>
              </a:rPr>
              <a:t>In little pieces.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653C0C9-465C-4DB2-9783-B67E0DF0E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66707" y="3186334"/>
            <a:ext cx="4293251" cy="2862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CC333-BDEA-4FAB-A87F-EE77FBE54A29}"/>
              </a:ext>
            </a:extLst>
          </p:cNvPr>
          <p:cNvSpPr txBox="1"/>
          <p:nvPr/>
        </p:nvSpPr>
        <p:spPr>
          <a:xfrm rot="-10800000" flipV="1">
            <a:off x="7565463" y="5364050"/>
            <a:ext cx="4317828" cy="123119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0C8E5-B5FF-4566-BD15-A25C2E5C1318}"/>
              </a:ext>
            </a:extLst>
          </p:cNvPr>
          <p:cNvSpPr txBox="1"/>
          <p:nvPr/>
        </p:nvSpPr>
        <p:spPr>
          <a:xfrm>
            <a:off x="4880472" y="6230038"/>
            <a:ext cx="78935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ea typeface="+mn-lt"/>
                <a:cs typeface="+mn-lt"/>
              </a:rPr>
              <a:t>This is a great folk performance to check out https://youtu.be/A2r-uspx6LM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12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22DC658F-931B-486F-AC3B-E5D79AA82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35" b="937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F168E7-0500-4EB5-9F13-9A936CD9C835}"/>
              </a:ext>
            </a:extLst>
          </p:cNvPr>
          <p:cNvSpPr txBox="1"/>
          <p:nvPr/>
        </p:nvSpPr>
        <p:spPr>
          <a:xfrm>
            <a:off x="3271482" y="682438"/>
            <a:ext cx="8538766" cy="24526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err="1"/>
              <a:t>Miķeļi</a:t>
            </a:r>
            <a:r>
              <a:rPr lang="en-US" sz="2400"/>
              <a:t> or </a:t>
            </a:r>
            <a:r>
              <a:rPr lang="en-US" sz="2400" err="1"/>
              <a:t>Miķeļdiena</a:t>
            </a:r>
            <a:r>
              <a:rPr lang="en-US" sz="2400"/>
              <a:t> is a Latvian autumn equinox and annual harvest festival and market. Many Latvians have never celebrated a holiday such as </a:t>
            </a:r>
            <a:r>
              <a:rPr lang="en-US" sz="2400" err="1"/>
              <a:t>Miķeļi</a:t>
            </a:r>
            <a:r>
              <a:rPr lang="en-US" sz="2400"/>
              <a:t>, therefore most songs and poems are new to listeners. It is ironic that so many Latvians are familiar with only a couple dozen tunes when there is so much wealth in Latvian folklore. Many folk songs go unheard and unsung. </a:t>
            </a:r>
            <a:r>
              <a:rPr lang="en-US" sz="2400" err="1"/>
              <a:t>Miķeļi</a:t>
            </a:r>
            <a:r>
              <a:rPr lang="en-US" sz="2400"/>
              <a:t> is a very old tradition celebration and thus have many, many folk songs. A few of them: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27BEE5-73F4-4152-836C-3573EAF8C774}"/>
              </a:ext>
            </a:extLst>
          </p:cNvPr>
          <p:cNvSpPr txBox="1"/>
          <p:nvPr/>
        </p:nvSpPr>
        <p:spPr>
          <a:xfrm>
            <a:off x="5678823" y="4982706"/>
            <a:ext cx="2917632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>
                <a:cs typeface="Calibri"/>
              </a:rPr>
              <a:t>Es </a:t>
            </a:r>
            <a:r>
              <a:rPr lang="en-GB" sz="2400" err="1">
                <a:cs typeface="Calibri"/>
              </a:rPr>
              <a:t>izcepu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kukulīti</a:t>
            </a:r>
            <a:r>
              <a:rPr lang="en-GB" sz="2400">
                <a:cs typeface="Calibri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GB" sz="2400" err="1">
                <a:cs typeface="Calibri"/>
              </a:rPr>
              <a:t>Vidū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dūru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caurumiņu</a:t>
            </a:r>
            <a:r>
              <a:rPr lang="en-GB" sz="2400">
                <a:cs typeface="Calibri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en-GB" sz="2400">
                <a:cs typeface="Calibri"/>
              </a:rPr>
              <a:t>Es </a:t>
            </a:r>
            <a:r>
              <a:rPr lang="en-GB" sz="2400" err="1">
                <a:cs typeface="Calibri"/>
              </a:rPr>
              <a:t>mielošu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Miķelīti</a:t>
            </a:r>
            <a:endParaRPr lang="en-GB" sz="2400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GB" sz="2400" err="1">
                <a:cs typeface="Calibri"/>
              </a:rPr>
              <a:t>Caurumainu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kukulīti</a:t>
            </a:r>
            <a:endParaRPr lang="en-GB" sz="24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8178A-F48E-47D0-93B9-BACE9F9A07FC}"/>
              </a:ext>
            </a:extLst>
          </p:cNvPr>
          <p:cNvSpPr txBox="1"/>
          <p:nvPr/>
        </p:nvSpPr>
        <p:spPr>
          <a:xfrm>
            <a:off x="8394732" y="3618054"/>
            <a:ext cx="4267198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>
                <a:cs typeface="Calibri"/>
              </a:rPr>
              <a:t>Kas tur </a:t>
            </a:r>
            <a:r>
              <a:rPr lang="en-GB" sz="2400" err="1">
                <a:cs typeface="Calibri"/>
              </a:rPr>
              <a:t>spīdēj</a:t>
            </a:r>
            <a:r>
              <a:rPr lang="en-GB" sz="2400">
                <a:cs typeface="Calibri"/>
              </a:rPr>
              <a:t>' kas tur </a:t>
            </a:r>
            <a:r>
              <a:rPr lang="en-GB" sz="2400" err="1">
                <a:cs typeface="Calibri"/>
              </a:rPr>
              <a:t>mirdzēj</a:t>
            </a:r>
          </a:p>
          <a:p>
            <a:pPr>
              <a:spcAft>
                <a:spcPts val="600"/>
              </a:spcAft>
            </a:pPr>
            <a:r>
              <a:rPr lang="en-GB" sz="2400">
                <a:cs typeface="Calibri"/>
              </a:rPr>
              <a:t>Mana </a:t>
            </a:r>
            <a:r>
              <a:rPr lang="en-GB" sz="2400" err="1">
                <a:cs typeface="Calibri"/>
              </a:rPr>
              <a:t>staļļa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pakaļā</a:t>
            </a:r>
            <a:r>
              <a:rPr lang="en-GB" sz="2400">
                <a:cs typeface="Calibri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en-GB" sz="2400" err="1">
                <a:cs typeface="Calibri"/>
              </a:rPr>
              <a:t>Mīkālīts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zirgu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dīda</a:t>
            </a:r>
          </a:p>
          <a:p>
            <a:pPr>
              <a:spcAft>
                <a:spcPts val="600"/>
              </a:spcAft>
            </a:pPr>
            <a:r>
              <a:rPr lang="en-GB" sz="2400" err="1">
                <a:cs typeface="Calibri"/>
              </a:rPr>
              <a:t>Ar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sidraba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iemauktiem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F0B77-53B4-450D-96EE-8B57048DA0C0}"/>
              </a:ext>
            </a:extLst>
          </p:cNvPr>
          <p:cNvSpPr txBox="1"/>
          <p:nvPr/>
        </p:nvSpPr>
        <p:spPr>
          <a:xfrm>
            <a:off x="254433" y="4916486"/>
            <a:ext cx="3890789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err="1"/>
              <a:t>Meitas</a:t>
            </a:r>
            <a:r>
              <a:rPr lang="en-GB" sz="2400"/>
              <a:t> </a:t>
            </a:r>
            <a:r>
              <a:rPr lang="en-GB" sz="2400" err="1"/>
              <a:t>gaida</a:t>
            </a:r>
            <a:r>
              <a:rPr lang="en-GB" sz="2400"/>
              <a:t> </a:t>
            </a:r>
            <a:r>
              <a:rPr lang="en-GB" sz="2400" err="1"/>
              <a:t>Miķeļdienas</a:t>
            </a:r>
            <a:r>
              <a:rPr lang="en-GB" sz="2400"/>
              <a:t> </a:t>
            </a:r>
            <a:endParaRPr lang="en-GB" sz="2400"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GB" sz="2400" err="1">
                <a:cs typeface="Calibri"/>
              </a:rPr>
              <a:t>Kā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saulītes</a:t>
            </a:r>
            <a:r>
              <a:rPr lang="en-GB" sz="2400">
                <a:cs typeface="Calibri"/>
              </a:rPr>
              <a:t> </a:t>
            </a:r>
            <a:r>
              <a:rPr lang="en-GB" sz="2400" err="1">
                <a:cs typeface="Calibri"/>
              </a:rPr>
              <a:t>uzlēcot</a:t>
            </a:r>
            <a:r>
              <a:rPr lang="en-GB" sz="2400">
                <a:cs typeface="Calibri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en-GB" sz="2400">
                <a:cs typeface="Calibri"/>
              </a:rPr>
              <a:t>Kādu </a:t>
            </a:r>
            <a:r>
              <a:rPr lang="en-GB" sz="2400" err="1">
                <a:cs typeface="Calibri"/>
              </a:rPr>
              <a:t>vellu</a:t>
            </a:r>
            <a:r>
              <a:rPr lang="en-GB" sz="2400">
                <a:cs typeface="Calibri"/>
              </a:rPr>
              <a:t> nu </a:t>
            </a:r>
            <a:r>
              <a:rPr lang="en-GB" sz="2400" err="1">
                <a:cs typeface="Calibri"/>
              </a:rPr>
              <a:t>gaidīs</a:t>
            </a:r>
            <a:r>
              <a:rPr lang="en-GB" sz="2400">
                <a:cs typeface="Calibri"/>
              </a:rPr>
              <a:t>-</a:t>
            </a:r>
          </a:p>
          <a:p>
            <a:pPr>
              <a:spcAft>
                <a:spcPts val="600"/>
              </a:spcAft>
            </a:pPr>
            <a:r>
              <a:rPr lang="en-GB" sz="2400" err="1">
                <a:cs typeface="Calibri"/>
              </a:rPr>
              <a:t>Miķeļdiena</a:t>
            </a:r>
            <a:r>
              <a:rPr lang="en-GB" sz="2400">
                <a:cs typeface="Calibri"/>
              </a:rPr>
              <a:t> </a:t>
            </a:r>
            <a:r>
              <a:rPr lang="en-GB" sz="2400" err="1">
                <a:cs typeface="Calibri"/>
              </a:rPr>
              <a:t>pagājusi</a:t>
            </a:r>
            <a:r>
              <a:rPr lang="en-GB" sz="2400">
                <a:cs typeface="Calibri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2EE27-54F9-47F4-A44B-A152EA53F3AA}"/>
              </a:ext>
            </a:extLst>
          </p:cNvPr>
          <p:cNvSpPr txBox="1"/>
          <p:nvPr/>
        </p:nvSpPr>
        <p:spPr>
          <a:xfrm>
            <a:off x="727542" y="1388407"/>
            <a:ext cx="2809035" cy="105195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err="1">
                <a:latin typeface="+mj-lt"/>
                <a:ea typeface="+mj-ea"/>
                <a:cs typeface="+mj-cs"/>
              </a:rPr>
              <a:t>Miķeļa</a:t>
            </a:r>
            <a:r>
              <a:rPr lang="en-US" sz="3600" b="1">
                <a:latin typeface="+mj-lt"/>
                <a:ea typeface="+mj-ea"/>
                <a:cs typeface="+mj-cs"/>
              </a:rPr>
              <a:t> day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52D92-BC5E-42B6-94D8-7D7885034528}"/>
              </a:ext>
            </a:extLst>
          </p:cNvPr>
          <p:cNvSpPr txBox="1"/>
          <p:nvPr/>
        </p:nvSpPr>
        <p:spPr>
          <a:xfrm>
            <a:off x="3108593" y="3494182"/>
            <a:ext cx="467115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cs typeface="Calibri"/>
              </a:rPr>
              <a:t>Let me, mother, go to the market,</a:t>
            </a:r>
          </a:p>
          <a:p>
            <a:r>
              <a:rPr lang="en-GB" sz="2400">
                <a:cs typeface="Calibri"/>
              </a:rPr>
              <a:t>Let Mara, Mikelis!</a:t>
            </a:r>
          </a:p>
          <a:p>
            <a:r>
              <a:rPr lang="en-GB" sz="2400">
                <a:cs typeface="Calibri"/>
              </a:rPr>
              <a:t>Mara went to watch,</a:t>
            </a:r>
          </a:p>
          <a:p>
            <a:r>
              <a:rPr lang="en-GB" sz="2400">
                <a:cs typeface="Calibri"/>
              </a:rPr>
              <a:t>Mikelis went to listen.</a:t>
            </a:r>
          </a:p>
        </p:txBody>
      </p:sp>
    </p:spTree>
    <p:extLst>
      <p:ext uri="{BB962C8B-B14F-4D97-AF65-F5344CB8AC3E}">
        <p14:creationId xmlns:p14="http://schemas.microsoft.com/office/powerpoint/2010/main" val="420596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ACC97C-6E65-4584-B581-3AC552EC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ea typeface="+mj-lt"/>
                <a:cs typeface="+mj-lt"/>
              </a:rPr>
              <a:t>Used literature 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965EB-C3E3-4259-B634-ADFEC7D72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 by Unknown author is licensed under 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lv-LV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dainuskapis.lv/</a:t>
            </a:r>
            <a:endParaRPr lang="en-US" sz="20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FFFFFF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tautasdziesmas.lv/tag/lieldienas</a:t>
            </a:r>
            <a:endParaRPr lang="en-US" sz="20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FFFFFF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tautasdziesmas.lv/tag/ligo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solidFill>
                  <a:srgbClr val="FFFFFF"/>
                </a:solidFill>
                <a:ea typeface="+mn-lt"/>
                <a:cs typeface="+mn-lt"/>
                <a:hlinkClick r:id="rId7"/>
              </a:rPr>
              <a:t>http://www.svetvietas.lv/mi%C4%B7e%C4%BCi.html</a:t>
            </a: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>
                <a:ea typeface="+mn-lt"/>
                <a:cs typeface="+mn-lt"/>
                <a:hlinkClick r:id="rId8"/>
              </a:rPr>
              <a:t>https://www.latvia.eu/traditions-culture/latvian-folk-songs-dainas#:~:text=Dainas%20has%20a%20history%20of,national%20distinguishing%20characteristic%20long%20before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endParaRPr lang="en-US" sz="2000" dirty="0">
              <a:ea typeface="+mn-lt"/>
              <a:cs typeface="+mn-lt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8AFA4-80C3-4EFF-8BAF-4AE0464501D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606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rsraksts 5">
            <a:extLst>
              <a:ext uri="{FF2B5EF4-FFF2-40B4-BE49-F238E27FC236}">
                <a16:creationId xmlns:a16="http://schemas.microsoft.com/office/drawing/2014/main" id="{6F0AB0C4-FF65-4E21-A0BF-DF9993F57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49" y="4559523"/>
            <a:ext cx="10901471" cy="1236440"/>
          </a:xfrm>
          <a:noFill/>
        </p:spPr>
        <p:txBody>
          <a:bodyPr>
            <a:normAutofit/>
          </a:bodyPr>
          <a:lstStyle/>
          <a:p>
            <a:r>
              <a:rPr lang="lv-LV" sz="6600">
                <a:cs typeface="Calibri Light"/>
              </a:rPr>
              <a:t>Thank you for your attention!</a:t>
            </a:r>
            <a:endParaRPr lang="lv-LV" sz="6600"/>
          </a:p>
        </p:txBody>
      </p:sp>
      <p:pic>
        <p:nvPicPr>
          <p:cNvPr id="4" name="Picture 4" descr="A picture containing text, stack&#10;&#10;Description automatically generated">
            <a:extLst>
              <a:ext uri="{FF2B5EF4-FFF2-40B4-BE49-F238E27FC236}">
                <a16:creationId xmlns:a16="http://schemas.microsoft.com/office/drawing/2014/main" id="{15002663-0F7D-443D-9756-068C4FC06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9" r="13759" b="-1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4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D8DC43DE08554A9255C42F54879EF3" ma:contentTypeVersion="2" ma:contentTypeDescription="Create a new document." ma:contentTypeScope="" ma:versionID="fc90f4e3b807d1ff98686aaca4f61ca7">
  <xsd:schema xmlns:xsd="http://www.w3.org/2001/XMLSchema" xmlns:xs="http://www.w3.org/2001/XMLSchema" xmlns:p="http://schemas.microsoft.com/office/2006/metadata/properties" xmlns:ns2="b99b1f11-1d42-49f1-8d68-8b3981cf6303" targetNamespace="http://schemas.microsoft.com/office/2006/metadata/properties" ma:root="true" ma:fieldsID="76c033c8a9f7eb73146aafb5800c6f7c" ns2:_="">
    <xsd:import namespace="b99b1f11-1d42-49f1-8d68-8b3981cf63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b1f11-1d42-49f1-8d68-8b3981cf63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898940-4E6D-4D73-8092-F3CBDE2EF9CA}">
  <ds:schemaRefs>
    <ds:schemaRef ds:uri="b99b1f11-1d42-49f1-8d68-8b3981cf63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913EB3-6922-4C0A-B6B3-C08431E5DE48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2FAEB606-16EC-4FB5-BEBF-F5EB667707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1071</Words>
  <Application>Microsoft Office PowerPoint</Application>
  <PresentationFormat>Platekrāna</PresentationFormat>
  <Paragraphs>74</Paragraphs>
  <Slides>9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Consolas</vt:lpstr>
      <vt:lpstr>David</vt:lpstr>
      <vt:lpstr>Office Theme</vt:lpstr>
      <vt:lpstr>LATVIAN FOLK SONGS</vt:lpstr>
      <vt:lpstr>Cabinet of Folksongs- Dainu skapis  </vt:lpstr>
      <vt:lpstr>The history</vt:lpstr>
      <vt:lpstr>PowerPoint prezentācija</vt:lpstr>
      <vt:lpstr>PowerPoint prezentācija</vt:lpstr>
      <vt:lpstr>Δ Folk songs of Summer solstice Δ </vt:lpstr>
      <vt:lpstr>PowerPoint prezentācija</vt:lpstr>
      <vt:lpstr>Used literature 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Indra Jēkabsone</cp:lastModifiedBy>
  <cp:revision>58</cp:revision>
  <dcterms:created xsi:type="dcterms:W3CDTF">2021-02-12T07:45:20Z</dcterms:created>
  <dcterms:modified xsi:type="dcterms:W3CDTF">2021-02-19T07:34:21Z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0x01010030D8DC43DE08554A9255C42F54879EF3</vt:lpwstr>
  </property>
</Properties>
</file>