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3" r:id="rId4"/>
  </p:sldMasterIdLst>
  <p:sldIdLst>
    <p:sldId id="256" r:id="rId5"/>
    <p:sldId id="258" r:id="rId6"/>
    <p:sldId id="257" r:id="rId7"/>
    <p:sldId id="259" r:id="rId8"/>
    <p:sldId id="260" r:id="rId9"/>
    <p:sldId id="261" r:id="rId10"/>
    <p:sldId id="264" r:id="rId11"/>
    <p:sldId id="265"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3557880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021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26342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9310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9365090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3476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73176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2253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7105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2/15/2021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69121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2/15/2021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4074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8134167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ciklopedija.lv/skirklis/27966-latvie%C5%A1u-tautas-m%C5%ABzika" TargetMode="External"/><Relationship Id="rId2" Type="http://schemas.openxmlformats.org/officeDocument/2006/relationships/hyperlink" Target="https://enciklopedija.lv/skirklis/27966-latvie&#353;u-tautas-m&#363;zika" TargetMode="External"/><Relationship Id="rId1" Type="http://schemas.openxmlformats.org/officeDocument/2006/relationships/slideLayout" Target="../slideLayouts/slideLayout2.xml"/><Relationship Id="rId5" Type="http://schemas.openxmlformats.org/officeDocument/2006/relationships/hyperlink" Target="https://lv.wikipedia.org/wiki/M%C5%ABzika_Latvij%C4%81#M%C5%ABzi%C4%B7i" TargetMode="External"/><Relationship Id="rId4" Type="http://schemas.openxmlformats.org/officeDocument/2006/relationships/hyperlink" Target="https://enciklopedija.lv/skirklis/27875-m%C5%ABzika-Latvij%C4%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3768-AE7B-E945-8800-D05BD993AB33}"/>
              </a:ext>
            </a:extLst>
          </p:cNvPr>
          <p:cNvSpPr>
            <a:spLocks noGrp="1"/>
          </p:cNvSpPr>
          <p:nvPr>
            <p:ph type="ctrTitle"/>
          </p:nvPr>
        </p:nvSpPr>
        <p:spPr>
          <a:xfrm>
            <a:off x="1487574" y="1100061"/>
            <a:ext cx="8825658" cy="3329581"/>
          </a:xfrm>
        </p:spPr>
        <p:txBody>
          <a:bodyPr/>
          <a:lstStyle/>
          <a:p>
            <a:pPr algn="ctr"/>
            <a:r>
              <a:rPr lang="en-US" dirty="0"/>
              <a:t>LATVIAN FOLK MUSIC</a:t>
            </a:r>
            <a:endParaRPr lang="en-LV" dirty="0"/>
          </a:p>
        </p:txBody>
      </p:sp>
      <p:sp>
        <p:nvSpPr>
          <p:cNvPr id="3" name="Subtitle 2">
            <a:extLst>
              <a:ext uri="{FF2B5EF4-FFF2-40B4-BE49-F238E27FC236}">
                <a16:creationId xmlns:a16="http://schemas.microsoft.com/office/drawing/2014/main" id="{28F72E45-FBF8-4144-80D5-57443F9D6162}"/>
              </a:ext>
            </a:extLst>
          </p:cNvPr>
          <p:cNvSpPr>
            <a:spLocks noGrp="1"/>
          </p:cNvSpPr>
          <p:nvPr>
            <p:ph type="subTitle" idx="1"/>
          </p:nvPr>
        </p:nvSpPr>
        <p:spPr>
          <a:xfrm>
            <a:off x="1154955" y="5410200"/>
            <a:ext cx="8825658" cy="861420"/>
          </a:xfrm>
        </p:spPr>
        <p:txBody>
          <a:bodyPr/>
          <a:lstStyle/>
          <a:p>
            <a:pPr algn="ctr"/>
            <a:r>
              <a:rPr lang="en-US" dirty="0">
                <a:solidFill>
                  <a:schemeClr val="tx1">
                    <a:lumMod val="25000"/>
                  </a:schemeClr>
                </a:solidFill>
              </a:rPr>
              <a:t>TUANA, MAIJA, LĪZE, ROBERTS, LINDA J.</a:t>
            </a:r>
            <a:endParaRPr lang="en-LV" dirty="0">
              <a:solidFill>
                <a:schemeClr val="tx1">
                  <a:lumMod val="25000"/>
                </a:schemeClr>
              </a:solidFill>
            </a:endParaRPr>
          </a:p>
        </p:txBody>
      </p:sp>
    </p:spTree>
    <p:extLst>
      <p:ext uri="{BB962C8B-B14F-4D97-AF65-F5344CB8AC3E}">
        <p14:creationId xmlns:p14="http://schemas.microsoft.com/office/powerpoint/2010/main" val="3961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F36F4-68FC-2045-BF70-AABC738F8281}"/>
              </a:ext>
            </a:extLst>
          </p:cNvPr>
          <p:cNvSpPr>
            <a:spLocks noGrp="1"/>
          </p:cNvSpPr>
          <p:nvPr>
            <p:ph type="title"/>
          </p:nvPr>
        </p:nvSpPr>
        <p:spPr>
          <a:xfrm>
            <a:off x="1600200" y="2363323"/>
            <a:ext cx="8991600" cy="1692771"/>
          </a:xfrm>
        </p:spPr>
        <p:txBody>
          <a:bodyPr vert="horz" lIns="274320" tIns="182880" rIns="274320" bIns="182880" rtlCol="0" anchor="ctr" anchorCtr="1">
            <a:normAutofit/>
          </a:bodyPr>
          <a:lstStyle/>
          <a:p>
            <a:r>
              <a:rPr lang="en-US" sz="3800" kern="1200" cap="all" spc="200" baseline="0">
                <a:solidFill>
                  <a:srgbClr val="262626"/>
                </a:solidFill>
                <a:latin typeface="+mj-lt"/>
                <a:ea typeface="+mj-ea"/>
                <a:cs typeface="+mj-cs"/>
              </a:rPr>
              <a:t>Thanks for your attention </a:t>
            </a:r>
            <a:endParaRPr lang="en-US" sz="3800" kern="1200" cap="all" spc="200" baseline="0" dirty="0">
              <a:solidFill>
                <a:srgbClr val="262626"/>
              </a:solidFill>
              <a:latin typeface="+mj-lt"/>
              <a:ea typeface="+mj-ea"/>
              <a:cs typeface="+mj-cs"/>
            </a:endParaRPr>
          </a:p>
        </p:txBody>
      </p:sp>
    </p:spTree>
    <p:extLst>
      <p:ext uri="{BB962C8B-B14F-4D97-AF65-F5344CB8AC3E}">
        <p14:creationId xmlns:p14="http://schemas.microsoft.com/office/powerpoint/2010/main" val="269063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7E039-1CCE-B248-9078-E4C90E98CD4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Content </a:t>
            </a:r>
            <a:endParaRPr lang="en-LV" sz="3000">
              <a:solidFill>
                <a:srgbClr val="FFFFFF"/>
              </a:solidFill>
            </a:endParaRPr>
          </a:p>
        </p:txBody>
      </p:sp>
      <p:sp>
        <p:nvSpPr>
          <p:cNvPr id="3" name="Content Placeholder 2">
            <a:extLst>
              <a:ext uri="{FF2B5EF4-FFF2-40B4-BE49-F238E27FC236}">
                <a16:creationId xmlns:a16="http://schemas.microsoft.com/office/drawing/2014/main" id="{E4267AC6-63DE-2D42-A8CF-10F9E6615D2B}"/>
              </a:ext>
            </a:extLst>
          </p:cNvPr>
          <p:cNvSpPr>
            <a:spLocks noGrp="1"/>
          </p:cNvSpPr>
          <p:nvPr>
            <p:ph idx="1"/>
          </p:nvPr>
        </p:nvSpPr>
        <p:spPr>
          <a:xfrm>
            <a:off x="6001519" y="1586484"/>
            <a:ext cx="5320696" cy="4793754"/>
          </a:xfrm>
        </p:spPr>
        <p:txBody>
          <a:bodyPr anchor="ctr">
            <a:normAutofit/>
          </a:bodyPr>
          <a:lstStyle/>
          <a:p>
            <a:r>
              <a:rPr lang="en-US" dirty="0"/>
              <a:t>What is Latvian Folk Music ?</a:t>
            </a:r>
          </a:p>
          <a:p>
            <a:r>
              <a:rPr lang="en-US" dirty="0"/>
              <a:t>Latvian Folk Music development </a:t>
            </a:r>
          </a:p>
          <a:p>
            <a:r>
              <a:rPr lang="en-US" dirty="0"/>
              <a:t>The ancient Layer</a:t>
            </a:r>
          </a:p>
          <a:p>
            <a:r>
              <a:rPr lang="en-US" dirty="0"/>
              <a:t>The new Layer </a:t>
            </a:r>
          </a:p>
          <a:p>
            <a:r>
              <a:rPr lang="en-US" dirty="0"/>
              <a:t>Folklore Ensemble Movement </a:t>
            </a:r>
          </a:p>
          <a:p>
            <a:r>
              <a:rPr lang="en-US" dirty="0"/>
              <a:t>New and old folk music (comparison)</a:t>
            </a:r>
          </a:p>
          <a:p>
            <a:endParaRPr lang="en-US" dirty="0"/>
          </a:p>
          <a:p>
            <a:endParaRPr lang="en-LV" dirty="0"/>
          </a:p>
          <a:p>
            <a:endParaRPr lang="en-US" dirty="0"/>
          </a:p>
          <a:p>
            <a:endParaRPr lang="en-LV" dirty="0"/>
          </a:p>
        </p:txBody>
      </p:sp>
    </p:spTree>
    <p:extLst>
      <p:ext uri="{BB962C8B-B14F-4D97-AF65-F5344CB8AC3E}">
        <p14:creationId xmlns:p14="http://schemas.microsoft.com/office/powerpoint/2010/main" val="27522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B272B44-1B66-7F49-9926-5B4A85A0221C}"/>
              </a:ext>
            </a:extLst>
          </p:cNvPr>
          <p:cNvPicPr>
            <a:picLocks noChangeAspect="1"/>
          </p:cNvPicPr>
          <p:nvPr/>
        </p:nvPicPr>
        <p:blipFill rotWithShape="1">
          <a:blip r:embed="rId2"/>
          <a:srcRect l="15865" r="27246"/>
          <a:stretch/>
        </p:blipFill>
        <p:spPr>
          <a:xfrm>
            <a:off x="642" y="10"/>
            <a:ext cx="5447418" cy="6857990"/>
          </a:xfrm>
          <a:prstGeom prst="rect">
            <a:avLst/>
          </a:prstGeom>
        </p:spPr>
      </p:pic>
      <p:sp>
        <p:nvSpPr>
          <p:cNvPr id="2" name="Title 1">
            <a:extLst>
              <a:ext uri="{FF2B5EF4-FFF2-40B4-BE49-F238E27FC236}">
                <a16:creationId xmlns:a16="http://schemas.microsoft.com/office/drawing/2014/main" id="{EEC6B2E3-784F-9E45-BC90-CE289F6F8904}"/>
              </a:ext>
            </a:extLst>
          </p:cNvPr>
          <p:cNvSpPr>
            <a:spLocks noGrp="1"/>
          </p:cNvSpPr>
          <p:nvPr>
            <p:ph type="title"/>
          </p:nvPr>
        </p:nvSpPr>
        <p:spPr>
          <a:xfrm>
            <a:off x="6751592" y="287262"/>
            <a:ext cx="4488756" cy="1859643"/>
          </a:xfrm>
          <a:prstGeom prst="ellipse">
            <a:avLst/>
          </a:prstGeom>
          <a:solidFill>
            <a:schemeClr val="bg1">
              <a:alpha val="80000"/>
            </a:schemeClr>
          </a:solidFill>
          <a:ln>
            <a:solidFill>
              <a:schemeClr val="tx1">
                <a:lumMod val="75000"/>
                <a:lumOff val="25000"/>
              </a:schemeClr>
            </a:solidFill>
          </a:ln>
        </p:spPr>
        <p:txBody>
          <a:bodyPr>
            <a:normAutofit/>
          </a:bodyPr>
          <a:lstStyle/>
          <a:p>
            <a:r>
              <a:rPr lang="en-US" sz="1500">
                <a:solidFill>
                  <a:schemeClr val="tx1">
                    <a:lumMod val="85000"/>
                    <a:lumOff val="15000"/>
                  </a:schemeClr>
                </a:solidFill>
              </a:rPr>
              <a:t>What is Latvian  folk music ?</a:t>
            </a:r>
            <a:endParaRPr lang="en-LV" sz="15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26A6454B-718C-DD48-BC03-1978A6C9A133}"/>
              </a:ext>
            </a:extLst>
          </p:cNvPr>
          <p:cNvSpPr>
            <a:spLocks noGrp="1"/>
          </p:cNvSpPr>
          <p:nvPr>
            <p:ph idx="1"/>
          </p:nvPr>
        </p:nvSpPr>
        <p:spPr>
          <a:xfrm>
            <a:off x="6593505" y="2629165"/>
            <a:ext cx="4804931" cy="4228835"/>
          </a:xfrm>
        </p:spPr>
        <p:txBody>
          <a:bodyPr anchor="ctr">
            <a:normAutofit/>
          </a:bodyPr>
          <a:lstStyle/>
          <a:p>
            <a:r>
              <a:rPr lang="en-GB" b="0" i="0" u="none" strike="noStrike" dirty="0">
                <a:effectLst/>
                <a:latin typeface=".SFUI-Regular"/>
              </a:rPr>
              <a:t>Latvian folk music has historically been a set of Latvian agricultural and minority’s music-making practices and music style</a:t>
            </a:r>
            <a:r>
              <a:rPr lang="en-US" b="0" i="0" u="none" strike="noStrike" dirty="0">
                <a:effectLst/>
                <a:latin typeface=".SFUI-Regular"/>
              </a:rPr>
              <a:t>s</a:t>
            </a:r>
            <a:r>
              <a:rPr lang="en-GB" b="0" i="0" u="none" strike="noStrike" dirty="0">
                <a:effectLst/>
                <a:latin typeface=".SFUI-Regular"/>
              </a:rPr>
              <a:t>. </a:t>
            </a:r>
            <a:endParaRPr lang="en-US" b="0" i="0" u="none" strike="noStrike" dirty="0">
              <a:effectLst/>
              <a:latin typeface=".SFUI-Regular"/>
            </a:endParaRPr>
          </a:p>
          <a:p>
            <a:r>
              <a:rPr lang="en-GB" b="0" i="0" u="none" strike="noStrike" dirty="0">
                <a:effectLst/>
                <a:latin typeface=".SFUI-Regular"/>
              </a:rPr>
              <a:t>Since the 20th century</a:t>
            </a:r>
            <a:r>
              <a:rPr lang="en-US" b="0" i="0" u="none" strike="noStrike" dirty="0">
                <a:effectLst/>
                <a:latin typeface=".SFUI-Regular"/>
              </a:rPr>
              <a:t>,</a:t>
            </a:r>
            <a:r>
              <a:rPr lang="en-GB" b="0" i="0" u="none" strike="noStrike" dirty="0">
                <a:effectLst/>
                <a:latin typeface=".SFUI-Regular"/>
              </a:rPr>
              <a:t> it also includes practices developed in the work of folklore ensembles</a:t>
            </a:r>
            <a:r>
              <a:rPr lang="en-US">
                <a:latin typeface=".SFUI-Regular"/>
              </a:rPr>
              <a:t>.</a:t>
            </a:r>
            <a:endParaRPr lang="en-US" b="0" i="0" u="none" strike="noStrike" dirty="0">
              <a:effectLst/>
              <a:latin typeface=".SFUI-Regular"/>
            </a:endParaRPr>
          </a:p>
          <a:p>
            <a:r>
              <a:rPr lang="en-GB" b="0" i="0" u="none" strike="noStrike" dirty="0">
                <a:effectLst/>
                <a:latin typeface=".SFUI-Regular"/>
              </a:rPr>
              <a:t>Documented since the 19th century. 60s. It distinguishes between the old and the new layer.</a:t>
            </a:r>
            <a:endParaRPr lang="en-US" b="0" i="0" u="none" strike="noStrike" dirty="0">
              <a:effectLst/>
              <a:latin typeface=".SFUI-Regular"/>
            </a:endParaRPr>
          </a:p>
          <a:p>
            <a:endParaRPr lang="en-LV" dirty="0"/>
          </a:p>
        </p:txBody>
      </p:sp>
    </p:spTree>
    <p:extLst>
      <p:ext uri="{BB962C8B-B14F-4D97-AF65-F5344CB8AC3E}">
        <p14:creationId xmlns:p14="http://schemas.microsoft.com/office/powerpoint/2010/main" val="189399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93C25-D21A-454C-9AF8-944669D4B99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Latvian folk music development </a:t>
            </a:r>
            <a:endParaRPr lang="en-LV">
              <a:solidFill>
                <a:schemeClr val="bg1"/>
              </a:solidFill>
            </a:endParaRPr>
          </a:p>
        </p:txBody>
      </p:sp>
      <p:sp>
        <p:nvSpPr>
          <p:cNvPr id="3" name="Content Placeholder 2">
            <a:extLst>
              <a:ext uri="{FF2B5EF4-FFF2-40B4-BE49-F238E27FC236}">
                <a16:creationId xmlns:a16="http://schemas.microsoft.com/office/drawing/2014/main" id="{65BDC8E7-F0E1-854A-88EC-0B858657C392}"/>
              </a:ext>
            </a:extLst>
          </p:cNvPr>
          <p:cNvSpPr>
            <a:spLocks noGrp="1"/>
          </p:cNvSpPr>
          <p:nvPr>
            <p:ph idx="1"/>
          </p:nvPr>
        </p:nvSpPr>
        <p:spPr>
          <a:xfrm>
            <a:off x="643468" y="2638044"/>
            <a:ext cx="3363974" cy="3415622"/>
          </a:xfrm>
        </p:spPr>
        <p:txBody>
          <a:bodyPr>
            <a:normAutofit/>
          </a:bodyPr>
          <a:lstStyle/>
          <a:p>
            <a:pPr>
              <a:lnSpc>
                <a:spcPct val="90000"/>
              </a:lnSpc>
            </a:pPr>
            <a:r>
              <a:rPr lang="en-US" sz="1700">
                <a:solidFill>
                  <a:schemeClr val="bg1"/>
                </a:solidFill>
              </a:rPr>
              <a:t>In the beginning of making music in the 13</a:t>
            </a:r>
            <a:r>
              <a:rPr lang="en-US" sz="1700" baseline="30000">
                <a:solidFill>
                  <a:schemeClr val="bg1"/>
                </a:solidFill>
              </a:rPr>
              <a:t>th</a:t>
            </a:r>
            <a:r>
              <a:rPr lang="en-US" sz="1700">
                <a:solidFill>
                  <a:schemeClr val="bg1"/>
                </a:solidFill>
              </a:rPr>
              <a:t> and 14</a:t>
            </a:r>
            <a:r>
              <a:rPr lang="en-US" sz="1700" baseline="30000">
                <a:solidFill>
                  <a:schemeClr val="bg1"/>
                </a:solidFill>
              </a:rPr>
              <a:t>th</a:t>
            </a:r>
            <a:r>
              <a:rPr lang="en-US" sz="1700">
                <a:solidFill>
                  <a:schemeClr val="bg1"/>
                </a:solidFill>
              </a:rPr>
              <a:t>  century, the cities required a certain amount of professionalism, provided mainly by German-educated musicians.</a:t>
            </a:r>
          </a:p>
          <a:p>
            <a:pPr>
              <a:lnSpc>
                <a:spcPct val="90000"/>
              </a:lnSpc>
            </a:pPr>
            <a:r>
              <a:rPr lang="en-US" sz="1700">
                <a:solidFill>
                  <a:schemeClr val="bg1"/>
                </a:solidFill>
              </a:rPr>
              <a:t>The earliest music in the experience of locals came to the church.</a:t>
            </a:r>
          </a:p>
          <a:p>
            <a:pPr>
              <a:lnSpc>
                <a:spcPct val="90000"/>
              </a:lnSpc>
              <a:buFont typeface="Wingdings" pitchFamily="2" charset="2"/>
              <a:buChar char="Ø"/>
            </a:pPr>
            <a:r>
              <a:rPr lang="en-US" sz="1700">
                <a:solidFill>
                  <a:schemeClr val="bg1"/>
                </a:solidFill>
              </a:rPr>
              <a:t>  17</a:t>
            </a:r>
            <a:r>
              <a:rPr lang="en-US" sz="1700" baseline="30000">
                <a:solidFill>
                  <a:schemeClr val="bg1"/>
                </a:solidFill>
              </a:rPr>
              <a:t>th</a:t>
            </a:r>
            <a:r>
              <a:rPr lang="en-US" sz="1700">
                <a:solidFill>
                  <a:schemeClr val="bg1"/>
                </a:solidFill>
              </a:rPr>
              <a:t> /18</a:t>
            </a:r>
            <a:r>
              <a:rPr lang="en-US" sz="1700" baseline="30000">
                <a:solidFill>
                  <a:schemeClr val="bg1"/>
                </a:solidFill>
              </a:rPr>
              <a:t>th</a:t>
            </a:r>
            <a:r>
              <a:rPr lang="en-US" sz="1700">
                <a:solidFill>
                  <a:schemeClr val="bg1"/>
                </a:solidFill>
              </a:rPr>
              <a:t> century </a:t>
            </a:r>
          </a:p>
          <a:p>
            <a:pPr>
              <a:lnSpc>
                <a:spcPct val="90000"/>
              </a:lnSpc>
              <a:buFont typeface="Wingdings" pitchFamily="2" charset="2"/>
              <a:buChar char="Ø"/>
            </a:pPr>
            <a:r>
              <a:rPr lang="en-US" sz="1700">
                <a:solidFill>
                  <a:schemeClr val="bg1"/>
                </a:solidFill>
              </a:rPr>
              <a:t>  19</a:t>
            </a:r>
            <a:r>
              <a:rPr lang="en-US" sz="1700" baseline="30000">
                <a:solidFill>
                  <a:schemeClr val="bg1"/>
                </a:solidFill>
              </a:rPr>
              <a:t>th</a:t>
            </a:r>
            <a:r>
              <a:rPr lang="en-US" sz="1700">
                <a:solidFill>
                  <a:schemeClr val="bg1"/>
                </a:solidFill>
              </a:rPr>
              <a:t> century </a:t>
            </a:r>
          </a:p>
          <a:p>
            <a:pPr>
              <a:lnSpc>
                <a:spcPct val="90000"/>
              </a:lnSpc>
              <a:buFont typeface="Wingdings" pitchFamily="2" charset="2"/>
              <a:buChar char="Ø"/>
            </a:pPr>
            <a:r>
              <a:rPr lang="en-US" sz="1700">
                <a:solidFill>
                  <a:schemeClr val="bg1"/>
                </a:solidFill>
              </a:rPr>
              <a:t>  20</a:t>
            </a:r>
            <a:r>
              <a:rPr lang="en-US" sz="1700" baseline="30000">
                <a:solidFill>
                  <a:schemeClr val="bg1"/>
                </a:solidFill>
              </a:rPr>
              <a:t>th</a:t>
            </a:r>
            <a:r>
              <a:rPr lang="en-US" sz="1700">
                <a:solidFill>
                  <a:schemeClr val="bg1"/>
                </a:solidFill>
              </a:rPr>
              <a:t> / 21</a:t>
            </a:r>
            <a:r>
              <a:rPr lang="en-US" sz="1700" baseline="30000">
                <a:solidFill>
                  <a:schemeClr val="bg1"/>
                </a:solidFill>
              </a:rPr>
              <a:t>st</a:t>
            </a:r>
            <a:r>
              <a:rPr lang="en-US" sz="1700">
                <a:solidFill>
                  <a:schemeClr val="bg1"/>
                </a:solidFill>
              </a:rPr>
              <a:t> century </a:t>
            </a:r>
          </a:p>
        </p:txBody>
      </p:sp>
      <p:pic>
        <p:nvPicPr>
          <p:cNvPr id="4" name="Picture 4">
            <a:extLst>
              <a:ext uri="{FF2B5EF4-FFF2-40B4-BE49-F238E27FC236}">
                <a16:creationId xmlns:a16="http://schemas.microsoft.com/office/drawing/2014/main" id="{84762618-948E-D84B-B86B-6BC0ECB8ECEF}"/>
              </a:ext>
            </a:extLst>
          </p:cNvPr>
          <p:cNvPicPr>
            <a:picLocks noChangeAspect="1"/>
          </p:cNvPicPr>
          <p:nvPr/>
        </p:nvPicPr>
        <p:blipFill>
          <a:blip r:embed="rId2"/>
          <a:stretch>
            <a:fillRect/>
          </a:stretch>
        </p:blipFill>
        <p:spPr>
          <a:xfrm>
            <a:off x="5297763" y="895140"/>
            <a:ext cx="6250769" cy="4906853"/>
          </a:xfrm>
          <a:prstGeom prst="rect">
            <a:avLst/>
          </a:prstGeom>
        </p:spPr>
      </p:pic>
    </p:spTree>
    <p:extLst>
      <p:ext uri="{BB962C8B-B14F-4D97-AF65-F5344CB8AC3E}">
        <p14:creationId xmlns:p14="http://schemas.microsoft.com/office/powerpoint/2010/main" val="67139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F0798-E662-5E4D-8C79-81A706A9C5F5}"/>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en-US">
                <a:solidFill>
                  <a:srgbClr val="404040"/>
                </a:solidFill>
              </a:rPr>
              <a:t>The ancient layer</a:t>
            </a:r>
            <a:endParaRPr lang="en-LV">
              <a:solidFill>
                <a:srgbClr val="404040"/>
              </a:solidFill>
            </a:endParaRPr>
          </a:p>
        </p:txBody>
      </p:sp>
      <p:sp>
        <p:nvSpPr>
          <p:cNvPr id="3" name="Content Placeholder 2">
            <a:extLst>
              <a:ext uri="{FF2B5EF4-FFF2-40B4-BE49-F238E27FC236}">
                <a16:creationId xmlns:a16="http://schemas.microsoft.com/office/drawing/2014/main" id="{A93EE36F-6CEB-0846-81D3-5B0EE87E54AE}"/>
              </a:ext>
            </a:extLst>
          </p:cNvPr>
          <p:cNvSpPr>
            <a:spLocks noGrp="1"/>
          </p:cNvSpPr>
          <p:nvPr>
            <p:ph idx="1"/>
          </p:nvPr>
        </p:nvSpPr>
        <p:spPr>
          <a:xfrm>
            <a:off x="3238831" y="2638044"/>
            <a:ext cx="5714338" cy="3101983"/>
          </a:xfrm>
        </p:spPr>
        <p:txBody>
          <a:bodyPr>
            <a:normAutofit/>
          </a:bodyPr>
          <a:lstStyle/>
          <a:p>
            <a:pPr>
              <a:lnSpc>
                <a:spcPct val="90000"/>
              </a:lnSpc>
            </a:pPr>
            <a:r>
              <a:rPr lang="en-US" sz="1400" dirty="0"/>
              <a:t>The styles of the ancient layer are rooted in the pre-Cristian culture of the Baltic’s and are closely connected with the ancient family, anniversaries and work. </a:t>
            </a:r>
          </a:p>
          <a:p>
            <a:pPr>
              <a:lnSpc>
                <a:spcPct val="90000"/>
              </a:lnSpc>
            </a:pPr>
            <a:r>
              <a:rPr lang="en-US" sz="1400" dirty="0"/>
              <a:t>Melodies are usually narrow scope, modal and only with classical lyrics. The central style of the ancient layer is the spoken melodies (recitative), in which the melody and rhythm are influenced by the flow of speech.</a:t>
            </a:r>
          </a:p>
          <a:p>
            <a:pPr>
              <a:lnSpc>
                <a:spcPct val="90000"/>
              </a:lnSpc>
            </a:pPr>
            <a:r>
              <a:rPr lang="en-US" sz="1400" dirty="0"/>
              <a:t>Choral songs are annual customs are also an important ancient style, the best-known type is </a:t>
            </a:r>
            <a:r>
              <a:rPr lang="en-US" sz="1400" dirty="0" err="1"/>
              <a:t>Līgotnes</a:t>
            </a:r>
            <a:r>
              <a:rPr lang="en-US" sz="1400" dirty="0"/>
              <a:t>. </a:t>
            </a:r>
          </a:p>
          <a:p>
            <a:pPr>
              <a:lnSpc>
                <a:spcPct val="90000"/>
              </a:lnSpc>
            </a:pPr>
            <a:r>
              <a:rPr lang="en-US" sz="1400" dirty="0"/>
              <a:t>The ancient layer also includes many small stylistic units – open-air and slow-singing spring melodies with bourdon accompaniment in </a:t>
            </a:r>
            <a:r>
              <a:rPr lang="en-US" sz="1400" dirty="0" err="1"/>
              <a:t>Kurzeme</a:t>
            </a:r>
            <a:r>
              <a:rPr lang="en-US" sz="1400" dirty="0"/>
              <a:t> and similar to that, North </a:t>
            </a:r>
            <a:r>
              <a:rPr lang="en-US" sz="1400" dirty="0" err="1"/>
              <a:t>Latgale</a:t>
            </a:r>
            <a:r>
              <a:rPr lang="en-US" sz="1400" dirty="0"/>
              <a:t> manure talks, as well as </a:t>
            </a:r>
            <a:r>
              <a:rPr lang="en-US" sz="1400" dirty="0" err="1"/>
              <a:t>Dienvidlatgale</a:t>
            </a:r>
            <a:r>
              <a:rPr lang="en-US" sz="1400" dirty="0"/>
              <a:t> mowing songs and others.</a:t>
            </a:r>
            <a:endParaRPr lang="en-LV" sz="1400" dirty="0"/>
          </a:p>
        </p:txBody>
      </p:sp>
    </p:spTree>
    <p:extLst>
      <p:ext uri="{BB962C8B-B14F-4D97-AF65-F5344CB8AC3E}">
        <p14:creationId xmlns:p14="http://schemas.microsoft.com/office/powerpoint/2010/main" val="213822396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BB80-89EF-A141-BDD4-03B282D5B3D6}"/>
              </a:ext>
            </a:extLst>
          </p:cNvPr>
          <p:cNvSpPr>
            <a:spLocks noGrp="1"/>
          </p:cNvSpPr>
          <p:nvPr>
            <p:ph type="title"/>
          </p:nvPr>
        </p:nvSpPr>
        <p:spPr>
          <a:xfrm>
            <a:off x="640080" y="414424"/>
            <a:ext cx="4486656" cy="1141497"/>
          </a:xfrm>
        </p:spPr>
        <p:txBody>
          <a:bodyPr/>
          <a:lstStyle/>
          <a:p>
            <a:r>
              <a:rPr lang="en-US" dirty="0"/>
              <a:t>The new layer</a:t>
            </a:r>
            <a:endParaRPr lang="en-LV" dirty="0"/>
          </a:p>
        </p:txBody>
      </p:sp>
      <p:sp>
        <p:nvSpPr>
          <p:cNvPr id="3" name="Content Placeholder 2">
            <a:extLst>
              <a:ext uri="{FF2B5EF4-FFF2-40B4-BE49-F238E27FC236}">
                <a16:creationId xmlns:a16="http://schemas.microsoft.com/office/drawing/2014/main" id="{820AFB8D-8B22-9841-B8E4-91BA50E275A1}"/>
              </a:ext>
            </a:extLst>
          </p:cNvPr>
          <p:cNvSpPr>
            <a:spLocks noGrp="1"/>
          </p:cNvSpPr>
          <p:nvPr>
            <p:ph idx="1"/>
          </p:nvPr>
        </p:nvSpPr>
        <p:spPr>
          <a:xfrm>
            <a:off x="6628192" y="2071310"/>
            <a:ext cx="4815840" cy="3982018"/>
          </a:xfrm>
        </p:spPr>
        <p:txBody>
          <a:bodyPr>
            <a:normAutofit/>
          </a:bodyPr>
          <a:lstStyle/>
          <a:p>
            <a:r>
              <a:rPr lang="lv-LV" sz="1700" b="0" i="0" u="none" strike="noStrike" dirty="0">
                <a:solidFill>
                  <a:srgbClr val="000000"/>
                </a:solidFill>
                <a:effectLst/>
                <a:latin typeface="Arial" panose="020B0604020202020204" pitchFamily="34" charset="0"/>
              </a:rPr>
              <a:t>As a result of the long-term interaction of the old and the new layer, a wide interlayer has formed, consisting of melodies with mixed elements of old and new origin. In Latgale, similarly to folk songs, partly in oral tradition, there are some types of Catholic music - the ofīcijs of the dead (popularly called salmas, salmis, etc.), which is a psalmodic prayer for the dead, and Catholic songs</a:t>
            </a:r>
          </a:p>
          <a:p>
            <a:endParaRPr lang="en-LV" sz="1700" dirty="0"/>
          </a:p>
        </p:txBody>
      </p:sp>
      <p:sp>
        <p:nvSpPr>
          <p:cNvPr id="4" name="Text Placeholder 3">
            <a:extLst>
              <a:ext uri="{FF2B5EF4-FFF2-40B4-BE49-F238E27FC236}">
                <a16:creationId xmlns:a16="http://schemas.microsoft.com/office/drawing/2014/main" id="{94FA16E6-2388-0542-AE08-033288B258AF}"/>
              </a:ext>
            </a:extLst>
          </p:cNvPr>
          <p:cNvSpPr>
            <a:spLocks noGrp="1"/>
          </p:cNvSpPr>
          <p:nvPr>
            <p:ph type="body" sz="half" idx="2"/>
          </p:nvPr>
        </p:nvSpPr>
        <p:spPr>
          <a:xfrm>
            <a:off x="475489" y="2071310"/>
            <a:ext cx="5088321" cy="4786690"/>
          </a:xfrm>
        </p:spPr>
        <p:txBody>
          <a:bodyPr>
            <a:noAutofit/>
          </a:bodyPr>
          <a:lstStyle/>
          <a:p>
            <a:pPr algn="l"/>
            <a:r>
              <a:rPr lang="lv-LV" sz="1700" b="0" i="0" u="none" strike="noStrike" dirty="0">
                <a:solidFill>
                  <a:srgbClr val="000000"/>
                </a:solidFill>
                <a:effectLst/>
                <a:latin typeface="Calibri" panose="020F0502020204030204" pitchFamily="34" charset="0"/>
              </a:rPr>
              <a:t>•Started to form  around 18th century’s second half</a:t>
            </a:r>
          </a:p>
          <a:p>
            <a:pPr algn="l"/>
            <a:r>
              <a:rPr lang="lv-LV" sz="1700" b="0" i="0" u="none" strike="noStrike" dirty="0">
                <a:solidFill>
                  <a:srgbClr val="000000"/>
                </a:solidFill>
                <a:effectLst/>
                <a:latin typeface="Calibri" panose="020F0502020204030204" pitchFamily="34" charset="0"/>
              </a:rPr>
              <a:t>•New melodies are usually in major, medium or wide volume.</a:t>
            </a:r>
          </a:p>
          <a:p>
            <a:pPr algn="l"/>
            <a:r>
              <a:rPr lang="lv-LV" sz="1700" b="0" i="0" u="none" strike="noStrike" dirty="0">
                <a:solidFill>
                  <a:srgbClr val="000000"/>
                </a:solidFill>
                <a:effectLst/>
                <a:latin typeface="Calibri" panose="020F0502020204030204" pitchFamily="34" charset="0"/>
              </a:rPr>
              <a:t>•The melodies of the new layer are much more independent of customs and, unlike the old ones, stick to a certain text.</a:t>
            </a:r>
          </a:p>
          <a:p>
            <a:pPr algn="l"/>
            <a:r>
              <a:rPr lang="lv-LV" sz="1700" b="0" i="0" u="none" strike="noStrike" dirty="0">
                <a:solidFill>
                  <a:srgbClr val="000000"/>
                </a:solidFill>
                <a:effectLst/>
                <a:latin typeface="Calibri" panose="020F0502020204030204" pitchFamily="34" charset="0"/>
              </a:rPr>
              <a:t>•The distinctive style of the new layer is ziņģes.</a:t>
            </a:r>
          </a:p>
          <a:p>
            <a:pPr algn="l"/>
            <a:r>
              <a:rPr lang="lv-LV" sz="1700" b="0" i="0" u="none" strike="noStrike" dirty="0">
                <a:solidFill>
                  <a:srgbClr val="000000"/>
                </a:solidFill>
                <a:effectLst/>
                <a:latin typeface="Calibri" panose="020F0502020204030204" pitchFamily="34" charset="0"/>
              </a:rPr>
              <a:t>•Often the authorship is often known.</a:t>
            </a:r>
          </a:p>
          <a:p>
            <a:pPr algn="l"/>
            <a:r>
              <a:rPr lang="lv-LV" sz="1700" b="0" i="0" u="none" strike="noStrike" dirty="0">
                <a:solidFill>
                  <a:srgbClr val="000000"/>
                </a:solidFill>
                <a:effectLst/>
                <a:latin typeface="Calibri" panose="020F0502020204030204" pitchFamily="34" charset="0"/>
              </a:rPr>
              <a:t>•The transition follows with the cultural phenomenon šlāgeris.</a:t>
            </a:r>
          </a:p>
          <a:p>
            <a:pPr algn="l"/>
            <a:endParaRPr lang="lv-LV" sz="17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3105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5503B-F6E0-784B-AD10-3B5FF440E2AE}"/>
              </a:ext>
            </a:extLst>
          </p:cNvPr>
          <p:cNvSpPr>
            <a:spLocks noGrp="1"/>
          </p:cNvSpPr>
          <p:nvPr>
            <p:ph sz="half" idx="2"/>
          </p:nvPr>
        </p:nvSpPr>
        <p:spPr>
          <a:xfrm>
            <a:off x="1441837" y="3014972"/>
            <a:ext cx="4553446" cy="3274552"/>
          </a:xfrm>
        </p:spPr>
        <p:txBody>
          <a:bodyPr anchor="ctr">
            <a:noAutofit/>
          </a:bodyPr>
          <a:lstStyle/>
          <a:p>
            <a:endParaRPr lang="en-US" sz="1500" dirty="0"/>
          </a:p>
          <a:p>
            <a:r>
              <a:rPr lang="en-US" sz="1500" b="1" dirty="0"/>
              <a:t>When it started:</a:t>
            </a:r>
          </a:p>
          <a:p>
            <a:pPr>
              <a:buFont typeface="Wingdings" pitchFamily="2" charset="2"/>
              <a:buChar char="Ø"/>
            </a:pPr>
            <a:r>
              <a:rPr lang="en-GB" sz="1500" dirty="0"/>
              <a:t>The oldest written documentations of Latvian folk songs that have survived are dated 1584 and 1632.</a:t>
            </a:r>
            <a:endParaRPr lang="en-US" sz="1500" dirty="0"/>
          </a:p>
          <a:p>
            <a:r>
              <a:rPr lang="en-US" sz="1500" b="1" dirty="0"/>
              <a:t>Melodies: </a:t>
            </a:r>
          </a:p>
          <a:p>
            <a:pPr>
              <a:buFont typeface="Wingdings" pitchFamily="2" charset="2"/>
              <a:buChar char="Ø"/>
            </a:pPr>
            <a:r>
              <a:rPr lang="en-US" sz="1500" dirty="0"/>
              <a:t>Melodies in old folk music were usually modal and only with classical lyrics.  The central style of old folklore music is the spoken melodies.</a:t>
            </a:r>
          </a:p>
          <a:p>
            <a:pPr>
              <a:buFont typeface="Wingdings" pitchFamily="2" charset="2"/>
              <a:buChar char="Ø"/>
            </a:pPr>
            <a:endParaRPr lang="en-US" sz="1500" dirty="0"/>
          </a:p>
          <a:p>
            <a:r>
              <a:rPr lang="en-US" sz="1500" dirty="0"/>
              <a:t>T</a:t>
            </a:r>
            <a:r>
              <a:rPr lang="en-GB" sz="1500" dirty="0"/>
              <a:t>he </a:t>
            </a:r>
            <a:r>
              <a:rPr lang="en-GB" sz="1500" dirty="0" err="1"/>
              <a:t>Dainas</a:t>
            </a:r>
            <a:r>
              <a:rPr lang="en-GB" sz="1500" dirty="0"/>
              <a:t> (Latvian Folk songs) Created well over a thousand years ago, </a:t>
            </a:r>
            <a:r>
              <a:rPr lang="en-GB" sz="1500" dirty="0" err="1"/>
              <a:t>Dainas</a:t>
            </a:r>
            <a:r>
              <a:rPr lang="en-GB" sz="1500" dirty="0"/>
              <a:t> were part of celebrations, daily work, reflections on life preserved in oral form. </a:t>
            </a:r>
            <a:endParaRPr lang="en-US" sz="1500" dirty="0"/>
          </a:p>
          <a:p>
            <a:endParaRPr lang="en-LV" sz="1500" dirty="0"/>
          </a:p>
        </p:txBody>
      </p:sp>
      <p:sp>
        <p:nvSpPr>
          <p:cNvPr id="15" name="Content Placeholder 14">
            <a:extLst>
              <a:ext uri="{FF2B5EF4-FFF2-40B4-BE49-F238E27FC236}">
                <a16:creationId xmlns:a16="http://schemas.microsoft.com/office/drawing/2014/main" id="{DBC4436D-37EF-D242-B0F3-6E135F8111BE}"/>
              </a:ext>
            </a:extLst>
          </p:cNvPr>
          <p:cNvSpPr>
            <a:spLocks noGrp="1"/>
          </p:cNvSpPr>
          <p:nvPr>
            <p:ph sz="quarter" idx="4"/>
          </p:nvPr>
        </p:nvSpPr>
        <p:spPr>
          <a:xfrm>
            <a:off x="6457623" y="3014972"/>
            <a:ext cx="5123567" cy="2896576"/>
          </a:xfrm>
        </p:spPr>
        <p:txBody>
          <a:bodyPr>
            <a:noAutofit/>
          </a:bodyPr>
          <a:lstStyle/>
          <a:p>
            <a:r>
              <a:rPr lang="en-US" sz="1500" b="1" dirty="0"/>
              <a:t>When it started:</a:t>
            </a:r>
          </a:p>
          <a:p>
            <a:pPr>
              <a:buFont typeface="Wingdings" pitchFamily="2" charset="2"/>
              <a:buChar char="Ø"/>
            </a:pPr>
            <a:r>
              <a:rPr lang="en-GB" sz="1500" dirty="0"/>
              <a:t>It is assumed that the new </a:t>
            </a:r>
            <a:r>
              <a:rPr lang="en-US" sz="1500" dirty="0"/>
              <a:t>form of folk music </a:t>
            </a:r>
            <a:r>
              <a:rPr lang="en-GB" sz="1500" dirty="0"/>
              <a:t>began to form in the 18th century. </a:t>
            </a:r>
            <a:endParaRPr lang="en-US" sz="1500" dirty="0"/>
          </a:p>
          <a:p>
            <a:r>
              <a:rPr lang="en-US" sz="1500" b="1" dirty="0"/>
              <a:t>Melodies:</a:t>
            </a:r>
          </a:p>
          <a:p>
            <a:pPr>
              <a:buFont typeface="Wingdings" pitchFamily="2" charset="2"/>
              <a:buChar char="Ø"/>
            </a:pPr>
            <a:r>
              <a:rPr lang="en-GB" sz="1500" dirty="0"/>
              <a:t>The melodies of the new </a:t>
            </a:r>
            <a:r>
              <a:rPr lang="en-US" sz="1500" dirty="0"/>
              <a:t>folk music</a:t>
            </a:r>
            <a:r>
              <a:rPr lang="en-GB" sz="1500" dirty="0"/>
              <a:t> are much more independent of customs and, unlike the old ones, stick much more closely with a certain text.</a:t>
            </a:r>
            <a:endParaRPr lang="en-US" sz="1500" dirty="0"/>
          </a:p>
          <a:p>
            <a:pPr>
              <a:buFont typeface="Wingdings" pitchFamily="2" charset="2"/>
              <a:buChar char="Ø"/>
            </a:pPr>
            <a:endParaRPr lang="en-US" sz="1500" dirty="0"/>
          </a:p>
          <a:p>
            <a:r>
              <a:rPr lang="en-GB" sz="1500" dirty="0"/>
              <a:t>In the second half</a:t>
            </a:r>
            <a:r>
              <a:rPr lang="en-US" sz="1500" dirty="0"/>
              <a:t> of the 18</a:t>
            </a:r>
            <a:r>
              <a:rPr lang="en-US" sz="1500" baseline="30000" dirty="0"/>
              <a:t>th</a:t>
            </a:r>
            <a:r>
              <a:rPr lang="en-US" sz="1500" dirty="0"/>
              <a:t> century</a:t>
            </a:r>
            <a:r>
              <a:rPr lang="en-GB" sz="1500" dirty="0"/>
              <a:t>, Old </a:t>
            </a:r>
            <a:r>
              <a:rPr lang="en-GB" sz="1500" dirty="0" err="1"/>
              <a:t>Stender's</a:t>
            </a:r>
            <a:r>
              <a:rPr lang="en-GB" sz="1500" dirty="0"/>
              <a:t> books "New News" (1774) and "News Lutes" (1789) are considered as relative reference points </a:t>
            </a:r>
            <a:r>
              <a:rPr lang="en-US" sz="1500" dirty="0"/>
              <a:t>of new folk music. </a:t>
            </a:r>
            <a:r>
              <a:rPr lang="en-GB" sz="1500" dirty="0"/>
              <a:t> </a:t>
            </a:r>
            <a:endParaRPr lang="en-LV" sz="1500" dirty="0"/>
          </a:p>
        </p:txBody>
      </p:sp>
      <p:sp>
        <p:nvSpPr>
          <p:cNvPr id="16" name="Text Placeholder 15">
            <a:extLst>
              <a:ext uri="{FF2B5EF4-FFF2-40B4-BE49-F238E27FC236}">
                <a16:creationId xmlns:a16="http://schemas.microsoft.com/office/drawing/2014/main" id="{24F20EAB-7765-214A-BC5C-A4B261693BAD}"/>
              </a:ext>
            </a:extLst>
          </p:cNvPr>
          <p:cNvSpPr>
            <a:spLocks noGrp="1"/>
          </p:cNvSpPr>
          <p:nvPr>
            <p:ph type="body" sz="quarter" idx="13"/>
          </p:nvPr>
        </p:nvSpPr>
        <p:spPr>
          <a:xfrm>
            <a:off x="6321552" y="1961389"/>
            <a:ext cx="4270248" cy="704087"/>
          </a:xfrm>
        </p:spPr>
        <p:txBody>
          <a:bodyPr/>
          <a:lstStyle/>
          <a:p>
            <a:r>
              <a:rPr lang="en-US" dirty="0">
                <a:solidFill>
                  <a:schemeClr val="accent2">
                    <a:lumMod val="50000"/>
                  </a:schemeClr>
                </a:solidFill>
              </a:rPr>
              <a:t>New folk music</a:t>
            </a:r>
            <a:endParaRPr lang="en-LV" dirty="0">
              <a:solidFill>
                <a:schemeClr val="accent2">
                  <a:lumMod val="50000"/>
                </a:schemeClr>
              </a:solidFill>
            </a:endParaRPr>
          </a:p>
        </p:txBody>
      </p:sp>
      <p:sp>
        <p:nvSpPr>
          <p:cNvPr id="2" name="Title 1">
            <a:extLst>
              <a:ext uri="{FF2B5EF4-FFF2-40B4-BE49-F238E27FC236}">
                <a16:creationId xmlns:a16="http://schemas.microsoft.com/office/drawing/2014/main" id="{64BA2974-5DD5-E24B-8227-F44CFC3FC2B6}"/>
              </a:ext>
            </a:extLst>
          </p:cNvPr>
          <p:cNvSpPr>
            <a:spLocks noGrp="1"/>
          </p:cNvSpPr>
          <p:nvPr>
            <p:ph type="title"/>
          </p:nvPr>
        </p:nvSpPr>
        <p:spPr>
          <a:xfrm>
            <a:off x="2231136" y="181429"/>
            <a:ext cx="7729728" cy="1971983"/>
          </a:xfrm>
          <a:prstGeom prst="ellipse">
            <a:avLst/>
          </a:prstGeom>
          <a:solidFill>
            <a:schemeClr val="accent2">
              <a:lumMod val="75000"/>
            </a:schemeClr>
          </a:solidFill>
          <a:ln>
            <a:noFill/>
          </a:ln>
        </p:spPr>
        <p:txBody>
          <a:bodyPr>
            <a:normAutofit/>
          </a:bodyPr>
          <a:lstStyle/>
          <a:p>
            <a:r>
              <a:rPr lang="en-US" sz="2100" dirty="0">
                <a:solidFill>
                  <a:srgbClr val="FFFFFF"/>
                </a:solidFill>
              </a:rPr>
              <a:t>New and old folk music (comparison)</a:t>
            </a:r>
            <a:endParaRPr lang="en-LV" sz="2100" dirty="0">
              <a:solidFill>
                <a:srgbClr val="FFFFFF"/>
              </a:solidFill>
            </a:endParaRPr>
          </a:p>
        </p:txBody>
      </p:sp>
      <p:sp>
        <p:nvSpPr>
          <p:cNvPr id="18" name="Text Placeholder 17">
            <a:extLst>
              <a:ext uri="{FF2B5EF4-FFF2-40B4-BE49-F238E27FC236}">
                <a16:creationId xmlns:a16="http://schemas.microsoft.com/office/drawing/2014/main" id="{4633D727-7592-6747-9627-E8CCD56430C5}"/>
              </a:ext>
            </a:extLst>
          </p:cNvPr>
          <p:cNvSpPr>
            <a:spLocks noGrp="1"/>
          </p:cNvSpPr>
          <p:nvPr>
            <p:ph type="body" idx="1"/>
          </p:nvPr>
        </p:nvSpPr>
        <p:spPr>
          <a:xfrm>
            <a:off x="1583436" y="1944243"/>
            <a:ext cx="4270248" cy="704087"/>
          </a:xfrm>
        </p:spPr>
        <p:txBody>
          <a:bodyPr/>
          <a:lstStyle/>
          <a:p>
            <a:r>
              <a:rPr lang="en-US" dirty="0">
                <a:solidFill>
                  <a:schemeClr val="accent2">
                    <a:lumMod val="50000"/>
                  </a:schemeClr>
                </a:solidFill>
              </a:rPr>
              <a:t>Old folk music</a:t>
            </a:r>
            <a:endParaRPr lang="en-LV" dirty="0">
              <a:solidFill>
                <a:schemeClr val="accent2">
                  <a:lumMod val="50000"/>
                </a:schemeClr>
              </a:solidFill>
            </a:endParaRPr>
          </a:p>
        </p:txBody>
      </p:sp>
    </p:spTree>
    <p:extLst>
      <p:ext uri="{BB962C8B-B14F-4D97-AF65-F5344CB8AC3E}">
        <p14:creationId xmlns:p14="http://schemas.microsoft.com/office/powerpoint/2010/main" val="13412256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310D-018E-F94A-8D90-D8EEE63FE372}"/>
              </a:ext>
            </a:extLst>
          </p:cNvPr>
          <p:cNvSpPr>
            <a:spLocks noGrp="1"/>
          </p:cNvSpPr>
          <p:nvPr>
            <p:ph type="title"/>
          </p:nvPr>
        </p:nvSpPr>
        <p:spPr>
          <a:xfrm>
            <a:off x="804671" y="964692"/>
            <a:ext cx="5928637" cy="1188720"/>
          </a:xfrm>
        </p:spPr>
        <p:txBody>
          <a:bodyPr>
            <a:normAutofit/>
          </a:bodyPr>
          <a:lstStyle/>
          <a:p>
            <a:r>
              <a:rPr lang="en-US"/>
              <a:t>FOLKLORE ENSEMBLE MOVEMENT</a:t>
            </a:r>
            <a:endParaRPr lang="en-LV"/>
          </a:p>
        </p:txBody>
      </p:sp>
      <p:sp>
        <p:nvSpPr>
          <p:cNvPr id="5" name="Content Placeholder 17">
            <a:extLst>
              <a:ext uri="{FF2B5EF4-FFF2-40B4-BE49-F238E27FC236}">
                <a16:creationId xmlns:a16="http://schemas.microsoft.com/office/drawing/2014/main" id="{7406A1B7-FA8D-0C4B-BAFC-C88EB17FA9AD}"/>
              </a:ext>
            </a:extLst>
          </p:cNvPr>
          <p:cNvSpPr txBox="1">
            <a:spLocks noGrp="1"/>
          </p:cNvSpPr>
          <p:nvPr>
            <p:ph idx="1"/>
          </p:nvPr>
        </p:nvSpPr>
        <p:spPr>
          <a:xfrm>
            <a:off x="804672" y="2638044"/>
            <a:ext cx="5925312"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700"/>
              <a:t>In the late 1970s, the folklore ensemble movement originally emerged in the cities.</a:t>
            </a:r>
          </a:p>
          <a:p>
            <a:r>
              <a:rPr lang="en-US" sz="1700"/>
              <a:t>The aim was to make music in the untouched forms of stylization and music, that at the time, still existed in the countryside. </a:t>
            </a:r>
          </a:p>
          <a:p>
            <a:r>
              <a:rPr lang="en-US" sz="1700"/>
              <a:t>After the changes caused by the Soviet occupation in Latvia, the movement was aimed at strengthening national and cultural identity. </a:t>
            </a:r>
            <a:endParaRPr lang="en-LV" sz="1700"/>
          </a:p>
        </p:txBody>
      </p:sp>
      <p:sp>
        <p:nvSpPr>
          <p:cNvPr id="16" name="Rectangle 15">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E05F3F0A-1462-BF4C-BAC9-937EFE940813}"/>
              </a:ext>
            </a:extLst>
          </p:cNvPr>
          <p:cNvPicPr>
            <a:picLocks noChangeAspect="1"/>
          </p:cNvPicPr>
          <p:nvPr/>
        </p:nvPicPr>
        <p:blipFill rotWithShape="1">
          <a:blip r:embed="rId2"/>
          <a:srcRect r="9131" b="5"/>
          <a:stretch/>
        </p:blipFill>
        <p:spPr>
          <a:xfrm>
            <a:off x="8340435" y="822036"/>
            <a:ext cx="3026664" cy="2348100"/>
          </a:xfrm>
          <a:prstGeom prst="rect">
            <a:avLst/>
          </a:prstGeom>
        </p:spPr>
      </p:pic>
      <p:pic>
        <p:nvPicPr>
          <p:cNvPr id="10" name="Picture 10">
            <a:extLst>
              <a:ext uri="{FF2B5EF4-FFF2-40B4-BE49-F238E27FC236}">
                <a16:creationId xmlns:a16="http://schemas.microsoft.com/office/drawing/2014/main" id="{2E735914-5695-C44A-A038-1F7C5E260882}"/>
              </a:ext>
            </a:extLst>
          </p:cNvPr>
          <p:cNvPicPr>
            <a:picLocks noChangeAspect="1"/>
          </p:cNvPicPr>
          <p:nvPr/>
        </p:nvPicPr>
        <p:blipFill rotWithShape="1">
          <a:blip r:embed="rId3"/>
          <a:srcRect l="1932" r="12676" b="3"/>
          <a:stretch/>
        </p:blipFill>
        <p:spPr>
          <a:xfrm>
            <a:off x="8340435" y="3255097"/>
            <a:ext cx="3026664" cy="2348100"/>
          </a:xfrm>
          <a:prstGeom prst="rect">
            <a:avLst/>
          </a:prstGeom>
        </p:spPr>
      </p:pic>
    </p:spTree>
    <p:extLst>
      <p:ext uri="{BB962C8B-B14F-4D97-AF65-F5344CB8AC3E}">
        <p14:creationId xmlns:p14="http://schemas.microsoft.com/office/powerpoint/2010/main" val="57558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F5C1C-0FB9-5E44-B720-AD227C11FA4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SOURCES</a:t>
            </a:r>
            <a:endParaRPr lang="en-LV" sz="3000">
              <a:solidFill>
                <a:srgbClr val="FFFFFF"/>
              </a:solidFill>
            </a:endParaRPr>
          </a:p>
        </p:txBody>
      </p:sp>
      <p:sp>
        <p:nvSpPr>
          <p:cNvPr id="3" name="Content Placeholder 2">
            <a:extLst>
              <a:ext uri="{FF2B5EF4-FFF2-40B4-BE49-F238E27FC236}">
                <a16:creationId xmlns:a16="http://schemas.microsoft.com/office/drawing/2014/main" id="{2C7DA1B3-A8A9-BF41-9682-DDA548856055}"/>
              </a:ext>
            </a:extLst>
          </p:cNvPr>
          <p:cNvSpPr>
            <a:spLocks noGrp="1"/>
          </p:cNvSpPr>
          <p:nvPr>
            <p:ph idx="1"/>
          </p:nvPr>
        </p:nvSpPr>
        <p:spPr>
          <a:xfrm>
            <a:off x="5591695" y="1402080"/>
            <a:ext cx="5320696" cy="4053840"/>
          </a:xfrm>
        </p:spPr>
        <p:txBody>
          <a:bodyPr anchor="ctr">
            <a:normAutofit/>
          </a:bodyPr>
          <a:lstStyle/>
          <a:p>
            <a:r>
              <a:rPr lang="en-GB" dirty="0">
                <a:hlinkClick r:id="rId2"/>
              </a:rPr>
              <a:t>https://</a:t>
            </a:r>
            <a:r>
              <a:rPr lang="en-GB" dirty="0" err="1">
                <a:hlinkClick r:id="rId2"/>
              </a:rPr>
              <a:t>enciklopedija.lv</a:t>
            </a:r>
            <a:r>
              <a:rPr lang="en-GB" dirty="0">
                <a:hlinkClick r:id="rId2"/>
              </a:rPr>
              <a:t>/</a:t>
            </a:r>
            <a:r>
              <a:rPr lang="en-GB" dirty="0" err="1">
                <a:hlinkClick r:id="rId2"/>
              </a:rPr>
              <a:t>skirklis</a:t>
            </a:r>
            <a:r>
              <a:rPr lang="en-GB" dirty="0">
                <a:hlinkClick r:id="rId2"/>
              </a:rPr>
              <a:t>/</a:t>
            </a:r>
            <a:r>
              <a:rPr lang="en-GB" dirty="0" err="1">
                <a:hlinkClick r:id="rId2"/>
              </a:rPr>
              <a:t>27966-latviešu-tautas</a:t>
            </a:r>
            <a:r>
              <a:rPr lang="en-GB" dirty="0">
                <a:hlinkClick r:id="rId2"/>
              </a:rPr>
              <a:t>-mūzika</a:t>
            </a:r>
            <a:r>
              <a:rPr lang="en-US" dirty="0"/>
              <a:t> </a:t>
            </a:r>
          </a:p>
          <a:p>
            <a:r>
              <a:rPr lang="en-GB" dirty="0">
                <a:hlinkClick r:id="rId3"/>
              </a:rPr>
              <a:t>https://</a:t>
            </a:r>
            <a:r>
              <a:rPr lang="en-GB" dirty="0" err="1">
                <a:hlinkClick r:id="rId3"/>
              </a:rPr>
              <a:t>enciklopedija.lv</a:t>
            </a:r>
            <a:r>
              <a:rPr lang="en-GB" dirty="0">
                <a:hlinkClick r:id="rId3"/>
              </a:rPr>
              <a:t>/</a:t>
            </a:r>
            <a:r>
              <a:rPr lang="en-GB" dirty="0" err="1">
                <a:hlinkClick r:id="rId3"/>
              </a:rPr>
              <a:t>skirklis</a:t>
            </a:r>
            <a:r>
              <a:rPr lang="en-GB" dirty="0">
                <a:hlinkClick r:id="rId3"/>
              </a:rPr>
              <a:t>/</a:t>
            </a:r>
            <a:r>
              <a:rPr lang="en-GB" dirty="0" err="1">
                <a:hlinkClick r:id="rId3"/>
              </a:rPr>
              <a:t>27966-latvie</a:t>
            </a:r>
            <a:r>
              <a:rPr lang="en-GB" dirty="0">
                <a:hlinkClick r:id="rId3"/>
              </a:rPr>
              <a:t>%C5%</a:t>
            </a:r>
            <a:r>
              <a:rPr lang="en-GB" dirty="0" err="1">
                <a:hlinkClick r:id="rId3"/>
              </a:rPr>
              <a:t>A1u-tautas-m</a:t>
            </a:r>
            <a:r>
              <a:rPr lang="en-GB" dirty="0">
                <a:hlinkClick r:id="rId3"/>
              </a:rPr>
              <a:t>%C5%</a:t>
            </a:r>
            <a:r>
              <a:rPr lang="en-GB" dirty="0" err="1">
                <a:hlinkClick r:id="rId3"/>
              </a:rPr>
              <a:t>ABzika</a:t>
            </a:r>
            <a:r>
              <a:rPr lang="en-US" dirty="0"/>
              <a:t> </a:t>
            </a:r>
            <a:r>
              <a:rPr lang="en-GB" dirty="0"/>
              <a:t> </a:t>
            </a:r>
            <a:endParaRPr lang="en-US" dirty="0"/>
          </a:p>
          <a:p>
            <a:r>
              <a:rPr lang="en-GB" dirty="0">
                <a:hlinkClick r:id="rId4"/>
              </a:rPr>
              <a:t>https://</a:t>
            </a:r>
            <a:r>
              <a:rPr lang="en-GB" dirty="0" err="1">
                <a:hlinkClick r:id="rId4"/>
              </a:rPr>
              <a:t>enciklopedija.lv</a:t>
            </a:r>
            <a:r>
              <a:rPr lang="en-GB" dirty="0">
                <a:hlinkClick r:id="rId4"/>
              </a:rPr>
              <a:t>/</a:t>
            </a:r>
            <a:r>
              <a:rPr lang="en-GB" dirty="0" err="1">
                <a:hlinkClick r:id="rId4"/>
              </a:rPr>
              <a:t>skirklis</a:t>
            </a:r>
            <a:r>
              <a:rPr lang="en-GB" dirty="0">
                <a:hlinkClick r:id="rId4"/>
              </a:rPr>
              <a:t>/27875-m%C5%</a:t>
            </a:r>
            <a:r>
              <a:rPr lang="en-GB" dirty="0" err="1">
                <a:hlinkClick r:id="rId4"/>
              </a:rPr>
              <a:t>ABzika-Latvij</a:t>
            </a:r>
            <a:r>
              <a:rPr lang="en-GB" dirty="0">
                <a:hlinkClick r:id="rId4"/>
              </a:rPr>
              <a:t>%C4%81</a:t>
            </a:r>
            <a:r>
              <a:rPr lang="en-US" dirty="0"/>
              <a:t> </a:t>
            </a:r>
            <a:r>
              <a:rPr lang="en-GB" dirty="0"/>
              <a:t> </a:t>
            </a:r>
            <a:r>
              <a:rPr lang="en-US" dirty="0"/>
              <a:t> </a:t>
            </a:r>
          </a:p>
          <a:p>
            <a:r>
              <a:rPr lang="en-GB" dirty="0">
                <a:hlinkClick r:id="rId5"/>
              </a:rPr>
              <a:t>https://lv.wikipedia.org/wiki/M%C5%</a:t>
            </a:r>
            <a:r>
              <a:rPr lang="en-GB" dirty="0" err="1">
                <a:hlinkClick r:id="rId5"/>
              </a:rPr>
              <a:t>ABzika_Latvij</a:t>
            </a:r>
            <a:r>
              <a:rPr lang="en-GB" dirty="0">
                <a:hlinkClick r:id="rId5"/>
              </a:rPr>
              <a:t>%C4%81#M%C5%</a:t>
            </a:r>
            <a:r>
              <a:rPr lang="en-GB" dirty="0" err="1">
                <a:hlinkClick r:id="rId5"/>
              </a:rPr>
              <a:t>ABzi</a:t>
            </a:r>
            <a:r>
              <a:rPr lang="en-GB" dirty="0">
                <a:hlinkClick r:id="rId5"/>
              </a:rPr>
              <a:t>%C4%B7i</a:t>
            </a:r>
            <a:r>
              <a:rPr lang="en-US" dirty="0"/>
              <a:t> </a:t>
            </a:r>
            <a:endParaRPr lang="en-LV" dirty="0"/>
          </a:p>
        </p:txBody>
      </p:sp>
    </p:spTree>
    <p:extLst>
      <p:ext uri="{BB962C8B-B14F-4D97-AF65-F5344CB8AC3E}">
        <p14:creationId xmlns:p14="http://schemas.microsoft.com/office/powerpoint/2010/main" val="365090309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D8DC43DE08554A9255C42F54879EF3" ma:contentTypeVersion="2" ma:contentTypeDescription="Create a new document." ma:contentTypeScope="" ma:versionID="fc90f4e3b807d1ff98686aaca4f61ca7">
  <xsd:schema xmlns:xsd="http://www.w3.org/2001/XMLSchema" xmlns:xs="http://www.w3.org/2001/XMLSchema" xmlns:p="http://schemas.microsoft.com/office/2006/metadata/properties" xmlns:ns2="b99b1f11-1d42-49f1-8d68-8b3981cf6303" targetNamespace="http://schemas.microsoft.com/office/2006/metadata/properties" ma:root="true" ma:fieldsID="76c033c8a9f7eb73146aafb5800c6f7c" ns2:_="">
    <xsd:import namespace="b99b1f11-1d42-49f1-8d68-8b3981cf63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b1f11-1d42-49f1-8d68-8b3981cf6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059C8D-BAA1-4C62-A3B8-91EB51394058}">
  <ds:schemaRefs>
    <ds:schemaRef ds:uri="http://schemas.microsoft.com/sharepoint/v3/contenttype/forms"/>
  </ds:schemaRefs>
</ds:datastoreItem>
</file>

<file path=customXml/itemProps2.xml><?xml version="1.0" encoding="utf-8"?>
<ds:datastoreItem xmlns:ds="http://schemas.openxmlformats.org/officeDocument/2006/customXml" ds:itemID="{EF24D2EA-AABB-4C90-B38A-F356DF53A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b1f11-1d42-49f1-8d68-8b3981cf6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5A66A-935E-40AE-895E-7E8589B8266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Platekrāna</PresentationFormat>
  <Paragraphs>60</Paragraphs>
  <Slides>10</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10</vt:i4>
      </vt:variant>
    </vt:vector>
  </HeadingPairs>
  <TitlesOfParts>
    <vt:vector size="16" baseType="lpstr">
      <vt:lpstr>.SFUI-Regular</vt:lpstr>
      <vt:lpstr>Arial</vt:lpstr>
      <vt:lpstr>Calibri</vt:lpstr>
      <vt:lpstr>Gill Sans MT</vt:lpstr>
      <vt:lpstr>Wingdings</vt:lpstr>
      <vt:lpstr>Parcel</vt:lpstr>
      <vt:lpstr>LATVIAN FOLK MUSIC</vt:lpstr>
      <vt:lpstr>Content </vt:lpstr>
      <vt:lpstr>What is Latvian  folk music ?</vt:lpstr>
      <vt:lpstr>Latvian folk music development </vt:lpstr>
      <vt:lpstr>The ancient layer</vt:lpstr>
      <vt:lpstr>The new layer</vt:lpstr>
      <vt:lpstr>New and old folk music (comparison)</vt:lpstr>
      <vt:lpstr>FOLKLORE ENSEMBLE MOVEMENT</vt:lpstr>
      <vt:lpstr>SOURCES</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LATVIAN FOLK MUSIC</dc:title>
  <dc:creator>Tuana Ozveren</dc:creator>
  <cp:lastModifiedBy>Indra Jēkabsone</cp:lastModifiedBy>
  <cp:revision>3</cp:revision>
  <dcterms:created xsi:type="dcterms:W3CDTF">2021-02-14T17:15:11Z</dcterms:created>
  <dcterms:modified xsi:type="dcterms:W3CDTF">2021-02-15T14:17:09Z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0x01010030D8DC43DE08554A9255C42F54879EF3</vt:lpwstr>
  </property>
</Properties>
</file>