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mk-M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80C0C"/>
    <a:srgbClr val="CCFCC8"/>
    <a:srgbClr val="B4FBA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lvl1pPr>
              <a:defRPr/>
            </a:lvl1pPr>
          </a:lstStyle>
          <a:p>
            <a:pPr>
              <a:defRPr/>
            </a:pPr>
            <a:fld id="{9C9BAC65-D2FE-4409-8017-C41649F4D1CA}" type="datetimeFigureOut">
              <a:rPr lang="mk-MK"/>
              <a:pPr>
                <a:defRPr/>
              </a:pPr>
              <a:t>24.03.2017</a:t>
            </a:fld>
            <a:endParaRPr lang="mk-MK"/>
          </a:p>
        </p:txBody>
      </p:sp>
      <p:sp>
        <p:nvSpPr>
          <p:cNvPr id="5" name="Footer Placeholder 4"/>
          <p:cNvSpPr>
            <a:spLocks noGrp="1"/>
          </p:cNvSpPr>
          <p:nvPr>
            <p:ph type="ftr" sz="quarter" idx="11"/>
          </p:nvPr>
        </p:nvSpPr>
        <p:spPr/>
        <p:txBody>
          <a:bodyPr/>
          <a:lstStyle>
            <a:lvl1pPr>
              <a:defRPr/>
            </a:lvl1pPr>
          </a:lstStyle>
          <a:p>
            <a:pPr>
              <a:defRPr/>
            </a:pPr>
            <a:endParaRPr lang="mk-MK"/>
          </a:p>
        </p:txBody>
      </p:sp>
      <p:sp>
        <p:nvSpPr>
          <p:cNvPr id="6" name="Slide Number Placeholder 5"/>
          <p:cNvSpPr>
            <a:spLocks noGrp="1"/>
          </p:cNvSpPr>
          <p:nvPr>
            <p:ph type="sldNum" sz="quarter" idx="12"/>
          </p:nvPr>
        </p:nvSpPr>
        <p:spPr/>
        <p:txBody>
          <a:bodyPr/>
          <a:lstStyle>
            <a:lvl1pPr>
              <a:defRPr/>
            </a:lvl1pPr>
          </a:lstStyle>
          <a:p>
            <a:pPr>
              <a:defRPr/>
            </a:pPr>
            <a:fld id="{35FE21C0-93D4-4AAD-BEAB-F874029724C3}" type="slidenum">
              <a:rPr lang="mk-MK"/>
              <a:pPr>
                <a:defRPr/>
              </a:pPr>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lvl1pPr>
              <a:defRPr/>
            </a:lvl1pPr>
          </a:lstStyle>
          <a:p>
            <a:pPr>
              <a:defRPr/>
            </a:pPr>
            <a:fld id="{7F36A357-24BD-47F3-91C1-BAC86AD20E33}" type="datetimeFigureOut">
              <a:rPr lang="mk-MK"/>
              <a:pPr>
                <a:defRPr/>
              </a:pPr>
              <a:t>24.03.2017</a:t>
            </a:fld>
            <a:endParaRPr lang="mk-MK"/>
          </a:p>
        </p:txBody>
      </p:sp>
      <p:sp>
        <p:nvSpPr>
          <p:cNvPr id="5" name="Footer Placeholder 4"/>
          <p:cNvSpPr>
            <a:spLocks noGrp="1"/>
          </p:cNvSpPr>
          <p:nvPr>
            <p:ph type="ftr" sz="quarter" idx="11"/>
          </p:nvPr>
        </p:nvSpPr>
        <p:spPr/>
        <p:txBody>
          <a:bodyPr/>
          <a:lstStyle>
            <a:lvl1pPr>
              <a:defRPr/>
            </a:lvl1pPr>
          </a:lstStyle>
          <a:p>
            <a:pPr>
              <a:defRPr/>
            </a:pPr>
            <a:endParaRPr lang="mk-MK"/>
          </a:p>
        </p:txBody>
      </p:sp>
      <p:sp>
        <p:nvSpPr>
          <p:cNvPr id="6" name="Slide Number Placeholder 5"/>
          <p:cNvSpPr>
            <a:spLocks noGrp="1"/>
          </p:cNvSpPr>
          <p:nvPr>
            <p:ph type="sldNum" sz="quarter" idx="12"/>
          </p:nvPr>
        </p:nvSpPr>
        <p:spPr/>
        <p:txBody>
          <a:bodyPr/>
          <a:lstStyle>
            <a:lvl1pPr>
              <a:defRPr/>
            </a:lvl1pPr>
          </a:lstStyle>
          <a:p>
            <a:pPr>
              <a:defRPr/>
            </a:pPr>
            <a:fld id="{5998E358-2A04-4ABF-A89E-B0CE2104DC4D}" type="slidenum">
              <a:rPr lang="mk-MK"/>
              <a:pPr>
                <a:defRPr/>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lvl1pPr>
              <a:defRPr/>
            </a:lvl1pPr>
          </a:lstStyle>
          <a:p>
            <a:pPr>
              <a:defRPr/>
            </a:pPr>
            <a:fld id="{A0CB7199-217B-4DB4-9404-7D094186DC5D}" type="datetimeFigureOut">
              <a:rPr lang="mk-MK"/>
              <a:pPr>
                <a:defRPr/>
              </a:pPr>
              <a:t>24.03.2017</a:t>
            </a:fld>
            <a:endParaRPr lang="mk-MK"/>
          </a:p>
        </p:txBody>
      </p:sp>
      <p:sp>
        <p:nvSpPr>
          <p:cNvPr id="5" name="Footer Placeholder 4"/>
          <p:cNvSpPr>
            <a:spLocks noGrp="1"/>
          </p:cNvSpPr>
          <p:nvPr>
            <p:ph type="ftr" sz="quarter" idx="11"/>
          </p:nvPr>
        </p:nvSpPr>
        <p:spPr/>
        <p:txBody>
          <a:bodyPr/>
          <a:lstStyle>
            <a:lvl1pPr>
              <a:defRPr/>
            </a:lvl1pPr>
          </a:lstStyle>
          <a:p>
            <a:pPr>
              <a:defRPr/>
            </a:pPr>
            <a:endParaRPr lang="mk-MK"/>
          </a:p>
        </p:txBody>
      </p:sp>
      <p:sp>
        <p:nvSpPr>
          <p:cNvPr id="6" name="Slide Number Placeholder 5"/>
          <p:cNvSpPr>
            <a:spLocks noGrp="1"/>
          </p:cNvSpPr>
          <p:nvPr>
            <p:ph type="sldNum" sz="quarter" idx="12"/>
          </p:nvPr>
        </p:nvSpPr>
        <p:spPr/>
        <p:txBody>
          <a:bodyPr/>
          <a:lstStyle>
            <a:lvl1pPr>
              <a:defRPr/>
            </a:lvl1pPr>
          </a:lstStyle>
          <a:p>
            <a:pPr>
              <a:defRPr/>
            </a:pPr>
            <a:fld id="{E2612900-B790-4389-91C8-972A57480346}" type="slidenum">
              <a:rPr lang="mk-MK"/>
              <a:pPr>
                <a:defRPr/>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lvl1pPr>
              <a:defRPr/>
            </a:lvl1pPr>
          </a:lstStyle>
          <a:p>
            <a:pPr>
              <a:defRPr/>
            </a:pPr>
            <a:fld id="{422338B4-F333-41E5-B66C-27B01A73C5F5}" type="datetimeFigureOut">
              <a:rPr lang="mk-MK"/>
              <a:pPr>
                <a:defRPr/>
              </a:pPr>
              <a:t>24.03.2017</a:t>
            </a:fld>
            <a:endParaRPr lang="mk-MK"/>
          </a:p>
        </p:txBody>
      </p:sp>
      <p:sp>
        <p:nvSpPr>
          <p:cNvPr id="5" name="Footer Placeholder 4"/>
          <p:cNvSpPr>
            <a:spLocks noGrp="1"/>
          </p:cNvSpPr>
          <p:nvPr>
            <p:ph type="ftr" sz="quarter" idx="11"/>
          </p:nvPr>
        </p:nvSpPr>
        <p:spPr/>
        <p:txBody>
          <a:bodyPr/>
          <a:lstStyle>
            <a:lvl1pPr>
              <a:defRPr/>
            </a:lvl1pPr>
          </a:lstStyle>
          <a:p>
            <a:pPr>
              <a:defRPr/>
            </a:pPr>
            <a:endParaRPr lang="mk-MK"/>
          </a:p>
        </p:txBody>
      </p:sp>
      <p:sp>
        <p:nvSpPr>
          <p:cNvPr id="6" name="Slide Number Placeholder 5"/>
          <p:cNvSpPr>
            <a:spLocks noGrp="1"/>
          </p:cNvSpPr>
          <p:nvPr>
            <p:ph type="sldNum" sz="quarter" idx="12"/>
          </p:nvPr>
        </p:nvSpPr>
        <p:spPr/>
        <p:txBody>
          <a:bodyPr/>
          <a:lstStyle>
            <a:lvl1pPr>
              <a:defRPr/>
            </a:lvl1pPr>
          </a:lstStyle>
          <a:p>
            <a:pPr>
              <a:defRPr/>
            </a:pPr>
            <a:fld id="{03D8C595-52E1-4121-AB4A-0516C5476359}" type="slidenum">
              <a:rPr lang="mk-MK"/>
              <a:pPr>
                <a:defRPr/>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27CF3A9-2436-4ED4-84A5-2D14BF3EEDAD}" type="datetimeFigureOut">
              <a:rPr lang="mk-MK"/>
              <a:pPr>
                <a:defRPr/>
              </a:pPr>
              <a:t>24.03.2017</a:t>
            </a:fld>
            <a:endParaRPr lang="mk-MK"/>
          </a:p>
        </p:txBody>
      </p:sp>
      <p:sp>
        <p:nvSpPr>
          <p:cNvPr id="5" name="Footer Placeholder 4"/>
          <p:cNvSpPr>
            <a:spLocks noGrp="1"/>
          </p:cNvSpPr>
          <p:nvPr>
            <p:ph type="ftr" sz="quarter" idx="11"/>
          </p:nvPr>
        </p:nvSpPr>
        <p:spPr/>
        <p:txBody>
          <a:bodyPr/>
          <a:lstStyle>
            <a:lvl1pPr>
              <a:defRPr/>
            </a:lvl1pPr>
          </a:lstStyle>
          <a:p>
            <a:pPr>
              <a:defRPr/>
            </a:pPr>
            <a:endParaRPr lang="mk-MK"/>
          </a:p>
        </p:txBody>
      </p:sp>
      <p:sp>
        <p:nvSpPr>
          <p:cNvPr id="6" name="Slide Number Placeholder 5"/>
          <p:cNvSpPr>
            <a:spLocks noGrp="1"/>
          </p:cNvSpPr>
          <p:nvPr>
            <p:ph type="sldNum" sz="quarter" idx="12"/>
          </p:nvPr>
        </p:nvSpPr>
        <p:spPr/>
        <p:txBody>
          <a:bodyPr/>
          <a:lstStyle>
            <a:lvl1pPr>
              <a:defRPr/>
            </a:lvl1pPr>
          </a:lstStyle>
          <a:p>
            <a:pPr>
              <a:defRPr/>
            </a:pPr>
            <a:fld id="{8AE41A22-0A13-4874-9FDE-3FDB4597DE0F}" type="slidenum">
              <a:rPr lang="mk-MK"/>
              <a:pPr>
                <a:defRPr/>
              </a:pPr>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3"/>
          <p:cNvSpPr>
            <a:spLocks noGrp="1"/>
          </p:cNvSpPr>
          <p:nvPr>
            <p:ph type="dt" sz="half" idx="10"/>
          </p:nvPr>
        </p:nvSpPr>
        <p:spPr/>
        <p:txBody>
          <a:bodyPr/>
          <a:lstStyle>
            <a:lvl1pPr>
              <a:defRPr/>
            </a:lvl1pPr>
          </a:lstStyle>
          <a:p>
            <a:pPr>
              <a:defRPr/>
            </a:pPr>
            <a:fld id="{4D4F9448-180F-46D8-A20C-DED2C5C05674}" type="datetimeFigureOut">
              <a:rPr lang="mk-MK"/>
              <a:pPr>
                <a:defRPr/>
              </a:pPr>
              <a:t>24.03.2017</a:t>
            </a:fld>
            <a:endParaRPr lang="mk-MK"/>
          </a:p>
        </p:txBody>
      </p:sp>
      <p:sp>
        <p:nvSpPr>
          <p:cNvPr id="6" name="Footer Placeholder 4"/>
          <p:cNvSpPr>
            <a:spLocks noGrp="1"/>
          </p:cNvSpPr>
          <p:nvPr>
            <p:ph type="ftr" sz="quarter" idx="11"/>
          </p:nvPr>
        </p:nvSpPr>
        <p:spPr/>
        <p:txBody>
          <a:bodyPr/>
          <a:lstStyle>
            <a:lvl1pPr>
              <a:defRPr/>
            </a:lvl1pPr>
          </a:lstStyle>
          <a:p>
            <a:pPr>
              <a:defRPr/>
            </a:pPr>
            <a:endParaRPr lang="mk-MK"/>
          </a:p>
        </p:txBody>
      </p:sp>
      <p:sp>
        <p:nvSpPr>
          <p:cNvPr id="7" name="Slide Number Placeholder 5"/>
          <p:cNvSpPr>
            <a:spLocks noGrp="1"/>
          </p:cNvSpPr>
          <p:nvPr>
            <p:ph type="sldNum" sz="quarter" idx="12"/>
          </p:nvPr>
        </p:nvSpPr>
        <p:spPr/>
        <p:txBody>
          <a:bodyPr/>
          <a:lstStyle>
            <a:lvl1pPr>
              <a:defRPr/>
            </a:lvl1pPr>
          </a:lstStyle>
          <a:p>
            <a:pPr>
              <a:defRPr/>
            </a:pPr>
            <a:fld id="{66A9B5E7-CF04-4FE8-85C2-AE5A80E3DE8B}" type="slidenum">
              <a:rPr lang="mk-MK"/>
              <a:pPr>
                <a:defRPr/>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3"/>
          <p:cNvSpPr>
            <a:spLocks noGrp="1"/>
          </p:cNvSpPr>
          <p:nvPr>
            <p:ph type="dt" sz="half" idx="10"/>
          </p:nvPr>
        </p:nvSpPr>
        <p:spPr/>
        <p:txBody>
          <a:bodyPr/>
          <a:lstStyle>
            <a:lvl1pPr>
              <a:defRPr/>
            </a:lvl1pPr>
          </a:lstStyle>
          <a:p>
            <a:pPr>
              <a:defRPr/>
            </a:pPr>
            <a:fld id="{090548E8-F024-4CAD-9C10-98E1C177EBBB}" type="datetimeFigureOut">
              <a:rPr lang="mk-MK"/>
              <a:pPr>
                <a:defRPr/>
              </a:pPr>
              <a:t>24.03.2017</a:t>
            </a:fld>
            <a:endParaRPr lang="mk-MK"/>
          </a:p>
        </p:txBody>
      </p:sp>
      <p:sp>
        <p:nvSpPr>
          <p:cNvPr id="8" name="Footer Placeholder 4"/>
          <p:cNvSpPr>
            <a:spLocks noGrp="1"/>
          </p:cNvSpPr>
          <p:nvPr>
            <p:ph type="ftr" sz="quarter" idx="11"/>
          </p:nvPr>
        </p:nvSpPr>
        <p:spPr/>
        <p:txBody>
          <a:bodyPr/>
          <a:lstStyle>
            <a:lvl1pPr>
              <a:defRPr/>
            </a:lvl1pPr>
          </a:lstStyle>
          <a:p>
            <a:pPr>
              <a:defRPr/>
            </a:pPr>
            <a:endParaRPr lang="mk-MK"/>
          </a:p>
        </p:txBody>
      </p:sp>
      <p:sp>
        <p:nvSpPr>
          <p:cNvPr id="9" name="Slide Number Placeholder 5"/>
          <p:cNvSpPr>
            <a:spLocks noGrp="1"/>
          </p:cNvSpPr>
          <p:nvPr>
            <p:ph type="sldNum" sz="quarter" idx="12"/>
          </p:nvPr>
        </p:nvSpPr>
        <p:spPr/>
        <p:txBody>
          <a:bodyPr/>
          <a:lstStyle>
            <a:lvl1pPr>
              <a:defRPr/>
            </a:lvl1pPr>
          </a:lstStyle>
          <a:p>
            <a:pPr>
              <a:defRPr/>
            </a:pPr>
            <a:fld id="{1AD6BFBD-9250-44BA-B05A-17A848ED9E20}" type="slidenum">
              <a:rPr lang="mk-MK"/>
              <a:pPr>
                <a:defRPr/>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3"/>
          <p:cNvSpPr>
            <a:spLocks noGrp="1"/>
          </p:cNvSpPr>
          <p:nvPr>
            <p:ph type="dt" sz="half" idx="10"/>
          </p:nvPr>
        </p:nvSpPr>
        <p:spPr/>
        <p:txBody>
          <a:bodyPr/>
          <a:lstStyle>
            <a:lvl1pPr>
              <a:defRPr/>
            </a:lvl1pPr>
          </a:lstStyle>
          <a:p>
            <a:pPr>
              <a:defRPr/>
            </a:pPr>
            <a:fld id="{2E1EA722-92D1-40BB-8BFA-32A2FCB58B46}" type="datetimeFigureOut">
              <a:rPr lang="mk-MK"/>
              <a:pPr>
                <a:defRPr/>
              </a:pPr>
              <a:t>24.03.2017</a:t>
            </a:fld>
            <a:endParaRPr lang="mk-MK"/>
          </a:p>
        </p:txBody>
      </p:sp>
      <p:sp>
        <p:nvSpPr>
          <p:cNvPr id="4" name="Footer Placeholder 4"/>
          <p:cNvSpPr>
            <a:spLocks noGrp="1"/>
          </p:cNvSpPr>
          <p:nvPr>
            <p:ph type="ftr" sz="quarter" idx="11"/>
          </p:nvPr>
        </p:nvSpPr>
        <p:spPr/>
        <p:txBody>
          <a:bodyPr/>
          <a:lstStyle>
            <a:lvl1pPr>
              <a:defRPr/>
            </a:lvl1pPr>
          </a:lstStyle>
          <a:p>
            <a:pPr>
              <a:defRPr/>
            </a:pPr>
            <a:endParaRPr lang="mk-MK"/>
          </a:p>
        </p:txBody>
      </p:sp>
      <p:sp>
        <p:nvSpPr>
          <p:cNvPr id="5" name="Slide Number Placeholder 5"/>
          <p:cNvSpPr>
            <a:spLocks noGrp="1"/>
          </p:cNvSpPr>
          <p:nvPr>
            <p:ph type="sldNum" sz="quarter" idx="12"/>
          </p:nvPr>
        </p:nvSpPr>
        <p:spPr/>
        <p:txBody>
          <a:bodyPr/>
          <a:lstStyle>
            <a:lvl1pPr>
              <a:defRPr/>
            </a:lvl1pPr>
          </a:lstStyle>
          <a:p>
            <a:pPr>
              <a:defRPr/>
            </a:pPr>
            <a:fld id="{A637C9AE-4AAC-434A-99A6-B6DD0439A12F}" type="slidenum">
              <a:rPr lang="mk-MK"/>
              <a:pPr>
                <a:defRPr/>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6144E1-CA21-40A1-A4E7-A4C082699A70}" type="datetimeFigureOut">
              <a:rPr lang="mk-MK"/>
              <a:pPr>
                <a:defRPr/>
              </a:pPr>
              <a:t>24.03.2017</a:t>
            </a:fld>
            <a:endParaRPr lang="mk-MK"/>
          </a:p>
        </p:txBody>
      </p:sp>
      <p:sp>
        <p:nvSpPr>
          <p:cNvPr id="3" name="Footer Placeholder 4"/>
          <p:cNvSpPr>
            <a:spLocks noGrp="1"/>
          </p:cNvSpPr>
          <p:nvPr>
            <p:ph type="ftr" sz="quarter" idx="11"/>
          </p:nvPr>
        </p:nvSpPr>
        <p:spPr/>
        <p:txBody>
          <a:bodyPr/>
          <a:lstStyle>
            <a:lvl1pPr>
              <a:defRPr/>
            </a:lvl1pPr>
          </a:lstStyle>
          <a:p>
            <a:pPr>
              <a:defRPr/>
            </a:pPr>
            <a:endParaRPr lang="mk-MK"/>
          </a:p>
        </p:txBody>
      </p:sp>
      <p:sp>
        <p:nvSpPr>
          <p:cNvPr id="4" name="Slide Number Placeholder 5"/>
          <p:cNvSpPr>
            <a:spLocks noGrp="1"/>
          </p:cNvSpPr>
          <p:nvPr>
            <p:ph type="sldNum" sz="quarter" idx="12"/>
          </p:nvPr>
        </p:nvSpPr>
        <p:spPr/>
        <p:txBody>
          <a:bodyPr/>
          <a:lstStyle>
            <a:lvl1pPr>
              <a:defRPr/>
            </a:lvl1pPr>
          </a:lstStyle>
          <a:p>
            <a:pPr>
              <a:defRPr/>
            </a:pPr>
            <a:fld id="{D96F5CED-458E-48F2-919F-AE3CF002C657}" type="slidenum">
              <a:rPr lang="mk-MK"/>
              <a:pPr>
                <a:defRPr/>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3C04C0-02C3-4DA7-9176-BBDDEC79F3CB}" type="datetimeFigureOut">
              <a:rPr lang="mk-MK"/>
              <a:pPr>
                <a:defRPr/>
              </a:pPr>
              <a:t>24.03.2017</a:t>
            </a:fld>
            <a:endParaRPr lang="mk-MK"/>
          </a:p>
        </p:txBody>
      </p:sp>
      <p:sp>
        <p:nvSpPr>
          <p:cNvPr id="6" name="Footer Placeholder 4"/>
          <p:cNvSpPr>
            <a:spLocks noGrp="1"/>
          </p:cNvSpPr>
          <p:nvPr>
            <p:ph type="ftr" sz="quarter" idx="11"/>
          </p:nvPr>
        </p:nvSpPr>
        <p:spPr/>
        <p:txBody>
          <a:bodyPr/>
          <a:lstStyle>
            <a:lvl1pPr>
              <a:defRPr/>
            </a:lvl1pPr>
          </a:lstStyle>
          <a:p>
            <a:pPr>
              <a:defRPr/>
            </a:pPr>
            <a:endParaRPr lang="mk-MK"/>
          </a:p>
        </p:txBody>
      </p:sp>
      <p:sp>
        <p:nvSpPr>
          <p:cNvPr id="7" name="Slide Number Placeholder 5"/>
          <p:cNvSpPr>
            <a:spLocks noGrp="1"/>
          </p:cNvSpPr>
          <p:nvPr>
            <p:ph type="sldNum" sz="quarter" idx="12"/>
          </p:nvPr>
        </p:nvSpPr>
        <p:spPr/>
        <p:txBody>
          <a:bodyPr/>
          <a:lstStyle>
            <a:lvl1pPr>
              <a:defRPr/>
            </a:lvl1pPr>
          </a:lstStyle>
          <a:p>
            <a:pPr>
              <a:defRPr/>
            </a:pPr>
            <a:fld id="{561DEB04-FC5A-45F1-9844-AA964B4F6C4B}" type="slidenum">
              <a:rPr lang="mk-MK"/>
              <a:pPr>
                <a:defRPr/>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mk-MK"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ED06DE-C7D7-44C3-95E9-F93B6CA3E16B}" type="datetimeFigureOut">
              <a:rPr lang="mk-MK"/>
              <a:pPr>
                <a:defRPr/>
              </a:pPr>
              <a:t>24.03.2017</a:t>
            </a:fld>
            <a:endParaRPr lang="mk-MK"/>
          </a:p>
        </p:txBody>
      </p:sp>
      <p:sp>
        <p:nvSpPr>
          <p:cNvPr id="6" name="Footer Placeholder 4"/>
          <p:cNvSpPr>
            <a:spLocks noGrp="1"/>
          </p:cNvSpPr>
          <p:nvPr>
            <p:ph type="ftr" sz="quarter" idx="11"/>
          </p:nvPr>
        </p:nvSpPr>
        <p:spPr/>
        <p:txBody>
          <a:bodyPr/>
          <a:lstStyle>
            <a:lvl1pPr>
              <a:defRPr/>
            </a:lvl1pPr>
          </a:lstStyle>
          <a:p>
            <a:pPr>
              <a:defRPr/>
            </a:pPr>
            <a:endParaRPr lang="mk-MK"/>
          </a:p>
        </p:txBody>
      </p:sp>
      <p:sp>
        <p:nvSpPr>
          <p:cNvPr id="7" name="Slide Number Placeholder 5"/>
          <p:cNvSpPr>
            <a:spLocks noGrp="1"/>
          </p:cNvSpPr>
          <p:nvPr>
            <p:ph type="sldNum" sz="quarter" idx="12"/>
          </p:nvPr>
        </p:nvSpPr>
        <p:spPr/>
        <p:txBody>
          <a:bodyPr/>
          <a:lstStyle>
            <a:lvl1pPr>
              <a:defRPr/>
            </a:lvl1pPr>
          </a:lstStyle>
          <a:p>
            <a:pPr>
              <a:defRPr/>
            </a:pPr>
            <a:fld id="{AFACECE5-D499-4D0A-9FC1-AF38ABF4423C}" type="slidenum">
              <a:rPr lang="mk-MK"/>
              <a:pPr>
                <a:defRPr/>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mk-MK"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81F14F-52A0-4419-BFB7-416F4B811789}" type="datetimeFigureOut">
              <a:rPr lang="mk-MK"/>
              <a:pPr>
                <a:defRPr/>
              </a:pPr>
              <a:t>24.03.2017</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BADAA13-608B-445E-AE8A-EAFB1FCEBAF0}" type="slidenum">
              <a:rPr lang="mk-MK"/>
              <a:pPr>
                <a:defRPr/>
              </a:pPr>
              <a:t>‹#›</a:t>
            </a:fld>
            <a:endParaRPr lang="mk-MK"/>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mk.wikipedia.org/wiki/%D0%A1%D0%BB%D0%BE%D0%B1%D0%BE%D0%B4%D0%BD%D0%B8_%D1%80%D0%B0%D0%B4%D0%B8%D0%BA%D0%B0%D0%BB%D0%B8" TargetMode="Externa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657225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3314" name="TextBox 3"/>
          <p:cNvSpPr txBox="1">
            <a:spLocks noChangeArrowheads="1"/>
          </p:cNvSpPr>
          <p:nvPr/>
        </p:nvSpPr>
        <p:spPr bwMode="auto">
          <a:xfrm>
            <a:off x="357188" y="428625"/>
            <a:ext cx="4071937" cy="6556375"/>
          </a:xfrm>
          <a:prstGeom prst="rect">
            <a:avLst/>
          </a:prstGeom>
          <a:noFill/>
          <a:ln w="9525">
            <a:noFill/>
            <a:miter lim="800000"/>
            <a:headEnd/>
            <a:tailEnd/>
          </a:ln>
        </p:spPr>
        <p:txBody>
          <a:bodyPr>
            <a:spAutoFit/>
          </a:bodyPr>
          <a:lstStyle/>
          <a:p>
            <a:r>
              <a:rPr lang="mk-MK" sz="1200" b="1">
                <a:solidFill>
                  <a:srgbClr val="FF0000"/>
                </a:solidFill>
              </a:rPr>
              <a:t>ХПК </a:t>
            </a:r>
            <a:r>
              <a:rPr lang="mk-MK" sz="1200">
                <a:solidFill>
                  <a:srgbClr val="FF0000"/>
                </a:solidFill>
              </a:rPr>
              <a:t>(хемиска потрошувачка на кислород)</a:t>
            </a:r>
            <a:endParaRPr lang="en-US" sz="1200">
              <a:solidFill>
                <a:srgbClr val="FF0000"/>
              </a:solidFill>
            </a:endParaRPr>
          </a:p>
          <a:p>
            <a:r>
              <a:rPr lang="mk-MK" sz="1200">
                <a:solidFill>
                  <a:srgbClr val="FF0000"/>
                </a:solidFill>
              </a:rPr>
              <a:t>Кислородот</a:t>
            </a:r>
            <a:r>
              <a:rPr lang="mk-MK" sz="1200"/>
              <a:t> има исклучително значење за одржувањето на живите организми во водата. Заради тоа се смета дека количеството кислород во водата е еден од најзначајните показатели за квалитетот на водите.</a:t>
            </a:r>
          </a:p>
          <a:p>
            <a:r>
              <a:rPr lang="mk-MK" sz="1200"/>
              <a:t>Количеството на кислород во водата може значително да се намали со присуството на органски материи во водата. Затоа со определување на количество на кислород што се троши за разложување на органските супстанции, на индиректен начин се определува и неговото количество во водата. За определување на ХПК водата се третира со некој погоден, силен оксиданс како KMnO</a:t>
            </a:r>
            <a:r>
              <a:rPr lang="mk-MK" sz="1200" baseline="-25000"/>
              <a:t>4</a:t>
            </a:r>
            <a:r>
              <a:rPr lang="mk-MK" sz="1200"/>
              <a:t>, HClO</a:t>
            </a:r>
            <a:r>
              <a:rPr lang="mk-MK" sz="1200" baseline="-25000"/>
              <a:t>4</a:t>
            </a:r>
            <a:r>
              <a:rPr lang="mk-MK" sz="1200"/>
              <a:t> и др. Кој релативно брзо ги оксидира  органските супстанции, а потоа се определува неговиот вишок.</a:t>
            </a:r>
          </a:p>
          <a:p>
            <a:r>
              <a:rPr lang="mk-MK" sz="1200"/>
              <a:t> </a:t>
            </a:r>
          </a:p>
          <a:p>
            <a:r>
              <a:rPr lang="mk-MK" sz="1200"/>
              <a:t>Активниот кислород ослободен од KMnO4 ги оксидира редуктивните материи присутни во водата според следната реакција:</a:t>
            </a:r>
          </a:p>
          <a:p>
            <a:r>
              <a:rPr lang="mk-MK" sz="1200"/>
              <a:t> </a:t>
            </a:r>
            <a:r>
              <a:rPr lang="mk-MK" sz="1200" b="1"/>
              <a:t>2 KMnO4 + 3 H2SO4 = 2 MnSO4 + K2SO4 + 3H2O + 5 O</a:t>
            </a:r>
            <a:endParaRPr lang="mk-MK" sz="1200"/>
          </a:p>
          <a:p>
            <a:r>
              <a:rPr lang="mk-MK" sz="1200" b="1"/>
              <a:t> </a:t>
            </a:r>
            <a:endParaRPr lang="mk-MK" sz="1200"/>
          </a:p>
          <a:p>
            <a:r>
              <a:rPr lang="mk-MK" sz="1200" b="1"/>
              <a:t>4 KMnO4 + 3 H2SO4 + 5 C (органски материи) = 4 MnSO4 + 2 K2SO4 +  5 CO2 + 6H2O</a:t>
            </a:r>
            <a:endParaRPr lang="en-US" sz="1200" b="1"/>
          </a:p>
          <a:p>
            <a:r>
              <a:rPr lang="mk-MK" sz="1200"/>
              <a:t>Увид во квалитетот на водата се добива врз основа на количеството на потрошен калиум перманганат. </a:t>
            </a:r>
            <a:r>
              <a:rPr lang="ru-RU" sz="1200" b="1" i="1">
                <a:solidFill>
                  <a:srgbClr val="C00000"/>
                </a:solidFill>
              </a:rPr>
              <a:t>Гранична вредност за испуштање во површински води е </a:t>
            </a:r>
            <a:r>
              <a:rPr lang="en-US" sz="1200" b="1" i="1">
                <a:solidFill>
                  <a:srgbClr val="C00000"/>
                </a:solidFill>
              </a:rPr>
              <a:t>200 mg/l</a:t>
            </a:r>
            <a:r>
              <a:rPr lang="mk-MK" sz="1200" b="1" i="1">
                <a:solidFill>
                  <a:srgbClr val="C00000"/>
                </a:solidFill>
              </a:rPr>
              <a:t>.</a:t>
            </a:r>
            <a:r>
              <a:rPr lang="mk-MK" sz="1200" b="1">
                <a:latin typeface="Calibri" pitchFamily="34" charset="0"/>
              </a:rPr>
              <a:t> </a:t>
            </a:r>
            <a:endParaRPr lang="mk-MK" sz="1200"/>
          </a:p>
          <a:p>
            <a:endParaRPr lang="en-US" sz="1200" b="1"/>
          </a:p>
          <a:p>
            <a:endParaRPr lang="mk-MK" sz="1200"/>
          </a:p>
          <a:p>
            <a:r>
              <a:rPr lang="mk-MK" sz="1200"/>
              <a:t> </a:t>
            </a:r>
          </a:p>
          <a:p>
            <a:endParaRPr lang="mk-MK" sz="1200"/>
          </a:p>
          <a:p>
            <a:r>
              <a:rPr lang="mk-MK" sz="1200"/>
              <a:t/>
            </a:r>
            <a:br>
              <a:rPr lang="mk-MK" sz="1200"/>
            </a:br>
            <a:endParaRPr lang="mk-MK" sz="1200">
              <a:solidFill>
                <a:srgbClr val="002060"/>
              </a:solidFill>
            </a:endParaRPr>
          </a:p>
        </p:txBody>
      </p:sp>
      <p:pic>
        <p:nvPicPr>
          <p:cNvPr id="13315" name="Picture 2" descr="LOGO HEMISKO"/>
          <p:cNvPicPr>
            <a:picLocks noChangeAspect="1" noChangeArrowheads="1"/>
          </p:cNvPicPr>
          <p:nvPr/>
        </p:nvPicPr>
        <p:blipFill>
          <a:blip r:embed="rId2"/>
          <a:srcRect/>
          <a:stretch>
            <a:fillRect/>
          </a:stretch>
        </p:blipFill>
        <p:spPr bwMode="auto">
          <a:xfrm>
            <a:off x="3643313" y="142875"/>
            <a:ext cx="657225" cy="723900"/>
          </a:xfrm>
          <a:prstGeom prst="rect">
            <a:avLst/>
          </a:prstGeom>
          <a:noFill/>
          <a:ln w="9525">
            <a:noFill/>
            <a:miter lim="800000"/>
            <a:headEnd/>
            <a:tailEnd/>
          </a:ln>
        </p:spPr>
      </p:pic>
      <p:sp>
        <p:nvSpPr>
          <p:cNvPr id="7" name="Smiley Face 6"/>
          <p:cNvSpPr/>
          <p:nvPr/>
        </p:nvSpPr>
        <p:spPr>
          <a:xfrm>
            <a:off x="2071688" y="6215063"/>
            <a:ext cx="285750" cy="285750"/>
          </a:xfrm>
          <a:prstGeom prst="smileyFace">
            <a:avLst/>
          </a:prstGeom>
          <a:solidFill>
            <a:srgbClr val="FFFF00"/>
          </a:solidFill>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mk-MK"/>
          </a:p>
        </p:txBody>
      </p:sp>
      <p:pic>
        <p:nvPicPr>
          <p:cNvPr id="13317" name="Picture 3" descr="C:\Users\User\Downloads\индексjnhh.png"/>
          <p:cNvPicPr>
            <a:picLocks noChangeAspect="1" noChangeArrowheads="1"/>
          </p:cNvPicPr>
          <p:nvPr/>
        </p:nvPicPr>
        <p:blipFill>
          <a:blip r:embed="rId3"/>
          <a:srcRect/>
          <a:stretch>
            <a:fillRect/>
          </a:stretch>
        </p:blipFill>
        <p:spPr bwMode="auto">
          <a:xfrm>
            <a:off x="1071563" y="6143625"/>
            <a:ext cx="358775" cy="357188"/>
          </a:xfrm>
          <a:prstGeom prst="rect">
            <a:avLst/>
          </a:prstGeom>
          <a:noFill/>
          <a:ln w="9525">
            <a:noFill/>
            <a:miter lim="800000"/>
            <a:headEnd/>
            <a:tailEnd/>
          </a:ln>
        </p:spPr>
      </p:pic>
      <p:sp>
        <p:nvSpPr>
          <p:cNvPr id="13318" name="TextBox 12"/>
          <p:cNvSpPr txBox="1">
            <a:spLocks noChangeArrowheads="1"/>
          </p:cNvSpPr>
          <p:nvPr/>
        </p:nvSpPr>
        <p:spPr bwMode="auto">
          <a:xfrm>
            <a:off x="428625" y="142875"/>
            <a:ext cx="2357438"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pic>
        <p:nvPicPr>
          <p:cNvPr id="13319" name="Picture 3" descr="C:\Users\User\Downloads\индексjnhh.png"/>
          <p:cNvPicPr>
            <a:picLocks noChangeAspect="1" noChangeArrowheads="1"/>
          </p:cNvPicPr>
          <p:nvPr/>
        </p:nvPicPr>
        <p:blipFill>
          <a:blip r:embed="rId3"/>
          <a:srcRect/>
          <a:stretch>
            <a:fillRect/>
          </a:stretch>
        </p:blipFill>
        <p:spPr bwMode="auto">
          <a:xfrm>
            <a:off x="0" y="5572125"/>
            <a:ext cx="358775" cy="357188"/>
          </a:xfrm>
          <a:prstGeom prst="rect">
            <a:avLst/>
          </a:prstGeom>
          <a:noFill/>
          <a:ln w="9525">
            <a:noFill/>
            <a:miter lim="800000"/>
            <a:headEnd/>
            <a:tailEnd/>
          </a:ln>
        </p:spPr>
      </p:pic>
      <p:sp>
        <p:nvSpPr>
          <p:cNvPr id="26" name="Donut 25"/>
          <p:cNvSpPr/>
          <p:nvPr/>
        </p:nvSpPr>
        <p:spPr>
          <a:xfrm>
            <a:off x="71438" y="6357938"/>
            <a:ext cx="357187"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sp>
        <p:nvSpPr>
          <p:cNvPr id="3" name="Rounded Rectangle 1"/>
          <p:cNvSpPr/>
          <p:nvPr/>
        </p:nvSpPr>
        <p:spPr>
          <a:xfrm>
            <a:off x="4572000" y="0"/>
            <a:ext cx="4572000" cy="657225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3322" name="Text Box 18"/>
          <p:cNvSpPr txBox="1">
            <a:spLocks noChangeArrowheads="1"/>
          </p:cNvSpPr>
          <p:nvPr/>
        </p:nvSpPr>
        <p:spPr bwMode="auto">
          <a:xfrm>
            <a:off x="4572000" y="1052513"/>
            <a:ext cx="4572000" cy="4748212"/>
          </a:xfrm>
          <a:prstGeom prst="rect">
            <a:avLst/>
          </a:prstGeom>
          <a:noFill/>
          <a:ln w="9525">
            <a:noFill/>
            <a:miter lim="800000"/>
            <a:headEnd/>
            <a:tailEnd/>
          </a:ln>
        </p:spPr>
        <p:txBody>
          <a:bodyPr>
            <a:spAutoFit/>
          </a:bodyPr>
          <a:lstStyle/>
          <a:p>
            <a:r>
              <a:rPr lang="en-US" sz="1200" b="1">
                <a:solidFill>
                  <a:srgbClr val="FF0000"/>
                </a:solidFill>
              </a:rPr>
              <a:t>COD</a:t>
            </a:r>
            <a:r>
              <a:rPr lang="en-US" sz="1200">
                <a:solidFill>
                  <a:srgbClr val="FF0000"/>
                </a:solidFill>
              </a:rPr>
              <a:t> (chemical oxygen demand)</a:t>
            </a:r>
          </a:p>
          <a:p>
            <a:r>
              <a:rPr lang="en-US" sz="1200">
                <a:solidFill>
                  <a:srgbClr val="FF0000"/>
                </a:solidFill>
              </a:rPr>
              <a:t>Oxygen</a:t>
            </a:r>
            <a:r>
              <a:rPr lang="en-US" sz="1200"/>
              <a:t> is extremely important for the maintenance of living organisms in the water. Because it is considered that the amount of oxygen in the water is one of the most important indicators of water quality.</a:t>
            </a:r>
          </a:p>
          <a:p>
            <a:r>
              <a:rPr lang="en-US" sz="1200"/>
              <a:t>The amount of oxygen in the water can be significantly reduced by the presence of organic matter in water. So by determining the amount of oxygen consumed for the decomposition of organic substances in an indirect way also determining the amount of the water. For the determination of COD water is treated with a suitable strong oxidant such as KMnO4, HClO4 and others. Which relatively rapidly oxidizes organic substances, and then determines his surplus.</a:t>
            </a:r>
          </a:p>
          <a:p>
            <a:endParaRPr lang="en-US" sz="1200"/>
          </a:p>
          <a:p>
            <a:r>
              <a:rPr lang="en-US" sz="1200"/>
              <a:t>The active oxygen released from KMnO4 oxidizes reducing substances present in the water according to the following reaction:</a:t>
            </a:r>
          </a:p>
          <a:p>
            <a:r>
              <a:rPr lang="en-US" sz="1200" b="1"/>
              <a:t>2 KMnO4 + 2 H2SO4 = 3 MnSO4 + K2SO4 + 3H2O + 5 O</a:t>
            </a:r>
          </a:p>
          <a:p>
            <a:endParaRPr lang="en-US" sz="1200"/>
          </a:p>
          <a:p>
            <a:r>
              <a:rPr lang="en-US" sz="1200" b="1"/>
              <a:t>4 KMnO4 + 3 H2SO4 + 5 C (organic substances) = 4 MnSO4 + 2 K2SO4 + 5 CO2 + 6H2O</a:t>
            </a:r>
          </a:p>
          <a:p>
            <a:r>
              <a:rPr lang="en-US" sz="1200"/>
              <a:t>Inspect the water quality is obtained based on the amount of spent potassium permanganate. </a:t>
            </a:r>
            <a:endParaRPr lang="mk-MK" sz="1200"/>
          </a:p>
          <a:p>
            <a:r>
              <a:rPr lang="en-US" sz="1200" b="1" i="1">
                <a:solidFill>
                  <a:srgbClr val="FF0000"/>
                </a:solidFill>
              </a:rPr>
              <a:t>Limit value for discharge into surface water is 200 mg / l</a:t>
            </a:r>
            <a:endParaRPr lang="mk-MK" sz="1200" b="1" i="1">
              <a:solidFill>
                <a:srgbClr val="FF0000"/>
              </a:solidFill>
            </a:endParaRPr>
          </a:p>
          <a:p>
            <a:pPr>
              <a:spcBef>
                <a:spcPct val="50000"/>
              </a:spcBef>
            </a:pPr>
            <a:endParaRPr lang="en-US" sz="1200" b="1" i="1">
              <a:solidFill>
                <a:srgbClr val="FF0000"/>
              </a:solidFill>
            </a:endParaRPr>
          </a:p>
        </p:txBody>
      </p:sp>
      <p:pic>
        <p:nvPicPr>
          <p:cNvPr id="13323" name="Picture 2" descr="LOGO HEMISKO"/>
          <p:cNvPicPr>
            <a:picLocks noChangeAspect="1" noChangeArrowheads="1"/>
          </p:cNvPicPr>
          <p:nvPr/>
        </p:nvPicPr>
        <p:blipFill>
          <a:blip r:embed="rId2"/>
          <a:srcRect/>
          <a:stretch>
            <a:fillRect/>
          </a:stretch>
        </p:blipFill>
        <p:spPr bwMode="auto">
          <a:xfrm>
            <a:off x="8101013" y="188913"/>
            <a:ext cx="657225" cy="723900"/>
          </a:xfrm>
          <a:prstGeom prst="rect">
            <a:avLst/>
          </a:prstGeom>
          <a:noFill/>
          <a:ln w="9525">
            <a:noFill/>
            <a:miter lim="800000"/>
            <a:headEnd/>
            <a:tailEnd/>
          </a:ln>
        </p:spPr>
      </p:pic>
      <p:sp>
        <p:nvSpPr>
          <p:cNvPr id="13324" name="Text Box 20"/>
          <p:cNvSpPr txBox="1">
            <a:spLocks noChangeArrowheads="1"/>
          </p:cNvSpPr>
          <p:nvPr/>
        </p:nvSpPr>
        <p:spPr bwMode="auto">
          <a:xfrm>
            <a:off x="4716463" y="549275"/>
            <a:ext cx="2374900" cy="274638"/>
          </a:xfrm>
          <a:prstGeom prst="rect">
            <a:avLst/>
          </a:prstGeom>
          <a:noFill/>
          <a:ln w="9525">
            <a:noFill/>
            <a:miter lim="800000"/>
            <a:headEnd/>
            <a:tailEnd/>
          </a:ln>
        </p:spPr>
        <p:txBody>
          <a:bodyPr>
            <a:spAutoFit/>
          </a:bodyPr>
          <a:lstStyle/>
          <a:p>
            <a:pPr>
              <a:spcBef>
                <a:spcPct val="50000"/>
              </a:spcBef>
            </a:pPr>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p>
        </p:txBody>
      </p:sp>
      <p:pic>
        <p:nvPicPr>
          <p:cNvPr id="13325" name="Picture 3" descr="C:\Users\User\Downloads\индексjnhh.png"/>
          <p:cNvPicPr>
            <a:picLocks noChangeAspect="1" noChangeArrowheads="1"/>
          </p:cNvPicPr>
          <p:nvPr/>
        </p:nvPicPr>
        <p:blipFill>
          <a:blip r:embed="rId3"/>
          <a:srcRect/>
          <a:stretch>
            <a:fillRect/>
          </a:stretch>
        </p:blipFill>
        <p:spPr bwMode="auto">
          <a:xfrm>
            <a:off x="4716463" y="5661025"/>
            <a:ext cx="358775" cy="357188"/>
          </a:xfrm>
          <a:prstGeom prst="rect">
            <a:avLst/>
          </a:prstGeom>
          <a:noFill/>
          <a:ln w="9525">
            <a:noFill/>
            <a:miter lim="800000"/>
            <a:headEnd/>
            <a:tailEnd/>
          </a:ln>
        </p:spPr>
      </p:pic>
      <p:pic>
        <p:nvPicPr>
          <p:cNvPr id="13326" name="Picture 3" descr="C:\Users\User\Downloads\индексjnhh.png"/>
          <p:cNvPicPr>
            <a:picLocks noChangeAspect="1" noChangeArrowheads="1"/>
          </p:cNvPicPr>
          <p:nvPr/>
        </p:nvPicPr>
        <p:blipFill>
          <a:blip r:embed="rId3"/>
          <a:srcRect/>
          <a:stretch>
            <a:fillRect/>
          </a:stretch>
        </p:blipFill>
        <p:spPr bwMode="auto">
          <a:xfrm>
            <a:off x="8532813" y="5661025"/>
            <a:ext cx="3587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63579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4338" name="TextBox 3"/>
          <p:cNvSpPr txBox="1">
            <a:spLocks noChangeArrowheads="1"/>
          </p:cNvSpPr>
          <p:nvPr/>
        </p:nvSpPr>
        <p:spPr bwMode="auto">
          <a:xfrm>
            <a:off x="323850" y="404813"/>
            <a:ext cx="4071938" cy="4473575"/>
          </a:xfrm>
          <a:prstGeom prst="rect">
            <a:avLst/>
          </a:prstGeom>
          <a:noFill/>
          <a:ln w="9525">
            <a:noFill/>
            <a:miter lim="800000"/>
            <a:headEnd/>
            <a:tailEnd/>
          </a:ln>
        </p:spPr>
        <p:txBody>
          <a:bodyPr>
            <a:spAutoFit/>
          </a:bodyPr>
          <a:lstStyle/>
          <a:p>
            <a:r>
              <a:rPr lang="mk-MK" sz="1200" b="1"/>
              <a:t>Хемиска формула: </a:t>
            </a:r>
            <a:r>
              <a:rPr lang="en-US" sz="1200"/>
              <a:t>K[Al(SO</a:t>
            </a:r>
            <a:r>
              <a:rPr lang="en-US" sz="1200" baseline="-25000"/>
              <a:t>4</a:t>
            </a:r>
            <a:r>
              <a:rPr lang="en-US" sz="1200"/>
              <a:t>)</a:t>
            </a:r>
            <a:r>
              <a:rPr lang="en-US" sz="1200" baseline="-25000"/>
              <a:t>2</a:t>
            </a:r>
            <a:r>
              <a:rPr lang="en-US" sz="1200"/>
              <a:t>].12H</a:t>
            </a:r>
            <a:r>
              <a:rPr lang="en-US" sz="1200" baseline="-25000"/>
              <a:t>2</a:t>
            </a:r>
            <a:r>
              <a:rPr lang="en-US" sz="1200"/>
              <a:t>O</a:t>
            </a:r>
            <a:r>
              <a:rPr lang="mk-MK" sz="1200"/>
              <a:t> </a:t>
            </a:r>
          </a:p>
          <a:p>
            <a:r>
              <a:rPr lang="mk-MK" sz="1200"/>
              <a:t>– калиум дисулфатоалуминат додекахидрат</a:t>
            </a:r>
          </a:p>
          <a:p>
            <a:r>
              <a:rPr lang="mk-MK" sz="1200" b="1"/>
              <a:t>Име: </a:t>
            </a:r>
            <a:r>
              <a:rPr lang="mk-MK" sz="1200"/>
              <a:t>Комплексните соли на </a:t>
            </a:r>
            <a:r>
              <a:rPr lang="mk-MK" sz="1200">
                <a:solidFill>
                  <a:srgbClr val="C00000"/>
                </a:solidFill>
              </a:rPr>
              <a:t>алуминиум </a:t>
            </a:r>
            <a:r>
              <a:rPr lang="mk-MK" sz="1200"/>
              <a:t>се познати под името стипци. </a:t>
            </a:r>
          </a:p>
          <a:p>
            <a:r>
              <a:rPr lang="ru-RU" sz="1200" b="1" i="1">
                <a:solidFill>
                  <a:srgbClr val="C00000"/>
                </a:solidFill>
              </a:rPr>
              <a:t>Гранична вредност за испуштање во површински води е 3</a:t>
            </a:r>
            <a:r>
              <a:rPr lang="en-US" sz="1200" b="1" i="1">
                <a:solidFill>
                  <a:srgbClr val="C00000"/>
                </a:solidFill>
              </a:rPr>
              <a:t> mg/l</a:t>
            </a:r>
            <a:r>
              <a:rPr lang="mk-MK" sz="1200" b="1" i="1">
                <a:solidFill>
                  <a:srgbClr val="C00000"/>
                </a:solidFill>
              </a:rPr>
              <a:t>.</a:t>
            </a:r>
          </a:p>
          <a:p>
            <a:r>
              <a:rPr lang="mk-MK" sz="1200"/>
              <a:t>Во текстилната индустрија, памучните влакна обработени со раствор на стипца полесно ја фиксираат бојата. Фиксатори се средства кои се додаваат на бојата со која формираат нерастворливи соединенија.  </a:t>
            </a:r>
          </a:p>
          <a:p>
            <a:r>
              <a:rPr lang="mk-MK" sz="1200"/>
              <a:t>Стипцата запира крварење, лекува гнојна ангина и воспаленија на непца.</a:t>
            </a:r>
          </a:p>
          <a:p>
            <a:r>
              <a:rPr lang="mk-MK" sz="1200" b="1"/>
              <a:t>Штетно дејство на </a:t>
            </a:r>
            <a:r>
              <a:rPr lang="en-US" sz="1200" b="1"/>
              <a:t>Al</a:t>
            </a:r>
            <a:endParaRPr lang="mk-MK" sz="1200" b="1"/>
          </a:p>
          <a:p>
            <a:r>
              <a:rPr lang="mk-MK" sz="1200"/>
              <a:t>Главно дејствува на нервниот систем. Може да предизвика нервоза, несоница, емотивна нестабилност, губење на меморија, главоболка. Вишокот на </a:t>
            </a:r>
            <a:r>
              <a:rPr lang="en-US" sz="1200"/>
              <a:t>Al</a:t>
            </a:r>
            <a:r>
              <a:rPr lang="mk-MK" sz="1200"/>
              <a:t> во организмот ја спречува апсорпцијата на калциум и фосфор, поради што коските имаат недоволна густина. Може да предизвика болки во мускулите, анемија, лоша функција на бубрезите и џигерот, па дури и Алцхајмерова болест.</a:t>
            </a:r>
            <a:br>
              <a:rPr lang="mk-MK" sz="1200"/>
            </a:br>
            <a:endParaRPr lang="mk-MK" sz="1200">
              <a:solidFill>
                <a:srgbClr val="002060"/>
              </a:solidFill>
            </a:endParaRPr>
          </a:p>
        </p:txBody>
      </p:sp>
      <p:pic>
        <p:nvPicPr>
          <p:cNvPr id="14339" name="Picture 2" descr="LOGO HEMISKO"/>
          <p:cNvPicPr>
            <a:picLocks noChangeAspect="1" noChangeArrowheads="1"/>
          </p:cNvPicPr>
          <p:nvPr/>
        </p:nvPicPr>
        <p:blipFill>
          <a:blip r:embed="rId2"/>
          <a:srcRect/>
          <a:stretch>
            <a:fillRect/>
          </a:stretch>
        </p:blipFill>
        <p:spPr bwMode="auto">
          <a:xfrm>
            <a:off x="3643313" y="142875"/>
            <a:ext cx="657225" cy="723900"/>
          </a:xfrm>
          <a:prstGeom prst="rect">
            <a:avLst/>
          </a:prstGeom>
          <a:noFill/>
          <a:ln w="9525">
            <a:noFill/>
            <a:miter lim="800000"/>
            <a:headEnd/>
            <a:tailEnd/>
          </a:ln>
        </p:spPr>
      </p:pic>
      <p:sp>
        <p:nvSpPr>
          <p:cNvPr id="7" name="Smiley Face 6"/>
          <p:cNvSpPr/>
          <p:nvPr/>
        </p:nvSpPr>
        <p:spPr>
          <a:xfrm>
            <a:off x="71438" y="1285875"/>
            <a:ext cx="285750" cy="285750"/>
          </a:xfrm>
          <a:prstGeom prst="smileyFace">
            <a:avLst/>
          </a:prstGeom>
          <a:solidFill>
            <a:srgbClr val="FFFF00"/>
          </a:solidFill>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mk-MK"/>
          </a:p>
        </p:txBody>
      </p:sp>
      <p:sp>
        <p:nvSpPr>
          <p:cNvPr id="8" name="Donut 7"/>
          <p:cNvSpPr/>
          <p:nvPr/>
        </p:nvSpPr>
        <p:spPr>
          <a:xfrm>
            <a:off x="0" y="2857500"/>
            <a:ext cx="357188" cy="357188"/>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14342" name="Picture 3" descr="C:\Users\User\Downloads\индексjnhh.png"/>
          <p:cNvPicPr>
            <a:picLocks noChangeAspect="1" noChangeArrowheads="1"/>
          </p:cNvPicPr>
          <p:nvPr/>
        </p:nvPicPr>
        <p:blipFill>
          <a:blip r:embed="rId3"/>
          <a:srcRect/>
          <a:stretch>
            <a:fillRect/>
          </a:stretch>
        </p:blipFill>
        <p:spPr bwMode="auto">
          <a:xfrm>
            <a:off x="71438" y="2000250"/>
            <a:ext cx="358775" cy="357188"/>
          </a:xfrm>
          <a:prstGeom prst="rect">
            <a:avLst/>
          </a:prstGeom>
          <a:noFill/>
          <a:ln w="9525">
            <a:noFill/>
            <a:miter lim="800000"/>
            <a:headEnd/>
            <a:tailEnd/>
          </a:ln>
        </p:spPr>
      </p:pic>
      <p:sp>
        <p:nvSpPr>
          <p:cNvPr id="14343" name="TextBox 12"/>
          <p:cNvSpPr txBox="1">
            <a:spLocks noChangeArrowheads="1"/>
          </p:cNvSpPr>
          <p:nvPr/>
        </p:nvSpPr>
        <p:spPr bwMode="auto">
          <a:xfrm>
            <a:off x="428625" y="142875"/>
            <a:ext cx="2357438"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pic>
        <p:nvPicPr>
          <p:cNvPr id="14344" name="Picture 3" descr="C:\Users\User\Downloads\индексjnhh.png"/>
          <p:cNvPicPr>
            <a:picLocks noChangeAspect="1" noChangeArrowheads="1"/>
          </p:cNvPicPr>
          <p:nvPr/>
        </p:nvPicPr>
        <p:blipFill>
          <a:blip r:embed="rId3"/>
          <a:srcRect/>
          <a:stretch>
            <a:fillRect/>
          </a:stretch>
        </p:blipFill>
        <p:spPr bwMode="auto">
          <a:xfrm>
            <a:off x="0" y="5589588"/>
            <a:ext cx="358775" cy="357187"/>
          </a:xfrm>
          <a:prstGeom prst="rect">
            <a:avLst/>
          </a:prstGeom>
          <a:noFill/>
          <a:ln w="9525">
            <a:noFill/>
            <a:miter lim="800000"/>
            <a:headEnd/>
            <a:tailEnd/>
          </a:ln>
        </p:spPr>
      </p:pic>
      <p:sp>
        <p:nvSpPr>
          <p:cNvPr id="26" name="Donut 25"/>
          <p:cNvSpPr/>
          <p:nvPr/>
        </p:nvSpPr>
        <p:spPr>
          <a:xfrm>
            <a:off x="71438" y="6357938"/>
            <a:ext cx="357187"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14346" name="Picture 32" descr="C:\Users\User\Downloads\индексrrrr.jpg"/>
          <p:cNvPicPr>
            <a:picLocks noChangeAspect="1" noChangeArrowheads="1"/>
          </p:cNvPicPr>
          <p:nvPr/>
        </p:nvPicPr>
        <p:blipFill>
          <a:blip r:embed="rId4"/>
          <a:srcRect/>
          <a:stretch>
            <a:fillRect/>
          </a:stretch>
        </p:blipFill>
        <p:spPr bwMode="auto">
          <a:xfrm>
            <a:off x="1476375" y="4652963"/>
            <a:ext cx="1066800" cy="1462087"/>
          </a:xfrm>
          <a:prstGeom prst="rect">
            <a:avLst/>
          </a:prstGeom>
          <a:noFill/>
          <a:ln w="9525">
            <a:noFill/>
            <a:miter lim="800000"/>
            <a:headEnd/>
            <a:tailEnd/>
          </a:ln>
        </p:spPr>
      </p:pic>
      <p:sp>
        <p:nvSpPr>
          <p:cNvPr id="3" name="Rounded Rectangle 1"/>
          <p:cNvSpPr/>
          <p:nvPr/>
        </p:nvSpPr>
        <p:spPr>
          <a:xfrm>
            <a:off x="4572000" y="0"/>
            <a:ext cx="4572000" cy="63579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4348" name="Text Box 22"/>
          <p:cNvSpPr txBox="1">
            <a:spLocks noChangeArrowheads="1"/>
          </p:cNvSpPr>
          <p:nvPr/>
        </p:nvSpPr>
        <p:spPr bwMode="auto">
          <a:xfrm>
            <a:off x="4572000" y="908050"/>
            <a:ext cx="4572000" cy="3287713"/>
          </a:xfrm>
          <a:prstGeom prst="rect">
            <a:avLst/>
          </a:prstGeom>
          <a:noFill/>
          <a:ln w="9525">
            <a:noFill/>
            <a:miter lim="800000"/>
            <a:headEnd/>
            <a:tailEnd/>
          </a:ln>
        </p:spPr>
        <p:txBody>
          <a:bodyPr>
            <a:spAutoFit/>
          </a:bodyPr>
          <a:lstStyle/>
          <a:p>
            <a:r>
              <a:rPr lang="en-US" sz="1200" b="1"/>
              <a:t>Chemical formula:</a:t>
            </a:r>
            <a:r>
              <a:rPr lang="en-US" sz="1200"/>
              <a:t> K [Al (SO4) 2] .12H2O</a:t>
            </a:r>
          </a:p>
          <a:p>
            <a:r>
              <a:rPr lang="en-US" sz="1200"/>
              <a:t>- potassium dodecahydrate disulfatoaluminat</a:t>
            </a:r>
          </a:p>
          <a:p>
            <a:r>
              <a:rPr lang="en-US" sz="1200"/>
              <a:t>Name: Complex </a:t>
            </a:r>
            <a:r>
              <a:rPr lang="en-US" sz="1200">
                <a:solidFill>
                  <a:srgbClr val="FF0000"/>
                </a:solidFill>
              </a:rPr>
              <a:t>aluminum</a:t>
            </a:r>
            <a:r>
              <a:rPr lang="en-US" sz="1200"/>
              <a:t> salts are known as alum.</a:t>
            </a:r>
          </a:p>
          <a:p>
            <a:r>
              <a:rPr lang="en-US" sz="1200" b="1" i="1">
                <a:solidFill>
                  <a:srgbClr val="FF0000"/>
                </a:solidFill>
              </a:rPr>
              <a:t>Limit value for discharge into surface water is 3 mg / l.</a:t>
            </a:r>
          </a:p>
          <a:p>
            <a:r>
              <a:rPr lang="en-US" sz="1200"/>
              <a:t>In the textile industry, cotton fibers treated with a solution of alum easily fix the color. Clamps are tools that add the color that form insoluble compounds.</a:t>
            </a:r>
          </a:p>
          <a:p>
            <a:r>
              <a:rPr lang="en-US" sz="1200"/>
              <a:t>Alum stops bleeding, heal festering angina and inflammation of the gums.</a:t>
            </a:r>
          </a:p>
          <a:p>
            <a:r>
              <a:rPr lang="en-US" sz="1200" b="1"/>
              <a:t>Harmful effect of Al</a:t>
            </a:r>
          </a:p>
          <a:p>
            <a:r>
              <a:rPr lang="en-US" sz="1200"/>
              <a:t>Mainly act on the nervous system. It can cause anxiety, insomnia, emotional instability, memory loss, headache. Excess Al in the body prevents the absorption of calcium and phosphorus, because the bones have low density. Can cause muscle pain, anemia, poor kidney function and liver, and even Alzheimer's disease.</a:t>
            </a:r>
          </a:p>
          <a:p>
            <a:pPr>
              <a:spcBef>
                <a:spcPct val="50000"/>
              </a:spcBef>
            </a:pPr>
            <a:endParaRPr lang="en-US" sz="1200"/>
          </a:p>
        </p:txBody>
      </p:sp>
      <p:pic>
        <p:nvPicPr>
          <p:cNvPr id="14349" name="Picture 32" descr="C:\Users\User\Downloads\индексrrrr.jpg"/>
          <p:cNvPicPr>
            <a:picLocks noChangeAspect="1" noChangeArrowheads="1"/>
          </p:cNvPicPr>
          <p:nvPr/>
        </p:nvPicPr>
        <p:blipFill>
          <a:blip r:embed="rId4"/>
          <a:srcRect/>
          <a:stretch>
            <a:fillRect/>
          </a:stretch>
        </p:blipFill>
        <p:spPr bwMode="auto">
          <a:xfrm>
            <a:off x="6227763" y="4221163"/>
            <a:ext cx="1066800" cy="1462087"/>
          </a:xfrm>
          <a:prstGeom prst="rect">
            <a:avLst/>
          </a:prstGeom>
          <a:noFill/>
          <a:ln w="9525">
            <a:noFill/>
            <a:miter lim="800000"/>
            <a:headEnd/>
            <a:tailEnd/>
          </a:ln>
        </p:spPr>
      </p:pic>
      <p:pic>
        <p:nvPicPr>
          <p:cNvPr id="14350" name="Picture 3" descr="C:\Users\User\Downloads\индексjnhh.png"/>
          <p:cNvPicPr>
            <a:picLocks noChangeAspect="1" noChangeArrowheads="1"/>
          </p:cNvPicPr>
          <p:nvPr/>
        </p:nvPicPr>
        <p:blipFill>
          <a:blip r:embed="rId3"/>
          <a:srcRect/>
          <a:stretch>
            <a:fillRect/>
          </a:stretch>
        </p:blipFill>
        <p:spPr bwMode="auto">
          <a:xfrm>
            <a:off x="6588125" y="3716338"/>
            <a:ext cx="358775" cy="357187"/>
          </a:xfrm>
          <a:prstGeom prst="rect">
            <a:avLst/>
          </a:prstGeom>
          <a:noFill/>
          <a:ln w="9525">
            <a:noFill/>
            <a:miter lim="800000"/>
            <a:headEnd/>
            <a:tailEnd/>
          </a:ln>
        </p:spPr>
      </p:pic>
      <p:pic>
        <p:nvPicPr>
          <p:cNvPr id="14351" name="Picture 3" descr="C:\Users\User\Downloads\индексjnhh.png"/>
          <p:cNvPicPr>
            <a:picLocks noChangeAspect="1" noChangeArrowheads="1"/>
          </p:cNvPicPr>
          <p:nvPr/>
        </p:nvPicPr>
        <p:blipFill>
          <a:blip r:embed="rId3"/>
          <a:srcRect/>
          <a:stretch>
            <a:fillRect/>
          </a:stretch>
        </p:blipFill>
        <p:spPr bwMode="auto">
          <a:xfrm>
            <a:off x="8459788" y="4076700"/>
            <a:ext cx="358775" cy="357188"/>
          </a:xfrm>
          <a:prstGeom prst="rect">
            <a:avLst/>
          </a:prstGeom>
          <a:noFill/>
          <a:ln w="9525">
            <a:noFill/>
            <a:miter lim="800000"/>
            <a:headEnd/>
            <a:tailEnd/>
          </a:ln>
        </p:spPr>
      </p:pic>
      <p:pic>
        <p:nvPicPr>
          <p:cNvPr id="14352" name="Picture 3" descr="C:\Users\User\Downloads\индексjnhh.png"/>
          <p:cNvPicPr>
            <a:picLocks noChangeAspect="1" noChangeArrowheads="1"/>
          </p:cNvPicPr>
          <p:nvPr/>
        </p:nvPicPr>
        <p:blipFill>
          <a:blip r:embed="rId3"/>
          <a:srcRect/>
          <a:stretch>
            <a:fillRect/>
          </a:stretch>
        </p:blipFill>
        <p:spPr bwMode="auto">
          <a:xfrm>
            <a:off x="4787900" y="4076700"/>
            <a:ext cx="358775" cy="357188"/>
          </a:xfrm>
          <a:prstGeom prst="rect">
            <a:avLst/>
          </a:prstGeom>
          <a:noFill/>
          <a:ln w="9525">
            <a:noFill/>
            <a:miter lim="800000"/>
            <a:headEnd/>
            <a:tailEnd/>
          </a:ln>
        </p:spPr>
      </p:pic>
      <p:sp>
        <p:nvSpPr>
          <p:cNvPr id="14353" name="Text Box 27"/>
          <p:cNvSpPr txBox="1">
            <a:spLocks noChangeArrowheads="1"/>
          </p:cNvSpPr>
          <p:nvPr/>
        </p:nvSpPr>
        <p:spPr bwMode="auto">
          <a:xfrm>
            <a:off x="4932363" y="333375"/>
            <a:ext cx="3240087" cy="274638"/>
          </a:xfrm>
          <a:prstGeom prst="rect">
            <a:avLst/>
          </a:prstGeom>
          <a:noFill/>
          <a:ln w="9525">
            <a:noFill/>
            <a:miter lim="800000"/>
            <a:headEnd/>
            <a:tailEnd/>
          </a:ln>
        </p:spPr>
        <p:txBody>
          <a:bodyPr>
            <a:spAutoFit/>
          </a:bodyPr>
          <a:lstStyle/>
          <a:p>
            <a:pPr>
              <a:spcBef>
                <a:spcPct val="50000"/>
              </a:spcBef>
            </a:pPr>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p>
        </p:txBody>
      </p:sp>
      <p:pic>
        <p:nvPicPr>
          <p:cNvPr id="14354" name="Picture 2" descr="LOGO HEMISKO"/>
          <p:cNvPicPr>
            <a:picLocks noChangeAspect="1" noChangeArrowheads="1"/>
          </p:cNvPicPr>
          <p:nvPr/>
        </p:nvPicPr>
        <p:blipFill>
          <a:blip r:embed="rId2"/>
          <a:srcRect/>
          <a:stretch>
            <a:fillRect/>
          </a:stretch>
        </p:blipFill>
        <p:spPr bwMode="auto">
          <a:xfrm>
            <a:off x="8101013" y="188913"/>
            <a:ext cx="657225"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564356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5362" name="TextBox 3"/>
          <p:cNvSpPr txBox="1">
            <a:spLocks noChangeArrowheads="1"/>
          </p:cNvSpPr>
          <p:nvPr/>
        </p:nvSpPr>
        <p:spPr bwMode="auto">
          <a:xfrm>
            <a:off x="395288" y="908050"/>
            <a:ext cx="4214812" cy="3925888"/>
          </a:xfrm>
          <a:prstGeom prst="rect">
            <a:avLst/>
          </a:prstGeom>
          <a:noFill/>
          <a:ln w="9525">
            <a:noFill/>
            <a:miter lim="800000"/>
            <a:headEnd/>
            <a:tailEnd/>
          </a:ln>
        </p:spPr>
        <p:txBody>
          <a:bodyPr>
            <a:spAutoFit/>
          </a:bodyPr>
          <a:lstStyle/>
          <a:p>
            <a:r>
              <a:rPr lang="mk-MK" sz="1200" b="1"/>
              <a:t>Кадмиум </a:t>
            </a:r>
            <a:r>
              <a:rPr lang="mk-MK" sz="1200"/>
              <a:t>е отровен кој тера на повраќање и затоа тешко доаѓа до смрт. Кадмиумот е канцероген, влијае на функцијата на бубрезите и дробовите, каде што го попречува создавањето на ензими потребни за таложење на токсините и нивно исфрлање</a:t>
            </a:r>
            <a:r>
              <a:rPr lang="en-US" sz="1200"/>
              <a:t> . </a:t>
            </a:r>
            <a:r>
              <a:rPr lang="mk-MK" sz="1200"/>
              <a:t>Го помага создавањето на слободните радикали кои предизвикуваат стареење на организмот. Кадмиумот ги оштетува црниот дроб и бубрезите. Според LARC(Меѓународна агенција за истражување на рак) Cd припаѓа на група 1-хуман карциноген, но исто така е канцероген и за животните.</a:t>
            </a:r>
          </a:p>
          <a:p>
            <a:r>
              <a:rPr lang="mk-MK" sz="1200"/>
              <a:t>Други несакани ефекти се: дијареа, стомачни болки и гадење, дефекти во коските, оштетување на имуниот систем, можен стерилитет, оштетување на ДНК и канцерогени ефекти. </a:t>
            </a:r>
            <a:br>
              <a:rPr lang="mk-MK" sz="1200"/>
            </a:br>
            <a:r>
              <a:rPr lang="mk-MK" sz="1200"/>
              <a:t>Жита, овошје и зеленчук се главни извори на кадмиум, околу 66% од просечниот внес на кадмиум. Другите извори се месо и риба, со црн дроб, бубрези, ракчиња, школкии цефалоподи(лигњи), кои содржат и повисоки концентрации на кадмиум. </a:t>
            </a:r>
            <a:r>
              <a:rPr lang="mk-MK" sz="1200">
                <a:latin typeface="Calibri" pitchFamily="34" charset="0"/>
              </a:rPr>
              <a:t/>
            </a:r>
            <a:br>
              <a:rPr lang="mk-MK" sz="1200">
                <a:latin typeface="Calibri" pitchFamily="34" charset="0"/>
              </a:rPr>
            </a:br>
            <a:endParaRPr lang="mk-MK" sz="1200">
              <a:latin typeface="Calibri" pitchFamily="34" charset="0"/>
            </a:endParaRPr>
          </a:p>
        </p:txBody>
      </p:sp>
      <p:pic>
        <p:nvPicPr>
          <p:cNvPr id="15363" name="Picture 2" descr="LOGO HEMISKO"/>
          <p:cNvPicPr>
            <a:picLocks noChangeAspect="1" noChangeArrowheads="1"/>
          </p:cNvPicPr>
          <p:nvPr/>
        </p:nvPicPr>
        <p:blipFill>
          <a:blip r:embed="rId2"/>
          <a:srcRect/>
          <a:stretch>
            <a:fillRect/>
          </a:stretch>
        </p:blipFill>
        <p:spPr bwMode="auto">
          <a:xfrm>
            <a:off x="3492500" y="188913"/>
            <a:ext cx="657225" cy="723900"/>
          </a:xfrm>
          <a:prstGeom prst="rect">
            <a:avLst/>
          </a:prstGeom>
          <a:noFill/>
          <a:ln w="9525">
            <a:noFill/>
            <a:miter lim="800000"/>
            <a:headEnd/>
            <a:tailEnd/>
          </a:ln>
        </p:spPr>
      </p:pic>
      <p:sp>
        <p:nvSpPr>
          <p:cNvPr id="7" name="Smiley Face 6"/>
          <p:cNvSpPr/>
          <p:nvPr/>
        </p:nvSpPr>
        <p:spPr>
          <a:xfrm>
            <a:off x="71438" y="1285875"/>
            <a:ext cx="285750" cy="285750"/>
          </a:xfrm>
          <a:prstGeom prst="smileyFace">
            <a:avLst/>
          </a:prstGeom>
          <a:solidFill>
            <a:srgbClr val="FFFF00"/>
          </a:solidFill>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mk-MK"/>
          </a:p>
        </p:txBody>
      </p:sp>
      <p:pic>
        <p:nvPicPr>
          <p:cNvPr id="15365" name="Picture 3" descr="C:\Users\User\Downloads\индексjnhh.png"/>
          <p:cNvPicPr>
            <a:picLocks noChangeAspect="1" noChangeArrowheads="1"/>
          </p:cNvPicPr>
          <p:nvPr/>
        </p:nvPicPr>
        <p:blipFill>
          <a:blip r:embed="rId3"/>
          <a:srcRect/>
          <a:stretch>
            <a:fillRect/>
          </a:stretch>
        </p:blipFill>
        <p:spPr bwMode="auto">
          <a:xfrm>
            <a:off x="71438" y="2000250"/>
            <a:ext cx="358775" cy="357188"/>
          </a:xfrm>
          <a:prstGeom prst="rect">
            <a:avLst/>
          </a:prstGeom>
          <a:noFill/>
          <a:ln w="9525">
            <a:noFill/>
            <a:miter lim="800000"/>
            <a:headEnd/>
            <a:tailEnd/>
          </a:ln>
        </p:spPr>
      </p:pic>
      <p:sp>
        <p:nvSpPr>
          <p:cNvPr id="15366" name="TextBox 12"/>
          <p:cNvSpPr txBox="1">
            <a:spLocks noChangeArrowheads="1"/>
          </p:cNvSpPr>
          <p:nvPr/>
        </p:nvSpPr>
        <p:spPr bwMode="auto">
          <a:xfrm>
            <a:off x="684213" y="476250"/>
            <a:ext cx="2357437"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sp>
        <p:nvSpPr>
          <p:cNvPr id="15367" name="TextBox 32"/>
          <p:cNvSpPr txBox="1">
            <a:spLocks noChangeArrowheads="1"/>
          </p:cNvSpPr>
          <p:nvPr/>
        </p:nvSpPr>
        <p:spPr bwMode="auto">
          <a:xfrm>
            <a:off x="323850" y="4652963"/>
            <a:ext cx="3671888" cy="457200"/>
          </a:xfrm>
          <a:prstGeom prst="rect">
            <a:avLst/>
          </a:prstGeom>
          <a:noFill/>
          <a:ln w="9525">
            <a:noFill/>
            <a:miter lim="800000"/>
            <a:headEnd/>
            <a:tailEnd/>
          </a:ln>
        </p:spPr>
        <p:txBody>
          <a:bodyPr>
            <a:spAutoFit/>
          </a:bodyPr>
          <a:lstStyle/>
          <a:p>
            <a:r>
              <a:rPr lang="ru-RU" sz="1200" b="1" i="1">
                <a:solidFill>
                  <a:srgbClr val="C00000"/>
                </a:solidFill>
              </a:rPr>
              <a:t>Гранична вредност за испуштање во површински води е 0,</a:t>
            </a:r>
            <a:r>
              <a:rPr lang="en-US" sz="1200" b="1" i="1">
                <a:solidFill>
                  <a:srgbClr val="C00000"/>
                </a:solidFill>
              </a:rPr>
              <a:t>2 mg/l</a:t>
            </a:r>
            <a:r>
              <a:rPr lang="mk-MK" sz="1200" b="1" i="1">
                <a:solidFill>
                  <a:srgbClr val="C00000"/>
                </a:solidFill>
              </a:rPr>
              <a:t>.</a:t>
            </a:r>
            <a:endParaRPr lang="mk-MK" sz="1200">
              <a:latin typeface="Calibri" pitchFamily="34" charset="0"/>
            </a:endParaRPr>
          </a:p>
        </p:txBody>
      </p:sp>
      <p:sp>
        <p:nvSpPr>
          <p:cNvPr id="3" name="Rounded Rectangle 1"/>
          <p:cNvSpPr/>
          <p:nvPr/>
        </p:nvSpPr>
        <p:spPr>
          <a:xfrm>
            <a:off x="4572000" y="0"/>
            <a:ext cx="4572000" cy="564356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5369" name="Text Box 22"/>
          <p:cNvSpPr txBox="1">
            <a:spLocks noChangeArrowheads="1"/>
          </p:cNvSpPr>
          <p:nvPr/>
        </p:nvSpPr>
        <p:spPr bwMode="auto">
          <a:xfrm>
            <a:off x="4572000" y="981075"/>
            <a:ext cx="4572000" cy="3013075"/>
          </a:xfrm>
          <a:prstGeom prst="rect">
            <a:avLst/>
          </a:prstGeom>
          <a:noFill/>
          <a:ln w="9525">
            <a:noFill/>
            <a:miter lim="800000"/>
            <a:headEnd/>
            <a:tailEnd/>
          </a:ln>
        </p:spPr>
        <p:txBody>
          <a:bodyPr>
            <a:spAutoFit/>
          </a:bodyPr>
          <a:lstStyle/>
          <a:p>
            <a:r>
              <a:rPr lang="en-US" sz="1200" b="1"/>
              <a:t>Cadmium</a:t>
            </a:r>
            <a:r>
              <a:rPr lang="en-US" sz="1200"/>
              <a:t> is toxic which makes vomiting and therefore it comes to death. Cadmium is carcinogenic, affect the function of the kidneys and lungs, which hinders the creation of enzymes necessary for the accumulation of toxins and their disposal. It aids the formation of free radicals that cause aging of the organism. Cadmium damages the liver and kidneys. According LARC (International Agency for Research on Cancer) Cd belongs to a group 1 human carcinogen, but also carcinogenic to animals.</a:t>
            </a:r>
          </a:p>
          <a:p>
            <a:r>
              <a:rPr lang="en-US" sz="1200"/>
              <a:t>Other side effects include diarrhea, abdominal pain and nausea, bone defects, damage the immune system, possible sterility, DNA damage and carcinogenic effects. </a:t>
            </a:r>
          </a:p>
          <a:p>
            <a:r>
              <a:rPr lang="en-US" sz="1200"/>
              <a:t> Cereals, fruits and vegetables are the main sources of cadmium, about 66% of the average intake of cadmium. Other sources are meat and fish, with liver, kidney, shrimp, mussels cephalopods (squid) that contain higher concentrations of cadmium.</a:t>
            </a:r>
          </a:p>
        </p:txBody>
      </p:sp>
      <p:sp>
        <p:nvSpPr>
          <p:cNvPr id="15370" name="TextBox 12"/>
          <p:cNvSpPr txBox="1">
            <a:spLocks noChangeArrowheads="1"/>
          </p:cNvSpPr>
          <p:nvPr/>
        </p:nvSpPr>
        <p:spPr bwMode="auto">
          <a:xfrm>
            <a:off x="5076825" y="188913"/>
            <a:ext cx="2357438" cy="274637"/>
          </a:xfrm>
          <a:prstGeom prst="rect">
            <a:avLst/>
          </a:prstGeom>
          <a:noFill/>
          <a:ln w="9525">
            <a:noFill/>
            <a:miter lim="800000"/>
            <a:headEnd/>
            <a:tailEnd/>
          </a:ln>
        </p:spPr>
        <p:txBody>
          <a:bodyPr>
            <a:spAutoFit/>
          </a:bodyPr>
          <a:lstStyle/>
          <a:p>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endParaRPr lang="mk-MK" sz="1200" b="1">
              <a:solidFill>
                <a:srgbClr val="C00000"/>
              </a:solidFill>
            </a:endParaRPr>
          </a:p>
        </p:txBody>
      </p:sp>
      <p:pic>
        <p:nvPicPr>
          <p:cNvPr id="15371" name="Picture 2" descr="LOGO HEMISKO"/>
          <p:cNvPicPr>
            <a:picLocks noChangeAspect="1" noChangeArrowheads="1"/>
          </p:cNvPicPr>
          <p:nvPr/>
        </p:nvPicPr>
        <p:blipFill>
          <a:blip r:embed="rId2"/>
          <a:srcRect/>
          <a:stretch>
            <a:fillRect/>
          </a:stretch>
        </p:blipFill>
        <p:spPr bwMode="auto">
          <a:xfrm>
            <a:off x="8027988" y="188913"/>
            <a:ext cx="657225" cy="723900"/>
          </a:xfrm>
          <a:prstGeom prst="rect">
            <a:avLst/>
          </a:prstGeom>
          <a:noFill/>
          <a:ln w="9525">
            <a:noFill/>
            <a:miter lim="800000"/>
            <a:headEnd/>
            <a:tailEnd/>
          </a:ln>
        </p:spPr>
      </p:pic>
      <p:sp>
        <p:nvSpPr>
          <p:cNvPr id="15372" name="TextBox 32"/>
          <p:cNvSpPr txBox="1">
            <a:spLocks noChangeArrowheads="1"/>
          </p:cNvSpPr>
          <p:nvPr/>
        </p:nvSpPr>
        <p:spPr bwMode="auto">
          <a:xfrm>
            <a:off x="4572000" y="4005263"/>
            <a:ext cx="3671888" cy="457200"/>
          </a:xfrm>
          <a:prstGeom prst="rect">
            <a:avLst/>
          </a:prstGeom>
          <a:noFill/>
          <a:ln w="9525">
            <a:noFill/>
            <a:miter lim="800000"/>
            <a:headEnd/>
            <a:tailEnd/>
          </a:ln>
        </p:spPr>
        <p:txBody>
          <a:bodyPr>
            <a:spAutoFit/>
          </a:bodyPr>
          <a:lstStyle/>
          <a:p>
            <a:r>
              <a:rPr lang="en-US" sz="1200" b="1" i="1">
                <a:solidFill>
                  <a:srgbClr val="FF0000"/>
                </a:solidFill>
              </a:rPr>
              <a:t>Limit value for discharge into surface water is 0,2 mg / 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664368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6386" name="TextBox 3"/>
          <p:cNvSpPr txBox="1">
            <a:spLocks noChangeArrowheads="1"/>
          </p:cNvSpPr>
          <p:nvPr/>
        </p:nvSpPr>
        <p:spPr bwMode="auto">
          <a:xfrm>
            <a:off x="323850" y="549275"/>
            <a:ext cx="4214813" cy="5021263"/>
          </a:xfrm>
          <a:prstGeom prst="rect">
            <a:avLst/>
          </a:prstGeom>
          <a:noFill/>
          <a:ln w="9525">
            <a:noFill/>
            <a:miter lim="800000"/>
            <a:headEnd/>
            <a:tailEnd/>
          </a:ln>
        </p:spPr>
        <p:txBody>
          <a:bodyPr>
            <a:spAutoFit/>
          </a:bodyPr>
          <a:lstStyle/>
          <a:p>
            <a:r>
              <a:rPr lang="mk-MK" sz="1200" b="1"/>
              <a:t>Слободен хлор</a:t>
            </a:r>
            <a:endParaRPr lang="mk-MK" sz="1200"/>
          </a:p>
          <a:p>
            <a:r>
              <a:rPr lang="mk-MK" sz="1200"/>
              <a:t>Конзумирање на хлорирана вода го зголемува ризикот од рак на мочниот меур, холестерол и го зголеми нивото на липопротеини со висока густина и можат да предизвикаат астма и алергии. Исто така негативно дејствува на кожата, очите, респираторниот тракт.</a:t>
            </a:r>
          </a:p>
          <a:p>
            <a:r>
              <a:rPr lang="mk-MK" sz="1200"/>
              <a:t>Многу здравствени организации советуваат дека од водата треба да се отстранува вишокот на слободен хлор.</a:t>
            </a:r>
          </a:p>
          <a:p>
            <a:r>
              <a:rPr lang="mk-MK" sz="1200"/>
              <a:t>Превентивна мерка е  секој пат кога се пие вода во чашата да се капне неколку капки на свеж сок од лимон. Всушност, витаминот  Ц  ја прочистува водата.</a:t>
            </a:r>
          </a:p>
          <a:p>
            <a:r>
              <a:rPr lang="mk-MK" sz="1200"/>
              <a:t>Хлорот и значаен катализатор за разложување на озонскиот слој. Во текот на темните зимски месеци се акумулира молекулски хлор </a:t>
            </a:r>
            <a:r>
              <a:rPr lang="en-US" sz="1200"/>
              <a:t>Cl</a:t>
            </a:r>
            <a:r>
              <a:rPr lang="en-US" sz="1200" baseline="-25000"/>
              <a:t>2</a:t>
            </a:r>
            <a:r>
              <a:rPr lang="mk-MK" sz="1200"/>
              <a:t> кој е неактивен, но во пролет во присуство на светлина настанува конверзија на хлорот во активен. </a:t>
            </a:r>
          </a:p>
          <a:p>
            <a:r>
              <a:rPr lang="mk-MK" sz="1200"/>
              <a:t>          </a:t>
            </a:r>
            <a:r>
              <a:rPr lang="en-US" sz="1200"/>
              <a:t>UV</a:t>
            </a:r>
            <a:endParaRPr lang="mk-MK" sz="1200"/>
          </a:p>
          <a:p>
            <a:r>
              <a:rPr lang="en-US" sz="1200"/>
              <a:t>Cl</a:t>
            </a:r>
            <a:r>
              <a:rPr lang="mk-MK" sz="1200" baseline="-25000"/>
              <a:t>2</a:t>
            </a:r>
            <a:r>
              <a:rPr lang="mk-MK" sz="1200"/>
              <a:t>              2 </a:t>
            </a:r>
            <a:r>
              <a:rPr lang="en-US" sz="1200"/>
              <a:t>Cl</a:t>
            </a:r>
            <a:r>
              <a:rPr lang="en-US" sz="1200" baseline="30000"/>
              <a:t>-</a:t>
            </a:r>
            <a:endParaRPr lang="mk-MK" sz="1200"/>
          </a:p>
          <a:p>
            <a:r>
              <a:rPr lang="mk-MK" sz="1200"/>
              <a:t> </a:t>
            </a:r>
          </a:p>
          <a:p>
            <a:r>
              <a:rPr lang="mk-MK" sz="1200"/>
              <a:t>Реакцијата е фотохемиска катализа, каде еден атом хлор може да разложи повеќе десетици илјади молекули на озон</a:t>
            </a:r>
            <a:r>
              <a:rPr lang="en-US" sz="1200"/>
              <a:t>. </a:t>
            </a:r>
            <a:endParaRPr lang="mk-MK" sz="1200"/>
          </a:p>
          <a:p>
            <a:r>
              <a:rPr lang="en-US" sz="1200"/>
              <a:t>Cl</a:t>
            </a:r>
            <a:r>
              <a:rPr lang="en-US" sz="1200" baseline="30000"/>
              <a:t>-</a:t>
            </a:r>
            <a:r>
              <a:rPr lang="en-US" sz="1200"/>
              <a:t> + O</a:t>
            </a:r>
            <a:r>
              <a:rPr lang="en-US" sz="1200" baseline="-25000"/>
              <a:t>3</a:t>
            </a:r>
            <a:r>
              <a:rPr lang="en-US" sz="1200"/>
              <a:t> = ClO</a:t>
            </a:r>
            <a:r>
              <a:rPr lang="en-US" sz="1200" baseline="30000"/>
              <a:t>-</a:t>
            </a:r>
            <a:r>
              <a:rPr lang="en-US" sz="1200"/>
              <a:t> + O</a:t>
            </a:r>
            <a:r>
              <a:rPr lang="en-US" sz="1200" baseline="-25000"/>
              <a:t>2</a:t>
            </a:r>
            <a:endParaRPr lang="mk-MK" sz="1200"/>
          </a:p>
          <a:p>
            <a:r>
              <a:rPr lang="mk-MK" sz="1200"/>
              <a:t>Озонската обвивка штити од штетните УВ зраци на сонцето кои се главен предизвикуач на рак на кожата </a:t>
            </a:r>
            <a:r>
              <a:rPr lang="mk-MK" sz="1200">
                <a:latin typeface="Calibri" pitchFamily="34" charset="0"/>
              </a:rPr>
              <a:t>кај луѓето и забавен раст кај растенијата.</a:t>
            </a:r>
          </a:p>
        </p:txBody>
      </p:sp>
      <p:pic>
        <p:nvPicPr>
          <p:cNvPr id="16387" name="Picture 2" descr="LOGO HEMISKO"/>
          <p:cNvPicPr>
            <a:picLocks noChangeAspect="1" noChangeArrowheads="1"/>
          </p:cNvPicPr>
          <p:nvPr/>
        </p:nvPicPr>
        <p:blipFill>
          <a:blip r:embed="rId2"/>
          <a:srcRect/>
          <a:stretch>
            <a:fillRect/>
          </a:stretch>
        </p:blipFill>
        <p:spPr bwMode="auto">
          <a:xfrm>
            <a:off x="3635375" y="0"/>
            <a:ext cx="657225" cy="723900"/>
          </a:xfrm>
          <a:prstGeom prst="rect">
            <a:avLst/>
          </a:prstGeom>
          <a:noFill/>
          <a:ln w="9525">
            <a:noFill/>
            <a:miter lim="800000"/>
            <a:headEnd/>
            <a:tailEnd/>
          </a:ln>
        </p:spPr>
      </p:pic>
      <p:sp>
        <p:nvSpPr>
          <p:cNvPr id="7" name="Smiley Face 6"/>
          <p:cNvSpPr/>
          <p:nvPr/>
        </p:nvSpPr>
        <p:spPr>
          <a:xfrm>
            <a:off x="71438" y="1285875"/>
            <a:ext cx="285750" cy="285750"/>
          </a:xfrm>
          <a:prstGeom prst="smileyFace">
            <a:avLst/>
          </a:prstGeom>
          <a:solidFill>
            <a:srgbClr val="FFFF00"/>
          </a:solidFill>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mk-MK"/>
          </a:p>
        </p:txBody>
      </p:sp>
      <p:sp>
        <p:nvSpPr>
          <p:cNvPr id="8" name="Donut 7"/>
          <p:cNvSpPr/>
          <p:nvPr/>
        </p:nvSpPr>
        <p:spPr>
          <a:xfrm>
            <a:off x="0" y="2852738"/>
            <a:ext cx="357188"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16390" name="Picture 3" descr="C:\Users\User\Downloads\индексjnhh.png"/>
          <p:cNvPicPr>
            <a:picLocks noChangeAspect="1" noChangeArrowheads="1"/>
          </p:cNvPicPr>
          <p:nvPr/>
        </p:nvPicPr>
        <p:blipFill>
          <a:blip r:embed="rId3"/>
          <a:srcRect/>
          <a:stretch>
            <a:fillRect/>
          </a:stretch>
        </p:blipFill>
        <p:spPr bwMode="auto">
          <a:xfrm>
            <a:off x="71438" y="2000250"/>
            <a:ext cx="358775" cy="357188"/>
          </a:xfrm>
          <a:prstGeom prst="rect">
            <a:avLst/>
          </a:prstGeom>
          <a:noFill/>
          <a:ln w="9525">
            <a:noFill/>
            <a:miter lim="800000"/>
            <a:headEnd/>
            <a:tailEnd/>
          </a:ln>
        </p:spPr>
      </p:pic>
      <p:sp>
        <p:nvSpPr>
          <p:cNvPr id="16391" name="TextBox 12"/>
          <p:cNvSpPr txBox="1">
            <a:spLocks noChangeArrowheads="1"/>
          </p:cNvSpPr>
          <p:nvPr/>
        </p:nvSpPr>
        <p:spPr bwMode="auto">
          <a:xfrm>
            <a:off x="428625" y="142875"/>
            <a:ext cx="2357438"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pic>
        <p:nvPicPr>
          <p:cNvPr id="16392" name="Picture 2" descr="LOGO HEMISKO"/>
          <p:cNvPicPr>
            <a:picLocks noChangeAspect="1" noChangeArrowheads="1"/>
          </p:cNvPicPr>
          <p:nvPr/>
        </p:nvPicPr>
        <p:blipFill>
          <a:blip r:embed="rId2"/>
          <a:srcRect/>
          <a:stretch>
            <a:fillRect/>
          </a:stretch>
        </p:blipFill>
        <p:spPr bwMode="auto">
          <a:xfrm>
            <a:off x="8172450" y="0"/>
            <a:ext cx="657225" cy="723900"/>
          </a:xfrm>
          <a:prstGeom prst="rect">
            <a:avLst/>
          </a:prstGeom>
          <a:noFill/>
          <a:ln w="9525">
            <a:noFill/>
            <a:miter lim="800000"/>
            <a:headEnd/>
            <a:tailEnd/>
          </a:ln>
        </p:spPr>
      </p:pic>
      <p:pic>
        <p:nvPicPr>
          <p:cNvPr id="16393" name="Picture 3" descr="C:\Users\User\Downloads\индексjnhh.png"/>
          <p:cNvPicPr>
            <a:picLocks noChangeAspect="1" noChangeArrowheads="1"/>
          </p:cNvPicPr>
          <p:nvPr/>
        </p:nvPicPr>
        <p:blipFill>
          <a:blip r:embed="rId3"/>
          <a:srcRect/>
          <a:stretch>
            <a:fillRect/>
          </a:stretch>
        </p:blipFill>
        <p:spPr bwMode="auto">
          <a:xfrm>
            <a:off x="0" y="5589588"/>
            <a:ext cx="358775" cy="357187"/>
          </a:xfrm>
          <a:prstGeom prst="rect">
            <a:avLst/>
          </a:prstGeom>
          <a:noFill/>
          <a:ln w="9525">
            <a:noFill/>
            <a:miter lim="800000"/>
            <a:headEnd/>
            <a:tailEnd/>
          </a:ln>
        </p:spPr>
      </p:pic>
      <p:sp>
        <p:nvSpPr>
          <p:cNvPr id="26" name="Donut 25"/>
          <p:cNvSpPr/>
          <p:nvPr/>
        </p:nvSpPr>
        <p:spPr>
          <a:xfrm>
            <a:off x="71438" y="6357938"/>
            <a:ext cx="357187"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sp>
        <p:nvSpPr>
          <p:cNvPr id="16395" name="TextBox 32"/>
          <p:cNvSpPr txBox="1">
            <a:spLocks noChangeArrowheads="1"/>
          </p:cNvSpPr>
          <p:nvPr/>
        </p:nvSpPr>
        <p:spPr bwMode="auto">
          <a:xfrm>
            <a:off x="323850" y="5516563"/>
            <a:ext cx="3816350" cy="457200"/>
          </a:xfrm>
          <a:prstGeom prst="rect">
            <a:avLst/>
          </a:prstGeom>
          <a:noFill/>
          <a:ln w="9525">
            <a:noFill/>
            <a:miter lim="800000"/>
            <a:headEnd/>
            <a:tailEnd/>
          </a:ln>
        </p:spPr>
        <p:txBody>
          <a:bodyPr>
            <a:spAutoFit/>
          </a:bodyPr>
          <a:lstStyle/>
          <a:p>
            <a:r>
              <a:rPr lang="ru-RU" sz="1200" b="1" i="1">
                <a:solidFill>
                  <a:srgbClr val="C00000"/>
                </a:solidFill>
              </a:rPr>
              <a:t>Гранична вредност за испуштање во површински води е 0,</a:t>
            </a:r>
            <a:r>
              <a:rPr lang="en-US" sz="1200" b="1" i="1">
                <a:solidFill>
                  <a:srgbClr val="C00000"/>
                </a:solidFill>
              </a:rPr>
              <a:t>2 mg/l</a:t>
            </a:r>
            <a:r>
              <a:rPr lang="mk-MK" sz="1200" b="1" i="1">
                <a:solidFill>
                  <a:srgbClr val="C00000"/>
                </a:solidFill>
              </a:rPr>
              <a:t>.</a:t>
            </a:r>
            <a:endParaRPr lang="mk-MK" sz="1200">
              <a:latin typeface="Calibri" pitchFamily="34" charset="0"/>
            </a:endParaRPr>
          </a:p>
        </p:txBody>
      </p:sp>
      <p:sp>
        <p:nvSpPr>
          <p:cNvPr id="3" name="Rounded Rectangle 1"/>
          <p:cNvSpPr/>
          <p:nvPr/>
        </p:nvSpPr>
        <p:spPr>
          <a:xfrm>
            <a:off x="4572000" y="0"/>
            <a:ext cx="4572000" cy="664368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6397" name="TextBox 3"/>
          <p:cNvSpPr txBox="1">
            <a:spLocks noChangeArrowheads="1"/>
          </p:cNvSpPr>
          <p:nvPr/>
        </p:nvSpPr>
        <p:spPr bwMode="auto">
          <a:xfrm>
            <a:off x="4716463" y="549275"/>
            <a:ext cx="4214812" cy="4656138"/>
          </a:xfrm>
          <a:prstGeom prst="rect">
            <a:avLst/>
          </a:prstGeom>
          <a:noFill/>
          <a:ln w="9525">
            <a:noFill/>
            <a:miter lim="800000"/>
            <a:headEnd/>
            <a:tailEnd/>
          </a:ln>
        </p:spPr>
        <p:txBody>
          <a:bodyPr>
            <a:spAutoFit/>
          </a:bodyPr>
          <a:lstStyle/>
          <a:p>
            <a:r>
              <a:rPr lang="en-US" sz="1200" b="1"/>
              <a:t>Free chlorine</a:t>
            </a:r>
          </a:p>
          <a:p>
            <a:r>
              <a:rPr lang="en-US" sz="1200"/>
              <a:t>Consuming chlorinated water increases the risk of bladder cancer, cholesterol and increase levels of high-density lipoprotein and can cause asthma and allergies. Also a negative impact on the skin, eyes and respiratory tract.</a:t>
            </a:r>
          </a:p>
          <a:p>
            <a:r>
              <a:rPr lang="en-US" sz="1200"/>
              <a:t>Many health organizations advise that the water should be disposed of excess free chlorine.</a:t>
            </a:r>
          </a:p>
          <a:p>
            <a:r>
              <a:rPr lang="en-US" sz="1200"/>
              <a:t>Preventive measure every time you drink water in the cup to shed a few drops of fresh lemon juice. In fact, vitamin C purified water.</a:t>
            </a:r>
          </a:p>
          <a:p>
            <a:r>
              <a:rPr lang="en-US" sz="1200"/>
              <a:t>Chlorine and significant catalyst for decomposition of the ozone layer. During the dark winter months, accumulating molecular chlorine Cl2 which is inactive, but in the spring in the presence of light occurs in the conversion of chlorine active.</a:t>
            </a:r>
          </a:p>
          <a:p>
            <a:r>
              <a:rPr lang="en-US" sz="1200"/>
              <a:t>          UV</a:t>
            </a:r>
          </a:p>
          <a:p>
            <a:r>
              <a:rPr lang="en-US" sz="1200"/>
              <a:t>Cl </a:t>
            </a:r>
            <a:r>
              <a:rPr lang="mk-MK" sz="1200"/>
              <a:t>2</a:t>
            </a:r>
            <a:r>
              <a:rPr lang="en-US" sz="1200"/>
              <a:t>             2 Cl-</a:t>
            </a:r>
          </a:p>
          <a:p>
            <a:endParaRPr lang="en-US" sz="1200"/>
          </a:p>
          <a:p>
            <a:r>
              <a:rPr lang="en-US" sz="1200"/>
              <a:t>The reaction is photochemical catalysis, where a chlorine atom can be broken down tens of thousands of ozone molecules.</a:t>
            </a:r>
          </a:p>
          <a:p>
            <a:r>
              <a:rPr lang="en-US" sz="1200"/>
              <a:t>Cl- + O3 = ClO- + O2</a:t>
            </a:r>
            <a:endParaRPr lang="mk-MK" sz="1200"/>
          </a:p>
          <a:p>
            <a:r>
              <a:rPr lang="en-US" sz="1200"/>
              <a:t>The ozone layer protects against harmful UV rays which are the main predizvikuach of skin cancer in humans and slower growth in plants</a:t>
            </a:r>
            <a:endParaRPr lang="mk-MK" sz="1200"/>
          </a:p>
        </p:txBody>
      </p:sp>
      <p:sp>
        <p:nvSpPr>
          <p:cNvPr id="16398" name="TextBox 32"/>
          <p:cNvSpPr txBox="1">
            <a:spLocks noChangeArrowheads="1"/>
          </p:cNvSpPr>
          <p:nvPr/>
        </p:nvSpPr>
        <p:spPr bwMode="auto">
          <a:xfrm>
            <a:off x="4716463" y="5229225"/>
            <a:ext cx="3816350" cy="457200"/>
          </a:xfrm>
          <a:prstGeom prst="rect">
            <a:avLst/>
          </a:prstGeom>
          <a:noFill/>
          <a:ln w="9525">
            <a:noFill/>
            <a:miter lim="800000"/>
            <a:headEnd/>
            <a:tailEnd/>
          </a:ln>
        </p:spPr>
        <p:txBody>
          <a:bodyPr>
            <a:spAutoFit/>
          </a:bodyPr>
          <a:lstStyle/>
          <a:p>
            <a:r>
              <a:rPr lang="en-US" sz="1200" b="1" i="1">
                <a:solidFill>
                  <a:srgbClr val="FF0000"/>
                </a:solidFill>
              </a:rPr>
              <a:t>Limit value for discharge into surface water is 0,2 mg / l.</a:t>
            </a:r>
            <a:endParaRPr lang="mk-MK" sz="1200" b="1" i="1">
              <a:solidFill>
                <a:srgbClr val="FF0000"/>
              </a:solidFill>
            </a:endParaRPr>
          </a:p>
        </p:txBody>
      </p:sp>
      <p:pic>
        <p:nvPicPr>
          <p:cNvPr id="16399" name="Picture 2" descr="LOGO HEMISKO"/>
          <p:cNvPicPr>
            <a:picLocks noChangeAspect="1" noChangeArrowheads="1"/>
          </p:cNvPicPr>
          <p:nvPr/>
        </p:nvPicPr>
        <p:blipFill>
          <a:blip r:embed="rId2"/>
          <a:srcRect/>
          <a:stretch>
            <a:fillRect/>
          </a:stretch>
        </p:blipFill>
        <p:spPr bwMode="auto">
          <a:xfrm>
            <a:off x="8172450" y="0"/>
            <a:ext cx="657225" cy="723900"/>
          </a:xfrm>
          <a:prstGeom prst="rect">
            <a:avLst/>
          </a:prstGeom>
          <a:noFill/>
          <a:ln w="9525">
            <a:noFill/>
            <a:miter lim="800000"/>
            <a:headEnd/>
            <a:tailEnd/>
          </a:ln>
        </p:spPr>
      </p:pic>
      <p:sp>
        <p:nvSpPr>
          <p:cNvPr id="16400" name="TextBox 12"/>
          <p:cNvSpPr txBox="1">
            <a:spLocks noChangeArrowheads="1"/>
          </p:cNvSpPr>
          <p:nvPr/>
        </p:nvSpPr>
        <p:spPr bwMode="auto">
          <a:xfrm>
            <a:off x="5076825" y="188913"/>
            <a:ext cx="2357438" cy="274637"/>
          </a:xfrm>
          <a:prstGeom prst="rect">
            <a:avLst/>
          </a:prstGeom>
          <a:noFill/>
          <a:ln w="9525">
            <a:noFill/>
            <a:miter lim="800000"/>
            <a:headEnd/>
            <a:tailEnd/>
          </a:ln>
        </p:spPr>
        <p:txBody>
          <a:bodyPr>
            <a:spAutoFit/>
          </a:bodyPr>
          <a:lstStyle/>
          <a:p>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endParaRPr lang="mk-MK" sz="1200" b="1">
              <a:solidFill>
                <a:srgbClr val="C00000"/>
              </a:solidFill>
            </a:endParaRPr>
          </a:p>
        </p:txBody>
      </p:sp>
      <p:pic>
        <p:nvPicPr>
          <p:cNvPr id="16401" name="Picture 3" descr="C:\Users\User\Downloads\индексjnhh.png"/>
          <p:cNvPicPr>
            <a:picLocks noChangeAspect="1" noChangeArrowheads="1"/>
          </p:cNvPicPr>
          <p:nvPr/>
        </p:nvPicPr>
        <p:blipFill>
          <a:blip r:embed="rId3"/>
          <a:srcRect/>
          <a:stretch>
            <a:fillRect/>
          </a:stretch>
        </p:blipFill>
        <p:spPr bwMode="auto">
          <a:xfrm>
            <a:off x="4859338" y="5876925"/>
            <a:ext cx="358775" cy="357188"/>
          </a:xfrm>
          <a:prstGeom prst="rect">
            <a:avLst/>
          </a:prstGeom>
          <a:noFill/>
          <a:ln w="9525">
            <a:noFill/>
            <a:miter lim="800000"/>
            <a:headEnd/>
            <a:tailEnd/>
          </a:ln>
        </p:spPr>
      </p:pic>
      <p:pic>
        <p:nvPicPr>
          <p:cNvPr id="16402" name="Picture 3" descr="C:\Users\User\Downloads\индексjnhh.png"/>
          <p:cNvPicPr>
            <a:picLocks noChangeAspect="1" noChangeArrowheads="1"/>
          </p:cNvPicPr>
          <p:nvPr/>
        </p:nvPicPr>
        <p:blipFill>
          <a:blip r:embed="rId3"/>
          <a:srcRect/>
          <a:stretch>
            <a:fillRect/>
          </a:stretch>
        </p:blipFill>
        <p:spPr bwMode="auto">
          <a:xfrm>
            <a:off x="8532813" y="5876925"/>
            <a:ext cx="35877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32861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7410" name="TextBox 3"/>
          <p:cNvSpPr txBox="1">
            <a:spLocks noChangeArrowheads="1"/>
          </p:cNvSpPr>
          <p:nvPr/>
        </p:nvSpPr>
        <p:spPr bwMode="auto">
          <a:xfrm>
            <a:off x="357188" y="428625"/>
            <a:ext cx="4214812" cy="2800350"/>
          </a:xfrm>
          <a:prstGeom prst="rect">
            <a:avLst/>
          </a:prstGeom>
          <a:noFill/>
          <a:ln w="9525">
            <a:noFill/>
            <a:miter lim="800000"/>
            <a:headEnd/>
            <a:tailEnd/>
          </a:ln>
        </p:spPr>
        <p:txBody>
          <a:bodyPr>
            <a:spAutoFit/>
          </a:bodyPr>
          <a:lstStyle/>
          <a:p>
            <a:r>
              <a:rPr lang="mk-MK" sz="1100" b="1"/>
              <a:t>Име: Кобалт</a:t>
            </a:r>
            <a:r>
              <a:rPr lang="en-US" sz="1100" b="1"/>
              <a:t>(II) </a:t>
            </a:r>
            <a:r>
              <a:rPr lang="mk-MK" sz="1100" b="1"/>
              <a:t>хлорид</a:t>
            </a:r>
            <a:endParaRPr lang="mk-MK" sz="1100"/>
          </a:p>
          <a:p>
            <a:r>
              <a:rPr lang="mk-MK" sz="1100" b="1"/>
              <a:t>Хемиска формула: </a:t>
            </a:r>
            <a:r>
              <a:rPr lang="en-US" sz="1100" b="1"/>
              <a:t>CoCl</a:t>
            </a:r>
            <a:r>
              <a:rPr lang="en-US" sz="1100" b="1" baseline="-25000"/>
              <a:t>2</a:t>
            </a:r>
            <a:endParaRPr lang="mk-MK" sz="1100" b="1" baseline="-25000"/>
          </a:p>
          <a:p>
            <a:endParaRPr lang="mk-MK" sz="1100"/>
          </a:p>
          <a:p>
            <a:endParaRPr lang="mk-MK" sz="1100"/>
          </a:p>
          <a:p>
            <a:endParaRPr lang="mk-MK" sz="1100"/>
          </a:p>
          <a:p>
            <a:r>
              <a:rPr lang="mk-MK" sz="1100"/>
              <a:t>Кобалт е метал кој се наоѓа во витамин Б12, кој е неопходен за создавање на еритроцити, потребен е 0,1 микрограм. </a:t>
            </a:r>
          </a:p>
          <a:p>
            <a:r>
              <a:rPr lang="ru-RU" sz="1100" b="1" i="1">
                <a:solidFill>
                  <a:srgbClr val="C00000"/>
                </a:solidFill>
              </a:rPr>
              <a:t>Гранична вредност за испуштање во површински води е 0,5</a:t>
            </a:r>
            <a:r>
              <a:rPr lang="en-US" sz="1100" b="1" i="1">
                <a:solidFill>
                  <a:srgbClr val="C00000"/>
                </a:solidFill>
              </a:rPr>
              <a:t> mg/l</a:t>
            </a:r>
            <a:r>
              <a:rPr lang="mk-MK" sz="1100" b="1" i="1">
                <a:solidFill>
                  <a:srgbClr val="C00000"/>
                </a:solidFill>
              </a:rPr>
              <a:t>.</a:t>
            </a:r>
          </a:p>
          <a:p>
            <a:r>
              <a:rPr lang="mk-MK" sz="1100"/>
              <a:t>Отпадните води од текстилната индустрија содржат соли на кобалт, кои со наводнување доаѓаат во почвата, а потоа се биоакумулираат во зеленчукот и овошјето. </a:t>
            </a:r>
          </a:p>
          <a:p>
            <a:r>
              <a:rPr lang="mk-MK" sz="1100"/>
              <a:t>Внесен во организмот над дозволената доза доведува до пореметување на работата на </a:t>
            </a:r>
            <a:r>
              <a:rPr lang="mk-MK" sz="1100">
                <a:solidFill>
                  <a:srgbClr val="C00000"/>
                </a:solidFill>
              </a:rPr>
              <a:t>срцето и бубрезите. </a:t>
            </a:r>
          </a:p>
          <a:p>
            <a:endParaRPr lang="mk-MK" sz="1100">
              <a:solidFill>
                <a:srgbClr val="C00000"/>
              </a:solidFill>
            </a:endParaRPr>
          </a:p>
          <a:p>
            <a:r>
              <a:rPr lang="mk-MK" sz="1100">
                <a:solidFill>
                  <a:srgbClr val="002060"/>
                </a:solidFill>
              </a:rPr>
              <a:t>                Доза од 25-30</a:t>
            </a:r>
            <a:r>
              <a:rPr lang="en-US" sz="1100">
                <a:solidFill>
                  <a:srgbClr val="002060"/>
                </a:solidFill>
              </a:rPr>
              <a:t>mg</a:t>
            </a:r>
            <a:r>
              <a:rPr lang="mk-MK" sz="1100">
                <a:solidFill>
                  <a:srgbClr val="002060"/>
                </a:solidFill>
              </a:rPr>
              <a:t> на ден  доведува до труење.</a:t>
            </a:r>
          </a:p>
        </p:txBody>
      </p:sp>
      <p:pic>
        <p:nvPicPr>
          <p:cNvPr id="17411" name="Picture 2" descr="LOGO HEMISKO"/>
          <p:cNvPicPr>
            <a:picLocks noChangeAspect="1" noChangeArrowheads="1"/>
          </p:cNvPicPr>
          <p:nvPr/>
        </p:nvPicPr>
        <p:blipFill>
          <a:blip r:embed="rId2"/>
          <a:srcRect/>
          <a:stretch>
            <a:fillRect/>
          </a:stretch>
        </p:blipFill>
        <p:spPr bwMode="auto">
          <a:xfrm>
            <a:off x="3643313" y="142875"/>
            <a:ext cx="657225" cy="723900"/>
          </a:xfrm>
          <a:prstGeom prst="rect">
            <a:avLst/>
          </a:prstGeom>
          <a:noFill/>
          <a:ln w="9525">
            <a:noFill/>
            <a:miter lim="800000"/>
            <a:headEnd/>
            <a:tailEnd/>
          </a:ln>
        </p:spPr>
      </p:pic>
      <p:sp>
        <p:nvSpPr>
          <p:cNvPr id="7" name="Smiley Face 6"/>
          <p:cNvSpPr/>
          <p:nvPr/>
        </p:nvSpPr>
        <p:spPr>
          <a:xfrm>
            <a:off x="71438" y="1285875"/>
            <a:ext cx="285750" cy="285750"/>
          </a:xfrm>
          <a:prstGeom prst="smileyFace">
            <a:avLst/>
          </a:prstGeom>
          <a:solidFill>
            <a:srgbClr val="FFFF00"/>
          </a:solidFill>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mk-MK"/>
          </a:p>
        </p:txBody>
      </p:sp>
      <p:sp>
        <p:nvSpPr>
          <p:cNvPr id="8" name="Donut 7"/>
          <p:cNvSpPr/>
          <p:nvPr/>
        </p:nvSpPr>
        <p:spPr>
          <a:xfrm>
            <a:off x="357188" y="2857500"/>
            <a:ext cx="357187" cy="357188"/>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17414" name="Picture 3" descr="C:\Users\User\Downloads\индексjnhh.png"/>
          <p:cNvPicPr>
            <a:picLocks noChangeAspect="1" noChangeArrowheads="1"/>
          </p:cNvPicPr>
          <p:nvPr/>
        </p:nvPicPr>
        <p:blipFill>
          <a:blip r:embed="rId3"/>
          <a:srcRect/>
          <a:stretch>
            <a:fillRect/>
          </a:stretch>
        </p:blipFill>
        <p:spPr bwMode="auto">
          <a:xfrm>
            <a:off x="71438" y="2000250"/>
            <a:ext cx="358775" cy="357188"/>
          </a:xfrm>
          <a:prstGeom prst="rect">
            <a:avLst/>
          </a:prstGeom>
          <a:noFill/>
          <a:ln w="9525">
            <a:noFill/>
            <a:miter lim="800000"/>
            <a:headEnd/>
            <a:tailEnd/>
          </a:ln>
        </p:spPr>
      </p:pic>
      <p:sp>
        <p:nvSpPr>
          <p:cNvPr id="17415" name="TextBox 12"/>
          <p:cNvSpPr txBox="1">
            <a:spLocks noChangeArrowheads="1"/>
          </p:cNvSpPr>
          <p:nvPr/>
        </p:nvSpPr>
        <p:spPr bwMode="auto">
          <a:xfrm>
            <a:off x="428625" y="142875"/>
            <a:ext cx="2357438"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pic>
        <p:nvPicPr>
          <p:cNvPr id="17416" name="Picture 5" descr="C:\Users\User\Downloads\Silica-Gel-Blue.jpg"/>
          <p:cNvPicPr>
            <a:picLocks noChangeAspect="1" noChangeArrowheads="1"/>
          </p:cNvPicPr>
          <p:nvPr/>
        </p:nvPicPr>
        <p:blipFill>
          <a:blip r:embed="rId4"/>
          <a:srcRect l="10976" t="9778" r="12193" b="16878"/>
          <a:stretch>
            <a:fillRect/>
          </a:stretch>
        </p:blipFill>
        <p:spPr bwMode="auto">
          <a:xfrm>
            <a:off x="2411413" y="549275"/>
            <a:ext cx="882650" cy="714375"/>
          </a:xfrm>
          <a:prstGeom prst="rect">
            <a:avLst/>
          </a:prstGeom>
          <a:noFill/>
          <a:ln w="9525">
            <a:noFill/>
            <a:miter lim="800000"/>
            <a:headEnd/>
            <a:tailEnd/>
          </a:ln>
        </p:spPr>
      </p:pic>
      <p:sp>
        <p:nvSpPr>
          <p:cNvPr id="18" name="Rounded Rectangle 17"/>
          <p:cNvSpPr/>
          <p:nvPr/>
        </p:nvSpPr>
        <p:spPr>
          <a:xfrm>
            <a:off x="0" y="3571875"/>
            <a:ext cx="4572000" cy="32861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PbCrO</a:t>
            </a:r>
            <a:r>
              <a:rPr lang="en-US" baseline="-25000" dirty="0"/>
              <a:t>4</a:t>
            </a:r>
            <a:endParaRPr lang="mk-MK" dirty="0"/>
          </a:p>
        </p:txBody>
      </p:sp>
      <p:pic>
        <p:nvPicPr>
          <p:cNvPr id="17418" name="Picture 6" descr="C:\Users\User\Downloads\200px-Lead_chromate.JPG"/>
          <p:cNvPicPr>
            <a:picLocks noChangeAspect="1" noChangeArrowheads="1"/>
          </p:cNvPicPr>
          <p:nvPr/>
        </p:nvPicPr>
        <p:blipFill>
          <a:blip r:embed="rId5"/>
          <a:srcRect l="11250" t="19067" r="15623" b="17372"/>
          <a:stretch>
            <a:fillRect/>
          </a:stretch>
        </p:blipFill>
        <p:spPr bwMode="auto">
          <a:xfrm>
            <a:off x="2484438" y="4005263"/>
            <a:ext cx="928687" cy="714375"/>
          </a:xfrm>
          <a:prstGeom prst="rect">
            <a:avLst/>
          </a:prstGeom>
          <a:noFill/>
          <a:ln w="9525">
            <a:noFill/>
            <a:miter lim="800000"/>
            <a:headEnd/>
            <a:tailEnd/>
          </a:ln>
        </p:spPr>
      </p:pic>
      <p:sp>
        <p:nvSpPr>
          <p:cNvPr id="17419" name="TextBox 21"/>
          <p:cNvSpPr txBox="1">
            <a:spLocks noChangeArrowheads="1"/>
          </p:cNvSpPr>
          <p:nvPr/>
        </p:nvSpPr>
        <p:spPr bwMode="auto">
          <a:xfrm>
            <a:off x="500063" y="3714750"/>
            <a:ext cx="2571750"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endParaRPr lang="mk-MK">
              <a:latin typeface="Calibri" pitchFamily="34" charset="0"/>
            </a:endParaRPr>
          </a:p>
        </p:txBody>
      </p:sp>
      <p:pic>
        <p:nvPicPr>
          <p:cNvPr id="17420" name="Picture 2" descr="LOGO HEMISKO"/>
          <p:cNvPicPr>
            <a:picLocks noChangeAspect="1" noChangeArrowheads="1"/>
          </p:cNvPicPr>
          <p:nvPr/>
        </p:nvPicPr>
        <p:blipFill>
          <a:blip r:embed="rId2"/>
          <a:srcRect/>
          <a:stretch>
            <a:fillRect/>
          </a:stretch>
        </p:blipFill>
        <p:spPr bwMode="auto">
          <a:xfrm>
            <a:off x="3492500" y="3716338"/>
            <a:ext cx="657225" cy="723900"/>
          </a:xfrm>
          <a:prstGeom prst="rect">
            <a:avLst/>
          </a:prstGeom>
          <a:noFill/>
          <a:ln w="9525">
            <a:noFill/>
            <a:miter lim="800000"/>
            <a:headEnd/>
            <a:tailEnd/>
          </a:ln>
        </p:spPr>
      </p:pic>
      <p:pic>
        <p:nvPicPr>
          <p:cNvPr id="17421" name="Picture 3" descr="C:\Users\User\Downloads\индексjnhh.png"/>
          <p:cNvPicPr>
            <a:picLocks noChangeAspect="1" noChangeArrowheads="1"/>
          </p:cNvPicPr>
          <p:nvPr/>
        </p:nvPicPr>
        <p:blipFill>
          <a:blip r:embed="rId3"/>
          <a:srcRect/>
          <a:stretch>
            <a:fillRect/>
          </a:stretch>
        </p:blipFill>
        <p:spPr bwMode="auto">
          <a:xfrm>
            <a:off x="0" y="5572125"/>
            <a:ext cx="358775" cy="357188"/>
          </a:xfrm>
          <a:prstGeom prst="rect">
            <a:avLst/>
          </a:prstGeom>
          <a:noFill/>
          <a:ln w="9525">
            <a:noFill/>
            <a:miter lim="800000"/>
            <a:headEnd/>
            <a:tailEnd/>
          </a:ln>
        </p:spPr>
      </p:pic>
      <p:sp>
        <p:nvSpPr>
          <p:cNvPr id="26" name="Donut 25"/>
          <p:cNvSpPr/>
          <p:nvPr/>
        </p:nvSpPr>
        <p:spPr>
          <a:xfrm>
            <a:off x="71438" y="6357938"/>
            <a:ext cx="357187"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sp>
        <p:nvSpPr>
          <p:cNvPr id="27" name="Rounded Rectangle 26"/>
          <p:cNvSpPr/>
          <p:nvPr/>
        </p:nvSpPr>
        <p:spPr>
          <a:xfrm>
            <a:off x="4572000" y="0"/>
            <a:ext cx="4572000" cy="32861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28" name="Rounded Rectangle 27"/>
          <p:cNvSpPr/>
          <p:nvPr/>
        </p:nvSpPr>
        <p:spPr>
          <a:xfrm>
            <a:off x="4572000" y="3571875"/>
            <a:ext cx="4572000" cy="32861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7425" name="TextBox 23"/>
          <p:cNvSpPr txBox="1">
            <a:spLocks noChangeArrowheads="1"/>
          </p:cNvSpPr>
          <p:nvPr/>
        </p:nvSpPr>
        <p:spPr bwMode="auto">
          <a:xfrm>
            <a:off x="250825" y="4027488"/>
            <a:ext cx="4286250" cy="2830512"/>
          </a:xfrm>
          <a:prstGeom prst="rect">
            <a:avLst/>
          </a:prstGeom>
          <a:noFill/>
          <a:ln w="9525">
            <a:noFill/>
            <a:miter lim="800000"/>
            <a:headEnd/>
            <a:tailEnd/>
          </a:ln>
        </p:spPr>
        <p:txBody>
          <a:bodyPr>
            <a:spAutoFit/>
          </a:bodyPr>
          <a:lstStyle/>
          <a:p>
            <a:r>
              <a:rPr lang="mk-MK" sz="1200" b="1"/>
              <a:t>Име: Олово</a:t>
            </a:r>
            <a:r>
              <a:rPr lang="en-US" sz="1200" b="1"/>
              <a:t>(II) </a:t>
            </a:r>
            <a:r>
              <a:rPr lang="mk-MK" sz="1200" b="1"/>
              <a:t>хромат</a:t>
            </a:r>
          </a:p>
          <a:p>
            <a:r>
              <a:rPr lang="mk-MK" sz="1200" b="1"/>
              <a:t>Хемиска формула:</a:t>
            </a:r>
            <a:r>
              <a:rPr lang="en-US" sz="1200"/>
              <a:t> </a:t>
            </a:r>
            <a:r>
              <a:rPr lang="en-US" sz="1200" b="1"/>
              <a:t>PbCrO</a:t>
            </a:r>
            <a:r>
              <a:rPr lang="en-US" sz="1200" b="1" baseline="-25000"/>
              <a:t>4</a:t>
            </a:r>
            <a:endParaRPr lang="mk-MK" sz="1200" b="1" baseline="-25000"/>
          </a:p>
          <a:p>
            <a:r>
              <a:rPr lang="mk-MK" sz="1200"/>
              <a:t>Оловото е најголемиот загадувач на животната средина. Вишокот од </a:t>
            </a:r>
            <a:r>
              <a:rPr lang="en-US" sz="1200" b="1"/>
              <a:t>Pb </a:t>
            </a:r>
            <a:r>
              <a:rPr lang="mk-MK" sz="1200"/>
              <a:t>кој нема да се исфрли преку урина, измет и пот се таложи во организмот. Акумулирано олово во коските останува до крајот на животот. </a:t>
            </a:r>
          </a:p>
          <a:p>
            <a:r>
              <a:rPr lang="ru-RU" sz="1200" b="1" i="1">
                <a:solidFill>
                  <a:srgbClr val="C00000"/>
                </a:solidFill>
              </a:rPr>
              <a:t>Гранична вредност за испуштање во површински води е 0,5</a:t>
            </a:r>
            <a:r>
              <a:rPr lang="en-US" sz="1200" b="1" i="1">
                <a:solidFill>
                  <a:srgbClr val="C00000"/>
                </a:solidFill>
              </a:rPr>
              <a:t> mg/l</a:t>
            </a:r>
            <a:r>
              <a:rPr lang="mk-MK" sz="1200" b="1" i="1">
                <a:solidFill>
                  <a:srgbClr val="C00000"/>
                </a:solidFill>
              </a:rPr>
              <a:t>.</a:t>
            </a:r>
          </a:p>
          <a:p>
            <a:r>
              <a:rPr lang="mk-MK" sz="1200"/>
              <a:t>Оловото предизвикува умор, несоница, главоболка</a:t>
            </a:r>
            <a:r>
              <a:rPr lang="en-US" sz="1200"/>
              <a:t>,</a:t>
            </a:r>
            <a:r>
              <a:rPr lang="mk-MK" sz="1200"/>
              <a:t> депресија, грчеви во стомакот, </a:t>
            </a:r>
            <a:r>
              <a:rPr lang="en-US" sz="1200"/>
              <a:t> </a:t>
            </a:r>
            <a:r>
              <a:rPr lang="mk-MK" sz="1200"/>
              <a:t>повраќање. Првиот симптом на труење со олово е слабокрвност  каде наместо железото, јоните на олово се вклучени во синтезата на хемоглобинот во црвените крвни клетки.</a:t>
            </a:r>
            <a:r>
              <a:rPr lang="mk-MK" sz="1200">
                <a:latin typeface="Calibri" pitchFamily="34" charset="0"/>
              </a:rPr>
              <a:t> </a:t>
            </a:r>
          </a:p>
          <a:p>
            <a:r>
              <a:rPr lang="en-US" sz="1200"/>
              <a:t>   </a:t>
            </a:r>
            <a:r>
              <a:rPr lang="mk-MK" sz="1200"/>
              <a:t>Во потешки случаи  можно е паѓање во кома, а и смрт.</a:t>
            </a:r>
          </a:p>
          <a:p>
            <a:r>
              <a:rPr lang="mk-MK" sz="1200"/>
              <a:t> </a:t>
            </a:r>
            <a:endParaRPr lang="mk-MK" sz="1200" b="1"/>
          </a:p>
        </p:txBody>
      </p:sp>
      <p:sp>
        <p:nvSpPr>
          <p:cNvPr id="17426" name="Text Box 23"/>
          <p:cNvSpPr txBox="1">
            <a:spLocks noChangeArrowheads="1"/>
          </p:cNvSpPr>
          <p:nvPr/>
        </p:nvSpPr>
        <p:spPr bwMode="auto">
          <a:xfrm>
            <a:off x="4572000" y="404813"/>
            <a:ext cx="4572000" cy="2830512"/>
          </a:xfrm>
          <a:prstGeom prst="rect">
            <a:avLst/>
          </a:prstGeom>
          <a:noFill/>
          <a:ln w="9525">
            <a:noFill/>
            <a:miter lim="800000"/>
            <a:headEnd/>
            <a:tailEnd/>
          </a:ln>
        </p:spPr>
        <p:txBody>
          <a:bodyPr>
            <a:spAutoFit/>
          </a:bodyPr>
          <a:lstStyle/>
          <a:p>
            <a:endParaRPr lang="en-US" sz="1200"/>
          </a:p>
          <a:p>
            <a:r>
              <a:rPr lang="en-US" sz="1200" b="1"/>
              <a:t>Name: Cobalt (II) chloride</a:t>
            </a:r>
          </a:p>
          <a:p>
            <a:r>
              <a:rPr lang="en-US" sz="1200" b="1"/>
              <a:t>Chemical formula: CoCl2</a:t>
            </a:r>
          </a:p>
          <a:p>
            <a:endParaRPr lang="en-US" sz="1200" b="1"/>
          </a:p>
          <a:p>
            <a:endParaRPr lang="en-US" sz="1200"/>
          </a:p>
          <a:p>
            <a:r>
              <a:rPr lang="en-US" sz="1200"/>
              <a:t>Cobalt is a metal that is found in vitamin B12, which is essential for the creation of red blood cells, requires a 0.1 microgram.</a:t>
            </a:r>
          </a:p>
          <a:p>
            <a:r>
              <a:rPr lang="en-US" sz="1200" b="1" i="1">
                <a:solidFill>
                  <a:srgbClr val="FF0000"/>
                </a:solidFill>
              </a:rPr>
              <a:t>Limit value for discharge into surface water is 0,5 mg / l.</a:t>
            </a:r>
          </a:p>
          <a:p>
            <a:r>
              <a:rPr lang="en-US" sz="1200"/>
              <a:t>Wastewater from the textile industry containing salts of cobalt, which come with irrigation in the soil, and then bioakumuliraat in vegetables and fruits.</a:t>
            </a:r>
          </a:p>
          <a:p>
            <a:r>
              <a:rPr lang="en-US" sz="1200"/>
              <a:t>Entered in the body above the dose leads to disruption of the heart and kidneys.</a:t>
            </a:r>
          </a:p>
          <a:p>
            <a:endParaRPr lang="en-US" sz="1200"/>
          </a:p>
          <a:p>
            <a:r>
              <a:rPr lang="en-US" sz="1200"/>
              <a:t>                 A dose of 25-30mg per day leads to poisoning.</a:t>
            </a:r>
          </a:p>
        </p:txBody>
      </p:sp>
      <p:pic>
        <p:nvPicPr>
          <p:cNvPr id="17427" name="Picture 5" descr="C:\Users\User\Downloads\Silica-Gel-Blue.jpg"/>
          <p:cNvPicPr>
            <a:picLocks noChangeAspect="1" noChangeArrowheads="1"/>
          </p:cNvPicPr>
          <p:nvPr/>
        </p:nvPicPr>
        <p:blipFill>
          <a:blip r:embed="rId4"/>
          <a:srcRect l="10976" t="9778" r="12193" b="16878"/>
          <a:stretch>
            <a:fillRect/>
          </a:stretch>
        </p:blipFill>
        <p:spPr bwMode="auto">
          <a:xfrm>
            <a:off x="7092950" y="620713"/>
            <a:ext cx="882650" cy="714375"/>
          </a:xfrm>
          <a:prstGeom prst="rect">
            <a:avLst/>
          </a:prstGeom>
          <a:noFill/>
          <a:ln w="9525">
            <a:noFill/>
            <a:miter lim="800000"/>
            <a:headEnd/>
            <a:tailEnd/>
          </a:ln>
        </p:spPr>
      </p:pic>
      <p:pic>
        <p:nvPicPr>
          <p:cNvPr id="17428" name="Picture 2" descr="LOGO HEMISKO"/>
          <p:cNvPicPr>
            <a:picLocks noChangeAspect="1" noChangeArrowheads="1"/>
          </p:cNvPicPr>
          <p:nvPr/>
        </p:nvPicPr>
        <p:blipFill>
          <a:blip r:embed="rId2"/>
          <a:srcRect/>
          <a:stretch>
            <a:fillRect/>
          </a:stretch>
        </p:blipFill>
        <p:spPr bwMode="auto">
          <a:xfrm>
            <a:off x="8172450" y="188913"/>
            <a:ext cx="657225" cy="723900"/>
          </a:xfrm>
          <a:prstGeom prst="rect">
            <a:avLst/>
          </a:prstGeom>
          <a:noFill/>
          <a:ln w="9525">
            <a:noFill/>
            <a:miter lim="800000"/>
            <a:headEnd/>
            <a:tailEnd/>
          </a:ln>
        </p:spPr>
      </p:pic>
      <p:sp>
        <p:nvSpPr>
          <p:cNvPr id="17429" name="TextBox 12"/>
          <p:cNvSpPr txBox="1">
            <a:spLocks noChangeArrowheads="1"/>
          </p:cNvSpPr>
          <p:nvPr/>
        </p:nvSpPr>
        <p:spPr bwMode="auto">
          <a:xfrm>
            <a:off x="5292725" y="188913"/>
            <a:ext cx="2357438" cy="274637"/>
          </a:xfrm>
          <a:prstGeom prst="rect">
            <a:avLst/>
          </a:prstGeom>
          <a:noFill/>
          <a:ln w="9525">
            <a:noFill/>
            <a:miter lim="800000"/>
            <a:headEnd/>
            <a:tailEnd/>
          </a:ln>
        </p:spPr>
        <p:txBody>
          <a:bodyPr>
            <a:spAutoFit/>
          </a:bodyPr>
          <a:lstStyle/>
          <a:p>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endParaRPr lang="mk-MK" sz="1200" b="1">
              <a:solidFill>
                <a:srgbClr val="C00000"/>
              </a:solidFill>
            </a:endParaRPr>
          </a:p>
        </p:txBody>
      </p:sp>
      <p:sp>
        <p:nvSpPr>
          <p:cNvPr id="17430" name="Text Box 27"/>
          <p:cNvSpPr txBox="1">
            <a:spLocks noChangeArrowheads="1"/>
          </p:cNvSpPr>
          <p:nvPr/>
        </p:nvSpPr>
        <p:spPr bwMode="auto">
          <a:xfrm>
            <a:off x="4643438" y="4292600"/>
            <a:ext cx="4500562" cy="2100263"/>
          </a:xfrm>
          <a:prstGeom prst="rect">
            <a:avLst/>
          </a:prstGeom>
          <a:noFill/>
          <a:ln w="9525">
            <a:noFill/>
            <a:miter lim="800000"/>
            <a:headEnd/>
            <a:tailEnd/>
          </a:ln>
        </p:spPr>
        <p:txBody>
          <a:bodyPr>
            <a:spAutoFit/>
          </a:bodyPr>
          <a:lstStyle/>
          <a:p>
            <a:r>
              <a:rPr lang="en-US" sz="1200" b="1"/>
              <a:t>Name: Lead (II) chromate</a:t>
            </a:r>
          </a:p>
          <a:p>
            <a:r>
              <a:rPr lang="en-US" sz="1200" b="1"/>
              <a:t>Chemical formula: PbCrO4</a:t>
            </a:r>
          </a:p>
          <a:p>
            <a:r>
              <a:rPr lang="en-US" sz="1200"/>
              <a:t>Lead is the biggest polluter of the environment. Excess </a:t>
            </a:r>
            <a:r>
              <a:rPr lang="en-US" sz="1200" b="1"/>
              <a:t>Pb </a:t>
            </a:r>
            <a:r>
              <a:rPr lang="en-US" sz="1200"/>
              <a:t>which is not ejected through urine, feces and sweat is deposited in the body. Accumulated lead in bone remains for life.</a:t>
            </a:r>
          </a:p>
          <a:p>
            <a:r>
              <a:rPr lang="en-US" sz="1200">
                <a:solidFill>
                  <a:srgbClr val="FF0000"/>
                </a:solidFill>
              </a:rPr>
              <a:t>Limit value for discharge into surface water is 0,5 mg / l.</a:t>
            </a:r>
          </a:p>
          <a:p>
            <a:r>
              <a:rPr lang="en-US" sz="1200"/>
              <a:t>Lead causes fatigue, insomnia, headaches, depression, stomach cramps, vomiting. The first symptom of lead poisoning is anemia where instead of iron, lead ions are involved in the synthesis of hemoglobin in red blood cells.</a:t>
            </a:r>
          </a:p>
          <a:p>
            <a:r>
              <a:rPr lang="en-US" sz="1200"/>
              <a:t>   In severe cases we are falling into a coma, and death.</a:t>
            </a:r>
          </a:p>
        </p:txBody>
      </p:sp>
      <p:sp>
        <p:nvSpPr>
          <p:cNvPr id="17431" name="TextBox 12"/>
          <p:cNvSpPr txBox="1">
            <a:spLocks noChangeArrowheads="1"/>
          </p:cNvSpPr>
          <p:nvPr/>
        </p:nvSpPr>
        <p:spPr bwMode="auto">
          <a:xfrm>
            <a:off x="4787900" y="3789363"/>
            <a:ext cx="2357438" cy="274637"/>
          </a:xfrm>
          <a:prstGeom prst="rect">
            <a:avLst/>
          </a:prstGeom>
          <a:noFill/>
          <a:ln w="9525">
            <a:noFill/>
            <a:miter lim="800000"/>
            <a:headEnd/>
            <a:tailEnd/>
          </a:ln>
        </p:spPr>
        <p:txBody>
          <a:bodyPr>
            <a:spAutoFit/>
          </a:bodyPr>
          <a:lstStyle/>
          <a:p>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endParaRPr lang="mk-MK" sz="1200" b="1">
              <a:solidFill>
                <a:srgbClr val="C00000"/>
              </a:solidFill>
            </a:endParaRPr>
          </a:p>
        </p:txBody>
      </p:sp>
      <p:pic>
        <p:nvPicPr>
          <p:cNvPr id="17432" name="Picture 2" descr="LOGO HEMISKO"/>
          <p:cNvPicPr>
            <a:picLocks noChangeAspect="1" noChangeArrowheads="1"/>
          </p:cNvPicPr>
          <p:nvPr/>
        </p:nvPicPr>
        <p:blipFill>
          <a:blip r:embed="rId2"/>
          <a:srcRect/>
          <a:stretch>
            <a:fillRect/>
          </a:stretch>
        </p:blipFill>
        <p:spPr bwMode="auto">
          <a:xfrm>
            <a:off x="8243888" y="3716338"/>
            <a:ext cx="657225" cy="723900"/>
          </a:xfrm>
          <a:prstGeom prst="rect">
            <a:avLst/>
          </a:prstGeom>
          <a:noFill/>
          <a:ln w="9525">
            <a:noFill/>
            <a:miter lim="800000"/>
            <a:headEnd/>
            <a:tailEnd/>
          </a:ln>
        </p:spPr>
      </p:pic>
      <p:pic>
        <p:nvPicPr>
          <p:cNvPr id="17433" name="Picture 6" descr="C:\Users\User\Downloads\200px-Lead_chromate.JPG"/>
          <p:cNvPicPr>
            <a:picLocks noChangeAspect="1" noChangeArrowheads="1"/>
          </p:cNvPicPr>
          <p:nvPr/>
        </p:nvPicPr>
        <p:blipFill>
          <a:blip r:embed="rId5"/>
          <a:srcRect l="11250" t="19067" r="15623" b="17372"/>
          <a:stretch>
            <a:fillRect/>
          </a:stretch>
        </p:blipFill>
        <p:spPr bwMode="auto">
          <a:xfrm>
            <a:off x="7092950" y="3933825"/>
            <a:ext cx="928688"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63579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mk-MK" dirty="0">
                <a:latin typeface="Arial" pitchFamily="34" charset="0"/>
                <a:cs typeface="Arial" pitchFamily="34" charset="0"/>
              </a:rPr>
              <a:t>хром</a:t>
            </a:r>
            <a:endParaRPr lang="mk-MK" dirty="0"/>
          </a:p>
        </p:txBody>
      </p:sp>
      <p:sp>
        <p:nvSpPr>
          <p:cNvPr id="18434" name="TextBox 3"/>
          <p:cNvSpPr txBox="1">
            <a:spLocks noChangeArrowheads="1"/>
          </p:cNvSpPr>
          <p:nvPr/>
        </p:nvSpPr>
        <p:spPr bwMode="auto">
          <a:xfrm>
            <a:off x="214313" y="1285875"/>
            <a:ext cx="4214812" cy="3970338"/>
          </a:xfrm>
          <a:prstGeom prst="rect">
            <a:avLst/>
          </a:prstGeom>
          <a:noFill/>
          <a:ln w="9525">
            <a:noFill/>
            <a:miter lim="800000"/>
            <a:headEnd/>
            <a:tailEnd/>
          </a:ln>
        </p:spPr>
        <p:txBody>
          <a:bodyPr>
            <a:spAutoFit/>
          </a:bodyPr>
          <a:lstStyle/>
          <a:p>
            <a:r>
              <a:rPr lang="mk-MK" sz="1200" b="1"/>
              <a:t>хром </a:t>
            </a:r>
            <a:endParaRPr lang="en-US" sz="1200" b="1"/>
          </a:p>
          <a:p>
            <a:r>
              <a:rPr lang="mk-MK" sz="1200"/>
              <a:t>Позитивна улога на хром (Cr) е потенцирање на инсулин рецептор тирозин киназата. Оваа хранлива состојка може да влијае на метаболизмот на шеќерите. Високите концентрации на хром во урината се поврзани со зголемен мобилизација и реакција при висок % на шеќер во крвта и им помага на протеините да стигнат таму каде што се потребни.  Три валентен хром го помага растот, го снижува високиот крвен притисок.</a:t>
            </a:r>
          </a:p>
          <a:p>
            <a:r>
              <a:rPr lang="mk-MK" sz="1200"/>
              <a:t> </a:t>
            </a:r>
            <a:r>
              <a:rPr lang="ru-RU" sz="1200" b="1" i="1">
                <a:solidFill>
                  <a:srgbClr val="C00000"/>
                </a:solidFill>
              </a:rPr>
              <a:t>Гранична вредност за испуштање во површински води е 0,</a:t>
            </a:r>
            <a:r>
              <a:rPr lang="en-US" sz="1200" b="1" i="1">
                <a:solidFill>
                  <a:srgbClr val="C00000"/>
                </a:solidFill>
              </a:rPr>
              <a:t>1 mg/l</a:t>
            </a:r>
            <a:r>
              <a:rPr lang="mk-MK" sz="1200" b="1" i="1">
                <a:solidFill>
                  <a:srgbClr val="C00000"/>
                </a:solidFill>
              </a:rPr>
              <a:t>.</a:t>
            </a:r>
          </a:p>
          <a:p>
            <a:endParaRPr lang="en-US" sz="1200"/>
          </a:p>
          <a:p>
            <a:r>
              <a:rPr lang="mk-MK" sz="1200"/>
              <a:t>Штетно дејство:</a:t>
            </a:r>
          </a:p>
          <a:p>
            <a:r>
              <a:rPr lang="mk-MK" sz="1200"/>
              <a:t>Изложеност на хром преку бои  може да предизвика  дерматитис од хром и  алергиска егзема.</a:t>
            </a:r>
          </a:p>
          <a:p>
            <a:r>
              <a:rPr lang="en-US" sz="1200"/>
              <a:t>Cr</a:t>
            </a:r>
            <a:r>
              <a:rPr lang="en-US" sz="1200" baseline="30000"/>
              <a:t>+6</a:t>
            </a:r>
            <a:r>
              <a:rPr lang="en-US" sz="1200"/>
              <a:t> e </a:t>
            </a:r>
            <a:r>
              <a:rPr lang="mk-MK" sz="1200"/>
              <a:t>канцроген. Потврдена врската меѓу инхалиран </a:t>
            </a:r>
            <a:r>
              <a:rPr lang="en-US" sz="1200"/>
              <a:t>Cr</a:t>
            </a:r>
            <a:r>
              <a:rPr lang="en-US" sz="1200" baseline="30000"/>
              <a:t>+6</a:t>
            </a:r>
            <a:r>
              <a:rPr lang="mk-MK" sz="1200"/>
              <a:t> и рак на белите дробови. Предизвикува крварење , дерматитис и рак на кожа доколку организмот  е изложен на подолго дејаство на </a:t>
            </a:r>
            <a:r>
              <a:rPr lang="en-US" sz="1200"/>
              <a:t>Cr</a:t>
            </a:r>
            <a:r>
              <a:rPr lang="en-US" sz="1200" baseline="30000"/>
              <a:t>+6</a:t>
            </a:r>
            <a:endParaRPr lang="mk-MK" sz="1200"/>
          </a:p>
          <a:p>
            <a:r>
              <a:rPr lang="mk-MK" sz="1200"/>
              <a:t>Олово</a:t>
            </a:r>
            <a:r>
              <a:rPr lang="en-US" sz="1200"/>
              <a:t>(VI) </a:t>
            </a:r>
            <a:r>
              <a:rPr lang="mk-MK" sz="1200"/>
              <a:t>хромат </a:t>
            </a:r>
            <a:r>
              <a:rPr lang="en-US" sz="1200"/>
              <a:t>PbCrO</a:t>
            </a:r>
            <a:r>
              <a:rPr lang="en-US" sz="1200" baseline="-25000"/>
              <a:t>4</a:t>
            </a:r>
            <a:r>
              <a:rPr lang="en-US" sz="1200"/>
              <a:t> – </a:t>
            </a:r>
            <a:r>
              <a:rPr lang="mk-MK" sz="1200"/>
              <a:t>жолта боја  </a:t>
            </a:r>
            <a:br>
              <a:rPr lang="mk-MK" sz="1200"/>
            </a:br>
            <a:r>
              <a:rPr lang="mk-MK" sz="1200"/>
              <a:t>Калиум дихромат </a:t>
            </a:r>
            <a:r>
              <a:rPr lang="en-US" sz="1200"/>
              <a:t>K</a:t>
            </a:r>
            <a:r>
              <a:rPr lang="en-US" sz="1200" baseline="-25000"/>
              <a:t>2</a:t>
            </a:r>
            <a:r>
              <a:rPr lang="en-US" sz="1200"/>
              <a:t>Cr</a:t>
            </a:r>
            <a:r>
              <a:rPr lang="en-US" sz="1200" baseline="-25000"/>
              <a:t>2</a:t>
            </a:r>
            <a:r>
              <a:rPr lang="en-US" sz="1200"/>
              <a:t>O</a:t>
            </a:r>
            <a:r>
              <a:rPr lang="en-US" sz="1200" baseline="-25000"/>
              <a:t>7 -  </a:t>
            </a:r>
            <a:r>
              <a:rPr lang="mk-MK" sz="1200"/>
              <a:t>портокалова боја</a:t>
            </a:r>
          </a:p>
        </p:txBody>
      </p:sp>
      <p:pic>
        <p:nvPicPr>
          <p:cNvPr id="18435" name="Picture 2" descr="LOGO HEMISKO"/>
          <p:cNvPicPr>
            <a:picLocks noChangeAspect="1" noChangeArrowheads="1"/>
          </p:cNvPicPr>
          <p:nvPr/>
        </p:nvPicPr>
        <p:blipFill>
          <a:blip r:embed="rId2"/>
          <a:srcRect/>
          <a:stretch>
            <a:fillRect/>
          </a:stretch>
        </p:blipFill>
        <p:spPr bwMode="auto">
          <a:xfrm>
            <a:off x="3419475" y="260350"/>
            <a:ext cx="657225" cy="723900"/>
          </a:xfrm>
          <a:prstGeom prst="rect">
            <a:avLst/>
          </a:prstGeom>
          <a:noFill/>
          <a:ln w="9525">
            <a:noFill/>
            <a:miter lim="800000"/>
            <a:headEnd/>
            <a:tailEnd/>
          </a:ln>
        </p:spPr>
      </p:pic>
      <p:sp>
        <p:nvSpPr>
          <p:cNvPr id="7" name="Smiley Face 6"/>
          <p:cNvSpPr/>
          <p:nvPr/>
        </p:nvSpPr>
        <p:spPr>
          <a:xfrm>
            <a:off x="285750" y="857250"/>
            <a:ext cx="285750" cy="285750"/>
          </a:xfrm>
          <a:prstGeom prst="smileyFace">
            <a:avLst/>
          </a:prstGeom>
          <a:solidFill>
            <a:srgbClr val="FFFF00"/>
          </a:solidFill>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mk-MK"/>
          </a:p>
        </p:txBody>
      </p:sp>
      <p:pic>
        <p:nvPicPr>
          <p:cNvPr id="18437" name="Picture 3" descr="C:\Users\User\Downloads\индексjnhh.png"/>
          <p:cNvPicPr>
            <a:picLocks noChangeAspect="1" noChangeArrowheads="1"/>
          </p:cNvPicPr>
          <p:nvPr/>
        </p:nvPicPr>
        <p:blipFill>
          <a:blip r:embed="rId3"/>
          <a:srcRect/>
          <a:stretch>
            <a:fillRect/>
          </a:stretch>
        </p:blipFill>
        <p:spPr bwMode="auto">
          <a:xfrm>
            <a:off x="642938" y="5572125"/>
            <a:ext cx="358775" cy="357188"/>
          </a:xfrm>
          <a:prstGeom prst="rect">
            <a:avLst/>
          </a:prstGeom>
          <a:noFill/>
          <a:ln w="9525">
            <a:noFill/>
            <a:miter lim="800000"/>
            <a:headEnd/>
            <a:tailEnd/>
          </a:ln>
        </p:spPr>
      </p:pic>
      <p:sp>
        <p:nvSpPr>
          <p:cNvPr id="18438" name="TextBox 12"/>
          <p:cNvSpPr txBox="1">
            <a:spLocks noChangeArrowheads="1"/>
          </p:cNvSpPr>
          <p:nvPr/>
        </p:nvSpPr>
        <p:spPr bwMode="auto">
          <a:xfrm>
            <a:off x="428625" y="142875"/>
            <a:ext cx="2357438"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pic>
        <p:nvPicPr>
          <p:cNvPr id="18439" name="Picture 3" descr="C:\Users\User\Downloads\индексjnhh.png"/>
          <p:cNvPicPr>
            <a:picLocks noChangeAspect="1" noChangeArrowheads="1"/>
          </p:cNvPicPr>
          <p:nvPr/>
        </p:nvPicPr>
        <p:blipFill>
          <a:blip r:embed="rId3"/>
          <a:srcRect/>
          <a:stretch>
            <a:fillRect/>
          </a:stretch>
        </p:blipFill>
        <p:spPr bwMode="auto">
          <a:xfrm>
            <a:off x="0" y="5572125"/>
            <a:ext cx="358775" cy="357188"/>
          </a:xfrm>
          <a:prstGeom prst="rect">
            <a:avLst/>
          </a:prstGeom>
          <a:noFill/>
          <a:ln w="9525">
            <a:noFill/>
            <a:miter lim="800000"/>
            <a:headEnd/>
            <a:tailEnd/>
          </a:ln>
        </p:spPr>
      </p:pic>
      <p:sp>
        <p:nvSpPr>
          <p:cNvPr id="26" name="Donut 25"/>
          <p:cNvSpPr/>
          <p:nvPr/>
        </p:nvSpPr>
        <p:spPr>
          <a:xfrm>
            <a:off x="71438" y="6357938"/>
            <a:ext cx="357187"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18441" name="Picture 6" descr="C:\Users\User\Downloads\200px-Lead_chromate.JPG"/>
          <p:cNvPicPr>
            <a:picLocks noChangeAspect="1" noChangeArrowheads="1"/>
          </p:cNvPicPr>
          <p:nvPr/>
        </p:nvPicPr>
        <p:blipFill>
          <a:blip r:embed="rId4"/>
          <a:srcRect l="11250" t="19067" r="15623" b="17372"/>
          <a:stretch>
            <a:fillRect/>
          </a:stretch>
        </p:blipFill>
        <p:spPr bwMode="auto">
          <a:xfrm>
            <a:off x="2411413" y="5445125"/>
            <a:ext cx="928687" cy="714375"/>
          </a:xfrm>
          <a:prstGeom prst="rect">
            <a:avLst/>
          </a:prstGeom>
          <a:noFill/>
          <a:ln w="9525">
            <a:noFill/>
            <a:miter lim="800000"/>
            <a:headEnd/>
            <a:tailEnd/>
          </a:ln>
        </p:spPr>
      </p:pic>
      <p:sp>
        <p:nvSpPr>
          <p:cNvPr id="3" name="Rounded Rectangle 1"/>
          <p:cNvSpPr/>
          <p:nvPr/>
        </p:nvSpPr>
        <p:spPr>
          <a:xfrm>
            <a:off x="4572000" y="0"/>
            <a:ext cx="4572000" cy="63579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mk-MK" dirty="0">
                <a:latin typeface="Arial" pitchFamily="34" charset="0"/>
                <a:cs typeface="Arial" pitchFamily="34" charset="0"/>
              </a:rPr>
              <a:t>хром</a:t>
            </a:r>
            <a:endParaRPr lang="mk-MK" dirty="0"/>
          </a:p>
        </p:txBody>
      </p:sp>
      <p:sp>
        <p:nvSpPr>
          <p:cNvPr id="18443" name="Text Box 20"/>
          <p:cNvSpPr txBox="1">
            <a:spLocks noChangeArrowheads="1"/>
          </p:cNvSpPr>
          <p:nvPr/>
        </p:nvSpPr>
        <p:spPr bwMode="auto">
          <a:xfrm>
            <a:off x="4643438" y="1196975"/>
            <a:ext cx="4500562" cy="3378200"/>
          </a:xfrm>
          <a:prstGeom prst="rect">
            <a:avLst/>
          </a:prstGeom>
          <a:noFill/>
          <a:ln w="9525">
            <a:noFill/>
            <a:miter lim="800000"/>
            <a:headEnd/>
            <a:tailEnd/>
          </a:ln>
        </p:spPr>
        <p:txBody>
          <a:bodyPr>
            <a:spAutoFit/>
          </a:bodyPr>
          <a:lstStyle/>
          <a:p>
            <a:r>
              <a:rPr lang="en-US" sz="1200" b="1"/>
              <a:t>chromium</a:t>
            </a:r>
          </a:p>
          <a:p>
            <a:r>
              <a:rPr lang="en-US" sz="1200"/>
              <a:t>Positive role of chromium (Cr) is potentiation of insulin receptor tyrosine kinase. This nutrient can affect the metabolism of sugars. High concentrations of chromium in urine are associated with an increased mobilization and response% high blood sugar and helps the protein reach where they are needed. Three hexavalent chromium enhances the growth, lowers high blood pressure.</a:t>
            </a:r>
          </a:p>
          <a:p>
            <a:r>
              <a:rPr lang="en-US" sz="1200">
                <a:solidFill>
                  <a:srgbClr val="FF0000"/>
                </a:solidFill>
              </a:rPr>
              <a:t>Limit value for discharge into surface water is 0,1 mg / l.</a:t>
            </a:r>
          </a:p>
          <a:p>
            <a:endParaRPr lang="en-US" sz="1200">
              <a:solidFill>
                <a:srgbClr val="FF0000"/>
              </a:solidFill>
            </a:endParaRPr>
          </a:p>
          <a:p>
            <a:r>
              <a:rPr lang="en-US" sz="1200"/>
              <a:t>Harmful effects:</a:t>
            </a:r>
          </a:p>
          <a:p>
            <a:r>
              <a:rPr lang="en-US" sz="1200"/>
              <a:t>Exposure to chromium through colors can cause dermatitis of chromium and allergic eczema.</a:t>
            </a:r>
          </a:p>
          <a:p>
            <a:r>
              <a:rPr lang="en-US" sz="1200"/>
              <a:t>Cr + 6 e kancrogen. Confirmed the link between inhaled Cr + 6 and lung cancer. Causing bleeding, dermatitis and skin cancer if the body is exposed to a dejastvo of Cr + 6</a:t>
            </a:r>
          </a:p>
          <a:p>
            <a:r>
              <a:rPr lang="en-US" sz="1200"/>
              <a:t>Lead (VI) chromate PbCrO4 – yellow</a:t>
            </a:r>
          </a:p>
          <a:p>
            <a:r>
              <a:rPr lang="en-US" sz="1200"/>
              <a:t>Potassium dichromate K2Cr2O7 - orange</a:t>
            </a:r>
          </a:p>
        </p:txBody>
      </p:sp>
      <p:sp>
        <p:nvSpPr>
          <p:cNvPr id="18444" name="TextBox 12"/>
          <p:cNvSpPr txBox="1">
            <a:spLocks noChangeArrowheads="1"/>
          </p:cNvSpPr>
          <p:nvPr/>
        </p:nvSpPr>
        <p:spPr bwMode="auto">
          <a:xfrm>
            <a:off x="5292725" y="188913"/>
            <a:ext cx="2357438" cy="274637"/>
          </a:xfrm>
          <a:prstGeom prst="rect">
            <a:avLst/>
          </a:prstGeom>
          <a:noFill/>
          <a:ln w="9525">
            <a:noFill/>
            <a:miter lim="800000"/>
            <a:headEnd/>
            <a:tailEnd/>
          </a:ln>
        </p:spPr>
        <p:txBody>
          <a:bodyPr>
            <a:spAutoFit/>
          </a:bodyPr>
          <a:lstStyle/>
          <a:p>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endParaRPr lang="mk-MK" sz="1200" b="1">
              <a:solidFill>
                <a:srgbClr val="C00000"/>
              </a:solidFill>
            </a:endParaRPr>
          </a:p>
        </p:txBody>
      </p:sp>
      <p:pic>
        <p:nvPicPr>
          <p:cNvPr id="18445" name="Picture 2" descr="LOGO HEMISKO"/>
          <p:cNvPicPr>
            <a:picLocks noChangeAspect="1" noChangeArrowheads="1"/>
          </p:cNvPicPr>
          <p:nvPr/>
        </p:nvPicPr>
        <p:blipFill>
          <a:blip r:embed="rId2"/>
          <a:srcRect/>
          <a:stretch>
            <a:fillRect/>
          </a:stretch>
        </p:blipFill>
        <p:spPr bwMode="auto">
          <a:xfrm>
            <a:off x="8101013" y="333375"/>
            <a:ext cx="657225" cy="723900"/>
          </a:xfrm>
          <a:prstGeom prst="rect">
            <a:avLst/>
          </a:prstGeom>
          <a:noFill/>
          <a:ln w="9525">
            <a:noFill/>
            <a:miter lim="800000"/>
            <a:headEnd/>
            <a:tailEnd/>
          </a:ln>
        </p:spPr>
      </p:pic>
      <p:pic>
        <p:nvPicPr>
          <p:cNvPr id="18446" name="Picture 6" descr="C:\Users\User\Downloads\200px-Lead_chromate.JPG"/>
          <p:cNvPicPr>
            <a:picLocks noChangeAspect="1" noChangeArrowheads="1"/>
          </p:cNvPicPr>
          <p:nvPr/>
        </p:nvPicPr>
        <p:blipFill>
          <a:blip r:embed="rId4"/>
          <a:srcRect l="11250" t="19067" r="15623" b="17372"/>
          <a:stretch>
            <a:fillRect/>
          </a:stretch>
        </p:blipFill>
        <p:spPr bwMode="auto">
          <a:xfrm>
            <a:off x="7380288" y="4941888"/>
            <a:ext cx="928687"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67151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9458" name="TextBox 3"/>
          <p:cNvSpPr txBox="1">
            <a:spLocks noChangeArrowheads="1"/>
          </p:cNvSpPr>
          <p:nvPr/>
        </p:nvSpPr>
        <p:spPr bwMode="auto">
          <a:xfrm>
            <a:off x="357188" y="428625"/>
            <a:ext cx="4214812" cy="4524375"/>
          </a:xfrm>
          <a:prstGeom prst="rect">
            <a:avLst/>
          </a:prstGeom>
          <a:noFill/>
          <a:ln w="9525">
            <a:noFill/>
            <a:miter lim="800000"/>
            <a:headEnd/>
            <a:tailEnd/>
          </a:ln>
        </p:spPr>
        <p:txBody>
          <a:bodyPr>
            <a:spAutoFit/>
          </a:bodyPr>
          <a:lstStyle/>
          <a:p>
            <a:r>
              <a:rPr lang="mk-MK" sz="1200" b="1"/>
              <a:t>Феноли</a:t>
            </a:r>
            <a:endParaRPr lang="mk-MK" sz="1200"/>
          </a:p>
          <a:p>
            <a:r>
              <a:rPr lang="en-US" sz="1200"/>
              <a:t> </a:t>
            </a:r>
            <a:endParaRPr lang="mk-MK" sz="1200"/>
          </a:p>
          <a:p>
            <a:r>
              <a:rPr lang="mk-MK" sz="1200"/>
              <a:t>Некои феноли, особено хлорофеноли покажуваат токсични и канцерогени својства. (Најчесто се користат како пестициди, хербициди и средства за дезинфекција).</a:t>
            </a:r>
          </a:p>
          <a:p>
            <a:r>
              <a:rPr lang="mk-MK" sz="1200"/>
              <a:t>.               </a:t>
            </a:r>
          </a:p>
          <a:p>
            <a:r>
              <a:rPr lang="mk-MK" sz="1200"/>
              <a:t>Фенол и неговите соединенија се токсични за луѓето и живиот свет, дејствуваат на меките ткива, белите дробови, бубрезите, крвотокот, а не ја исклучува можноста за мутагени и канцерогени ефекти. Фенол е токсичен и при контакт со кожата предизвикува иритација.  </a:t>
            </a:r>
          </a:p>
          <a:p>
            <a:r>
              <a:rPr lang="mk-MK" sz="1200"/>
              <a:t> </a:t>
            </a:r>
          </a:p>
          <a:p>
            <a:r>
              <a:rPr lang="mk-MK" sz="1200" b="1"/>
              <a:t> </a:t>
            </a:r>
            <a:r>
              <a:rPr lang="mk-MK" sz="1200"/>
              <a:t>Феноли се голема група на органски соединенија кои имаат екстремно различни својства. Некои од нив се употребуваат во производство на лекови како што се капки за очи и нос, миење на устата, лосион против херпес ... (бидеќи лесно оксидираат).  Во индустријата се користи за  производство на јонски разменувачи, бои, лакови, дрога, експлозиви, пластика и др. Поголеми количини на фенол може да ја загади водата за пиење. со тежина од 70 кг. </a:t>
            </a:r>
            <a:br>
              <a:rPr lang="mk-MK" sz="1200"/>
            </a:br>
            <a:endParaRPr lang="mk-MK" sz="1200"/>
          </a:p>
        </p:txBody>
      </p:sp>
      <p:pic>
        <p:nvPicPr>
          <p:cNvPr id="19459" name="Picture 2" descr="LOGO HEMISKO"/>
          <p:cNvPicPr>
            <a:picLocks noChangeAspect="1" noChangeArrowheads="1"/>
          </p:cNvPicPr>
          <p:nvPr/>
        </p:nvPicPr>
        <p:blipFill>
          <a:blip r:embed="rId2"/>
          <a:srcRect/>
          <a:stretch>
            <a:fillRect/>
          </a:stretch>
        </p:blipFill>
        <p:spPr bwMode="auto">
          <a:xfrm>
            <a:off x="3643313" y="142875"/>
            <a:ext cx="657225" cy="723900"/>
          </a:xfrm>
          <a:prstGeom prst="rect">
            <a:avLst/>
          </a:prstGeom>
          <a:noFill/>
          <a:ln w="9525">
            <a:noFill/>
            <a:miter lim="800000"/>
            <a:headEnd/>
            <a:tailEnd/>
          </a:ln>
        </p:spPr>
      </p:pic>
      <p:sp>
        <p:nvSpPr>
          <p:cNvPr id="7" name="Smiley Face 6"/>
          <p:cNvSpPr/>
          <p:nvPr/>
        </p:nvSpPr>
        <p:spPr>
          <a:xfrm>
            <a:off x="71438" y="1285875"/>
            <a:ext cx="285750" cy="285750"/>
          </a:xfrm>
          <a:prstGeom prst="smileyFace">
            <a:avLst/>
          </a:prstGeom>
          <a:solidFill>
            <a:srgbClr val="FFFF00"/>
          </a:solidFill>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mk-MK"/>
          </a:p>
        </p:txBody>
      </p:sp>
      <p:sp>
        <p:nvSpPr>
          <p:cNvPr id="8" name="Donut 7"/>
          <p:cNvSpPr/>
          <p:nvPr/>
        </p:nvSpPr>
        <p:spPr>
          <a:xfrm>
            <a:off x="0" y="2852738"/>
            <a:ext cx="357188"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19462" name="Picture 3" descr="C:\Users\User\Downloads\индексjnhh.png"/>
          <p:cNvPicPr>
            <a:picLocks noChangeAspect="1" noChangeArrowheads="1"/>
          </p:cNvPicPr>
          <p:nvPr/>
        </p:nvPicPr>
        <p:blipFill>
          <a:blip r:embed="rId3"/>
          <a:srcRect/>
          <a:stretch>
            <a:fillRect/>
          </a:stretch>
        </p:blipFill>
        <p:spPr bwMode="auto">
          <a:xfrm>
            <a:off x="71438" y="2000250"/>
            <a:ext cx="358775" cy="357188"/>
          </a:xfrm>
          <a:prstGeom prst="rect">
            <a:avLst/>
          </a:prstGeom>
          <a:noFill/>
          <a:ln w="9525">
            <a:noFill/>
            <a:miter lim="800000"/>
            <a:headEnd/>
            <a:tailEnd/>
          </a:ln>
        </p:spPr>
      </p:pic>
      <p:sp>
        <p:nvSpPr>
          <p:cNvPr id="19463" name="TextBox 12"/>
          <p:cNvSpPr txBox="1">
            <a:spLocks noChangeArrowheads="1"/>
          </p:cNvSpPr>
          <p:nvPr/>
        </p:nvSpPr>
        <p:spPr bwMode="auto">
          <a:xfrm>
            <a:off x="428625" y="142875"/>
            <a:ext cx="2357438"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pic>
        <p:nvPicPr>
          <p:cNvPr id="19464" name="Picture 3" descr="C:\Users\User\Downloads\индексjnhh.png"/>
          <p:cNvPicPr>
            <a:picLocks noChangeAspect="1" noChangeArrowheads="1"/>
          </p:cNvPicPr>
          <p:nvPr/>
        </p:nvPicPr>
        <p:blipFill>
          <a:blip r:embed="rId3"/>
          <a:srcRect/>
          <a:stretch>
            <a:fillRect/>
          </a:stretch>
        </p:blipFill>
        <p:spPr bwMode="auto">
          <a:xfrm>
            <a:off x="0" y="5572125"/>
            <a:ext cx="358775" cy="357188"/>
          </a:xfrm>
          <a:prstGeom prst="rect">
            <a:avLst/>
          </a:prstGeom>
          <a:noFill/>
          <a:ln w="9525">
            <a:noFill/>
            <a:miter lim="800000"/>
            <a:headEnd/>
            <a:tailEnd/>
          </a:ln>
        </p:spPr>
      </p:pic>
      <p:sp>
        <p:nvSpPr>
          <p:cNvPr id="26" name="Donut 25"/>
          <p:cNvSpPr/>
          <p:nvPr/>
        </p:nvSpPr>
        <p:spPr>
          <a:xfrm>
            <a:off x="71438" y="6357938"/>
            <a:ext cx="357187"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sp>
        <p:nvSpPr>
          <p:cNvPr id="19466" name="TextBox 32"/>
          <p:cNvSpPr txBox="1">
            <a:spLocks noChangeArrowheads="1"/>
          </p:cNvSpPr>
          <p:nvPr/>
        </p:nvSpPr>
        <p:spPr bwMode="auto">
          <a:xfrm>
            <a:off x="285750" y="4929188"/>
            <a:ext cx="4214813" cy="461962"/>
          </a:xfrm>
          <a:prstGeom prst="rect">
            <a:avLst/>
          </a:prstGeom>
          <a:noFill/>
          <a:ln w="9525">
            <a:noFill/>
            <a:miter lim="800000"/>
            <a:headEnd/>
            <a:tailEnd/>
          </a:ln>
        </p:spPr>
        <p:txBody>
          <a:bodyPr>
            <a:spAutoFit/>
          </a:bodyPr>
          <a:lstStyle/>
          <a:p>
            <a:r>
              <a:rPr lang="ru-RU" sz="1200" b="1" i="1">
                <a:solidFill>
                  <a:srgbClr val="C00000"/>
                </a:solidFill>
              </a:rPr>
              <a:t>Гранична вредност за испуштање во површински води е 0,</a:t>
            </a:r>
            <a:r>
              <a:rPr lang="en-US" sz="1200" b="1" i="1">
                <a:solidFill>
                  <a:srgbClr val="C00000"/>
                </a:solidFill>
              </a:rPr>
              <a:t>1 mg/l</a:t>
            </a:r>
            <a:r>
              <a:rPr lang="mk-MK" sz="1200" b="1" i="1">
                <a:solidFill>
                  <a:srgbClr val="C00000"/>
                </a:solidFill>
              </a:rPr>
              <a:t>.</a:t>
            </a:r>
            <a:endParaRPr lang="mk-MK" sz="1200">
              <a:latin typeface="Calibri" pitchFamily="34" charset="0"/>
            </a:endParaRPr>
          </a:p>
        </p:txBody>
      </p:sp>
      <p:pic>
        <p:nvPicPr>
          <p:cNvPr id="19467" name="Picture 20" descr="https://upload.wikimedia.org/wikipedia/commons/thumb/e/e0/2-Chlorphenol.svg/220px-2-Chlorphenol.svg.png"/>
          <p:cNvPicPr>
            <a:picLocks noChangeAspect="1" noChangeArrowheads="1"/>
          </p:cNvPicPr>
          <p:nvPr/>
        </p:nvPicPr>
        <p:blipFill>
          <a:blip r:embed="rId4"/>
          <a:srcRect/>
          <a:stretch>
            <a:fillRect/>
          </a:stretch>
        </p:blipFill>
        <p:spPr bwMode="auto">
          <a:xfrm>
            <a:off x="2555875" y="5445125"/>
            <a:ext cx="993775" cy="1089025"/>
          </a:xfrm>
          <a:prstGeom prst="rect">
            <a:avLst/>
          </a:prstGeom>
          <a:noFill/>
          <a:ln w="9525">
            <a:noFill/>
            <a:miter lim="800000"/>
            <a:headEnd/>
            <a:tailEnd/>
          </a:ln>
        </p:spPr>
      </p:pic>
      <p:pic>
        <p:nvPicPr>
          <p:cNvPr id="19468" name="Picture 23" descr="Povezana slika"/>
          <p:cNvPicPr>
            <a:picLocks noChangeAspect="1" noChangeArrowheads="1"/>
          </p:cNvPicPr>
          <p:nvPr/>
        </p:nvPicPr>
        <p:blipFill>
          <a:blip r:embed="rId5"/>
          <a:srcRect/>
          <a:stretch>
            <a:fillRect/>
          </a:stretch>
        </p:blipFill>
        <p:spPr bwMode="auto">
          <a:xfrm>
            <a:off x="827088" y="5445125"/>
            <a:ext cx="935037" cy="1036638"/>
          </a:xfrm>
          <a:prstGeom prst="rect">
            <a:avLst/>
          </a:prstGeom>
          <a:noFill/>
          <a:ln w="9525">
            <a:noFill/>
            <a:miter lim="800000"/>
            <a:headEnd/>
            <a:tailEnd/>
          </a:ln>
        </p:spPr>
      </p:pic>
      <p:sp>
        <p:nvSpPr>
          <p:cNvPr id="3" name="Rounded Rectangle 1"/>
          <p:cNvSpPr/>
          <p:nvPr/>
        </p:nvSpPr>
        <p:spPr>
          <a:xfrm>
            <a:off x="4572000" y="142875"/>
            <a:ext cx="4572000" cy="671512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19470" name="Text Box 21"/>
          <p:cNvSpPr txBox="1">
            <a:spLocks noChangeArrowheads="1"/>
          </p:cNvSpPr>
          <p:nvPr/>
        </p:nvSpPr>
        <p:spPr bwMode="auto">
          <a:xfrm>
            <a:off x="5003800" y="1196975"/>
            <a:ext cx="865188" cy="366713"/>
          </a:xfrm>
          <a:prstGeom prst="rect">
            <a:avLst/>
          </a:prstGeom>
          <a:noFill/>
          <a:ln w="9525">
            <a:noFill/>
            <a:miter lim="800000"/>
            <a:headEnd/>
            <a:tailEnd/>
          </a:ln>
        </p:spPr>
        <p:txBody>
          <a:bodyPr>
            <a:spAutoFit/>
          </a:bodyPr>
          <a:lstStyle/>
          <a:p>
            <a:pPr>
              <a:spcBef>
                <a:spcPct val="50000"/>
              </a:spcBef>
            </a:pPr>
            <a:endParaRPr lang="en-US"/>
          </a:p>
        </p:txBody>
      </p:sp>
      <p:sp>
        <p:nvSpPr>
          <p:cNvPr id="19471" name="Text Box 22"/>
          <p:cNvSpPr txBox="1">
            <a:spLocks noChangeArrowheads="1"/>
          </p:cNvSpPr>
          <p:nvPr/>
        </p:nvSpPr>
        <p:spPr bwMode="auto">
          <a:xfrm>
            <a:off x="4643438" y="1052513"/>
            <a:ext cx="4500562" cy="3652837"/>
          </a:xfrm>
          <a:prstGeom prst="rect">
            <a:avLst/>
          </a:prstGeom>
          <a:noFill/>
          <a:ln w="9525">
            <a:noFill/>
            <a:miter lim="800000"/>
            <a:headEnd/>
            <a:tailEnd/>
          </a:ln>
        </p:spPr>
        <p:txBody>
          <a:bodyPr>
            <a:spAutoFit/>
          </a:bodyPr>
          <a:lstStyle/>
          <a:p>
            <a:r>
              <a:rPr lang="en-US" sz="1200" b="1"/>
              <a:t>Phenols</a:t>
            </a:r>
          </a:p>
          <a:p>
            <a:endParaRPr lang="en-US" sz="1200" b="1"/>
          </a:p>
          <a:p>
            <a:r>
              <a:rPr lang="en-US" sz="1200"/>
              <a:t>Some phenols, especially chlorophenols show toxic and carcinogenic properties. (Commonly used as pesticides, herbicides and disinfectants).</a:t>
            </a:r>
          </a:p>
          <a:p>
            <a:r>
              <a:rPr lang="en-US" sz="1200"/>
              <a:t>.</a:t>
            </a:r>
          </a:p>
          <a:p>
            <a:r>
              <a:rPr lang="en-US" sz="1200"/>
              <a:t>Phenol and its compounds are toxic to humans and wildlife, act on soft tissues, lungs, kidneys, blood flow, and does not exclude the possibility of mutagenic and carcinogenic effects. Phenol is toxic and in contact with skin causes irritation.</a:t>
            </a:r>
          </a:p>
          <a:p>
            <a:endParaRPr lang="en-US" sz="1200"/>
          </a:p>
          <a:p>
            <a:r>
              <a:rPr lang="en-US" sz="1200"/>
              <a:t>Phenols are a large group of organic compounds that have extremely different properties. Some are used in the production of drugs such as eye drops and nose, mouthwash, lotion against herpes ... (bidekji easily oxidize). In industry used to produce ion exchangers, paints, varnishes, drugs, explosives, plastics and others. Larger amounts of phenol can contaminate drinking water. weighing 70 kg.</a:t>
            </a:r>
          </a:p>
          <a:p>
            <a:pPr>
              <a:spcBef>
                <a:spcPct val="50000"/>
              </a:spcBef>
            </a:pPr>
            <a:endParaRPr lang="en-US" sz="1200"/>
          </a:p>
        </p:txBody>
      </p:sp>
      <p:sp>
        <p:nvSpPr>
          <p:cNvPr id="19472" name="TextBox 12"/>
          <p:cNvSpPr txBox="1">
            <a:spLocks noChangeArrowheads="1"/>
          </p:cNvSpPr>
          <p:nvPr/>
        </p:nvSpPr>
        <p:spPr bwMode="auto">
          <a:xfrm>
            <a:off x="5508625" y="476250"/>
            <a:ext cx="2357438" cy="274638"/>
          </a:xfrm>
          <a:prstGeom prst="rect">
            <a:avLst/>
          </a:prstGeom>
          <a:noFill/>
          <a:ln w="9525">
            <a:noFill/>
            <a:miter lim="800000"/>
            <a:headEnd/>
            <a:tailEnd/>
          </a:ln>
        </p:spPr>
        <p:txBody>
          <a:bodyPr>
            <a:spAutoFit/>
          </a:bodyPr>
          <a:lstStyle/>
          <a:p>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endParaRPr lang="mk-MK" sz="1200" b="1">
              <a:solidFill>
                <a:srgbClr val="C00000"/>
              </a:solidFill>
            </a:endParaRPr>
          </a:p>
        </p:txBody>
      </p:sp>
      <p:pic>
        <p:nvPicPr>
          <p:cNvPr id="19473" name="Picture 2" descr="LOGO HEMISKO"/>
          <p:cNvPicPr>
            <a:picLocks noChangeAspect="1" noChangeArrowheads="1"/>
          </p:cNvPicPr>
          <p:nvPr/>
        </p:nvPicPr>
        <p:blipFill>
          <a:blip r:embed="rId2"/>
          <a:srcRect/>
          <a:stretch>
            <a:fillRect/>
          </a:stretch>
        </p:blipFill>
        <p:spPr bwMode="auto">
          <a:xfrm>
            <a:off x="8027988" y="476250"/>
            <a:ext cx="657225" cy="723900"/>
          </a:xfrm>
          <a:prstGeom prst="rect">
            <a:avLst/>
          </a:prstGeom>
          <a:noFill/>
          <a:ln w="9525">
            <a:noFill/>
            <a:miter lim="800000"/>
            <a:headEnd/>
            <a:tailEnd/>
          </a:ln>
        </p:spPr>
      </p:pic>
      <p:sp>
        <p:nvSpPr>
          <p:cNvPr id="19474" name="TextBox 32"/>
          <p:cNvSpPr txBox="1">
            <a:spLocks noChangeArrowheads="1"/>
          </p:cNvSpPr>
          <p:nvPr/>
        </p:nvSpPr>
        <p:spPr bwMode="auto">
          <a:xfrm>
            <a:off x="4716463" y="4508500"/>
            <a:ext cx="4214812" cy="274638"/>
          </a:xfrm>
          <a:prstGeom prst="rect">
            <a:avLst/>
          </a:prstGeom>
          <a:noFill/>
          <a:ln w="9525">
            <a:noFill/>
            <a:miter lim="800000"/>
            <a:headEnd/>
            <a:tailEnd/>
          </a:ln>
        </p:spPr>
        <p:txBody>
          <a:bodyPr>
            <a:spAutoFit/>
          </a:bodyPr>
          <a:lstStyle/>
          <a:p>
            <a:r>
              <a:rPr lang="en-US" sz="1200">
                <a:solidFill>
                  <a:srgbClr val="FF0000"/>
                </a:solidFill>
              </a:rPr>
              <a:t>Limit value for discharge into surface water is 0,1 mg / l.</a:t>
            </a:r>
          </a:p>
        </p:txBody>
      </p:sp>
      <p:pic>
        <p:nvPicPr>
          <p:cNvPr id="19477" name="Picture 23" descr="Povezana slika"/>
          <p:cNvPicPr>
            <a:picLocks noChangeAspect="1" noChangeArrowheads="1"/>
          </p:cNvPicPr>
          <p:nvPr/>
        </p:nvPicPr>
        <p:blipFill>
          <a:blip r:embed="rId5"/>
          <a:srcRect/>
          <a:stretch>
            <a:fillRect/>
          </a:stretch>
        </p:blipFill>
        <p:spPr bwMode="auto">
          <a:xfrm>
            <a:off x="809625" y="5459413"/>
            <a:ext cx="935038" cy="1036637"/>
          </a:xfrm>
          <a:prstGeom prst="rect">
            <a:avLst/>
          </a:prstGeom>
          <a:noFill/>
          <a:ln w="9525">
            <a:noFill/>
            <a:miter lim="800000"/>
            <a:headEnd/>
            <a:tailEnd/>
          </a:ln>
        </p:spPr>
      </p:pic>
      <p:pic>
        <p:nvPicPr>
          <p:cNvPr id="19478" name="Picture 20" descr="https://upload.wikimedia.org/wikipedia/commons/thumb/e/e0/2-Chlorphenol.svg/220px-2-Chlorphenol.svg.png"/>
          <p:cNvPicPr>
            <a:picLocks noChangeAspect="1" noChangeArrowheads="1"/>
          </p:cNvPicPr>
          <p:nvPr/>
        </p:nvPicPr>
        <p:blipFill>
          <a:blip r:embed="rId4"/>
          <a:srcRect/>
          <a:stretch>
            <a:fillRect/>
          </a:stretch>
        </p:blipFill>
        <p:spPr bwMode="auto">
          <a:xfrm>
            <a:off x="6948488" y="5229225"/>
            <a:ext cx="993775" cy="1089025"/>
          </a:xfrm>
          <a:prstGeom prst="rect">
            <a:avLst/>
          </a:prstGeom>
          <a:noFill/>
          <a:ln w="9525">
            <a:noFill/>
            <a:miter lim="800000"/>
            <a:headEnd/>
            <a:tailEnd/>
          </a:ln>
        </p:spPr>
      </p:pic>
      <p:pic>
        <p:nvPicPr>
          <p:cNvPr id="19479" name="Picture 23" descr="Povezana slika"/>
          <p:cNvPicPr>
            <a:picLocks noChangeAspect="1" noChangeArrowheads="1"/>
          </p:cNvPicPr>
          <p:nvPr/>
        </p:nvPicPr>
        <p:blipFill>
          <a:blip r:embed="rId5"/>
          <a:srcRect/>
          <a:stretch>
            <a:fillRect/>
          </a:stretch>
        </p:blipFill>
        <p:spPr bwMode="auto">
          <a:xfrm>
            <a:off x="5346700" y="5387975"/>
            <a:ext cx="935038" cy="1036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57864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20482" name="TextBox 3"/>
          <p:cNvSpPr txBox="1">
            <a:spLocks noChangeArrowheads="1"/>
          </p:cNvSpPr>
          <p:nvPr/>
        </p:nvSpPr>
        <p:spPr bwMode="auto">
          <a:xfrm>
            <a:off x="323850" y="404813"/>
            <a:ext cx="4214813" cy="4354512"/>
          </a:xfrm>
          <a:prstGeom prst="rect">
            <a:avLst/>
          </a:prstGeom>
          <a:noFill/>
          <a:ln w="9525">
            <a:noFill/>
            <a:miter lim="800000"/>
            <a:headEnd/>
            <a:tailEnd/>
          </a:ln>
        </p:spPr>
        <p:txBody>
          <a:bodyPr>
            <a:spAutoFit/>
          </a:bodyPr>
          <a:lstStyle/>
          <a:p>
            <a:r>
              <a:rPr lang="mk-MK" sz="1100" b="1"/>
              <a:t>Име: Железо(</a:t>
            </a:r>
            <a:r>
              <a:rPr lang="en-US" sz="1100" b="1"/>
              <a:t>III)</a:t>
            </a:r>
            <a:r>
              <a:rPr lang="mk-MK" sz="1100" b="1"/>
              <a:t> с</a:t>
            </a:r>
            <a:r>
              <a:rPr lang="mk-MK" sz="1100" b="1">
                <a:latin typeface="Calibri" pitchFamily="34" charset="0"/>
              </a:rPr>
              <a:t>улфат</a:t>
            </a:r>
          </a:p>
          <a:p>
            <a:r>
              <a:rPr lang="mk-MK" sz="1100" b="1"/>
              <a:t>Хемиска формула: Fe</a:t>
            </a:r>
            <a:r>
              <a:rPr lang="mk-MK" sz="1100" b="1" baseline="-25000"/>
              <a:t>2</a:t>
            </a:r>
            <a:r>
              <a:rPr lang="mk-MK" sz="1100" b="1"/>
              <a:t>(SO</a:t>
            </a:r>
            <a:r>
              <a:rPr lang="mk-MK" sz="1100" b="1" baseline="-25000"/>
              <a:t>4</a:t>
            </a:r>
            <a:r>
              <a:rPr lang="mk-MK" sz="1100" b="1"/>
              <a:t>)</a:t>
            </a:r>
            <a:r>
              <a:rPr lang="mk-MK" sz="1100" b="1" baseline="-25000"/>
              <a:t>3</a:t>
            </a:r>
          </a:p>
          <a:p>
            <a:r>
              <a:rPr lang="mk-MK" sz="1100" b="1"/>
              <a:t>Кобалт(</a:t>
            </a:r>
            <a:r>
              <a:rPr lang="en-US" sz="1100" b="1"/>
              <a:t>II</a:t>
            </a:r>
            <a:r>
              <a:rPr lang="mk-MK" sz="1100" b="1"/>
              <a:t>) сулфат  </a:t>
            </a:r>
            <a:r>
              <a:rPr lang="en-US" sz="1100" b="1"/>
              <a:t>Co</a:t>
            </a:r>
            <a:r>
              <a:rPr lang="mk-MK" sz="1100" b="1"/>
              <a:t>SO</a:t>
            </a:r>
            <a:r>
              <a:rPr lang="mk-MK" sz="1100" b="1" baseline="-25000"/>
              <a:t>4</a:t>
            </a:r>
          </a:p>
          <a:p>
            <a:endParaRPr lang="mk-MK" sz="1100" b="1" baseline="-25000"/>
          </a:p>
          <a:p>
            <a:r>
              <a:rPr lang="ru-RU" sz="1200" b="1" i="1">
                <a:solidFill>
                  <a:srgbClr val="C00000"/>
                </a:solidFill>
              </a:rPr>
              <a:t>Гранична вредност за испуштање  </a:t>
            </a:r>
            <a:r>
              <a:rPr lang="mk-MK" sz="1200" b="1">
                <a:solidFill>
                  <a:srgbClr val="C00000"/>
                </a:solidFill>
              </a:rPr>
              <a:t>SO</a:t>
            </a:r>
            <a:r>
              <a:rPr lang="mk-MK" sz="1200" b="1" baseline="-25000">
                <a:solidFill>
                  <a:srgbClr val="C00000"/>
                </a:solidFill>
              </a:rPr>
              <a:t>4</a:t>
            </a:r>
            <a:r>
              <a:rPr lang="mk-MK" sz="1200" b="1" baseline="30000">
                <a:solidFill>
                  <a:srgbClr val="C00000"/>
                </a:solidFill>
              </a:rPr>
              <a:t>2-</a:t>
            </a:r>
            <a:r>
              <a:rPr lang="mk-MK" sz="1200" b="1" baseline="-25000"/>
              <a:t>  </a:t>
            </a:r>
            <a:r>
              <a:rPr lang="ru-RU" sz="1200" b="1" i="1">
                <a:solidFill>
                  <a:srgbClr val="C00000"/>
                </a:solidFill>
              </a:rPr>
              <a:t>во површински води е 1000</a:t>
            </a:r>
            <a:r>
              <a:rPr lang="en-US" sz="1200" b="1" i="1">
                <a:solidFill>
                  <a:srgbClr val="C00000"/>
                </a:solidFill>
              </a:rPr>
              <a:t> mg/l</a:t>
            </a:r>
            <a:r>
              <a:rPr lang="mk-MK" sz="1200" b="1" i="1">
                <a:solidFill>
                  <a:srgbClr val="C00000"/>
                </a:solidFill>
              </a:rPr>
              <a:t>.</a:t>
            </a:r>
            <a:endParaRPr lang="mk-MK" sz="1200" b="1">
              <a:solidFill>
                <a:srgbClr val="C00000"/>
              </a:solidFill>
            </a:endParaRPr>
          </a:p>
          <a:p>
            <a:r>
              <a:rPr lang="mk-MK" sz="1200"/>
              <a:t>Сулфатите на  </a:t>
            </a:r>
            <a:r>
              <a:rPr lang="mk-MK" sz="1200" b="1"/>
              <a:t>Fe</a:t>
            </a:r>
            <a:r>
              <a:rPr lang="mk-MK" sz="1200" b="1" baseline="30000"/>
              <a:t>3+</a:t>
            </a:r>
            <a:r>
              <a:rPr lang="mk-MK" sz="1200" b="1"/>
              <a:t> </a:t>
            </a:r>
            <a:r>
              <a:rPr lang="mk-MK" sz="1200"/>
              <a:t>и</a:t>
            </a:r>
            <a:r>
              <a:rPr lang="mk-MK" sz="1200" b="1"/>
              <a:t> </a:t>
            </a:r>
            <a:r>
              <a:rPr lang="en-US" sz="1200" b="1"/>
              <a:t>Co</a:t>
            </a:r>
            <a:r>
              <a:rPr lang="mk-MK" sz="1200" b="1" baseline="30000"/>
              <a:t>2+</a:t>
            </a:r>
            <a:r>
              <a:rPr lang="mk-MK" sz="1200" b="1"/>
              <a:t> </a:t>
            </a:r>
            <a:r>
              <a:rPr lang="mk-MK" sz="1200"/>
              <a:t>се користат во процесот на боење.</a:t>
            </a:r>
          </a:p>
          <a:p>
            <a:r>
              <a:rPr lang="mk-MK" sz="1200"/>
              <a:t> Кај лица изложени на дејство на сулфати SO</a:t>
            </a:r>
            <a:r>
              <a:rPr lang="mk-MK" sz="1200" baseline="-25000"/>
              <a:t>4 </a:t>
            </a:r>
            <a:r>
              <a:rPr lang="mk-MK" sz="1200" baseline="30000"/>
              <a:t>2-</a:t>
            </a:r>
            <a:r>
              <a:rPr lang="mk-MK" sz="1200" baseline="-25000"/>
              <a:t>  </a:t>
            </a:r>
            <a:r>
              <a:rPr lang="mk-MK" sz="1200"/>
              <a:t>доаѓа до   надразнување на кожата и непријатно чешање, заради иритирачкото дејаство и тоа 20 пати повеќе одколку  </a:t>
            </a:r>
            <a:r>
              <a:rPr lang="en-US" sz="1200"/>
              <a:t>SO</a:t>
            </a:r>
            <a:r>
              <a:rPr lang="en-US" sz="1200" baseline="-25000"/>
              <a:t>2</a:t>
            </a:r>
            <a:r>
              <a:rPr lang="en-US" sz="1200"/>
              <a:t> </a:t>
            </a:r>
            <a:r>
              <a:rPr lang="mk-MK" sz="1200"/>
              <a:t>кој пак предизвикува бронхијална астма. </a:t>
            </a:r>
          </a:p>
          <a:p>
            <a:r>
              <a:rPr lang="mk-MK" sz="1200"/>
              <a:t>Денес </a:t>
            </a:r>
            <a:r>
              <a:rPr lang="en-US" sz="1200"/>
              <a:t>SO</a:t>
            </a:r>
            <a:r>
              <a:rPr lang="en-US" sz="1200" baseline="-25000"/>
              <a:t>2 </a:t>
            </a:r>
            <a:r>
              <a:rPr lang="mk-MK" sz="1200"/>
              <a:t>се смета за најголем загадувач на воздухот</a:t>
            </a:r>
            <a:r>
              <a:rPr lang="mk-MK" sz="1200" baseline="-25000"/>
              <a:t>, </a:t>
            </a:r>
            <a:r>
              <a:rPr lang="mk-MK" sz="1200"/>
              <a:t>од каде при влажно време се раствора во водата и се трансформира во кисел дожд од </a:t>
            </a:r>
            <a:r>
              <a:rPr lang="en-US" sz="1200"/>
              <a:t>H</a:t>
            </a:r>
            <a:r>
              <a:rPr lang="en-US" sz="1200" baseline="-25000"/>
              <a:t>2</a:t>
            </a:r>
            <a:r>
              <a:rPr lang="en-US" sz="1200"/>
              <a:t>SO</a:t>
            </a:r>
            <a:r>
              <a:rPr lang="en-US" sz="1200" baseline="-25000"/>
              <a:t>4</a:t>
            </a:r>
            <a:r>
              <a:rPr lang="mk-MK" sz="1200" baseline="-25000"/>
              <a:t>. </a:t>
            </a:r>
            <a:r>
              <a:rPr lang="mk-MK" sz="1200"/>
              <a:t>Кисел дожд е штетен за водниот систем бидеќи ја зголемува киселоста на водата, во која неможе да опстанат икрите, рибите, жабите и др. Киселите дождови се главен нагризувач (процес на корозија) на материјалите од неживата природа  (објекти, споменици, фасади, автомобили...).</a:t>
            </a:r>
          </a:p>
          <a:p>
            <a:r>
              <a:rPr lang="mk-MK" sz="1200"/>
              <a:t>Кога времето е суво, растенијата го апсорбираат и заради присуството на вода во растенијата се трансформира во </a:t>
            </a:r>
            <a:r>
              <a:rPr lang="en-US" sz="1200"/>
              <a:t>H</a:t>
            </a:r>
            <a:r>
              <a:rPr lang="en-US" sz="1200" baseline="-25000"/>
              <a:t>2</a:t>
            </a:r>
            <a:r>
              <a:rPr lang="en-US" sz="1200"/>
              <a:t>SO</a:t>
            </a:r>
            <a:r>
              <a:rPr lang="en-US" sz="1200" baseline="-25000"/>
              <a:t>4</a:t>
            </a:r>
            <a:r>
              <a:rPr lang="mk-MK" sz="1200" baseline="-25000"/>
              <a:t>. </a:t>
            </a:r>
            <a:endParaRPr lang="mk-MK" sz="1200"/>
          </a:p>
        </p:txBody>
      </p:sp>
      <p:pic>
        <p:nvPicPr>
          <p:cNvPr id="20483" name="Picture 2" descr="LOGO HEMISKO"/>
          <p:cNvPicPr>
            <a:picLocks noChangeAspect="1" noChangeArrowheads="1"/>
          </p:cNvPicPr>
          <p:nvPr/>
        </p:nvPicPr>
        <p:blipFill>
          <a:blip r:embed="rId2"/>
          <a:srcRect/>
          <a:stretch>
            <a:fillRect/>
          </a:stretch>
        </p:blipFill>
        <p:spPr bwMode="auto">
          <a:xfrm>
            <a:off x="3643313" y="142875"/>
            <a:ext cx="657225" cy="723900"/>
          </a:xfrm>
          <a:prstGeom prst="rect">
            <a:avLst/>
          </a:prstGeom>
          <a:noFill/>
          <a:ln w="9525">
            <a:noFill/>
            <a:miter lim="800000"/>
            <a:headEnd/>
            <a:tailEnd/>
          </a:ln>
        </p:spPr>
      </p:pic>
      <p:sp>
        <p:nvSpPr>
          <p:cNvPr id="8" name="Donut 7"/>
          <p:cNvSpPr/>
          <p:nvPr/>
        </p:nvSpPr>
        <p:spPr>
          <a:xfrm>
            <a:off x="357188" y="2857500"/>
            <a:ext cx="357187" cy="357188"/>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20485" name="Picture 3" descr="C:\Users\User\Downloads\индексjnhh.png"/>
          <p:cNvPicPr>
            <a:picLocks noChangeAspect="1" noChangeArrowheads="1"/>
          </p:cNvPicPr>
          <p:nvPr/>
        </p:nvPicPr>
        <p:blipFill>
          <a:blip r:embed="rId3"/>
          <a:srcRect/>
          <a:stretch>
            <a:fillRect/>
          </a:stretch>
        </p:blipFill>
        <p:spPr bwMode="auto">
          <a:xfrm>
            <a:off x="71438" y="2000250"/>
            <a:ext cx="358775" cy="357188"/>
          </a:xfrm>
          <a:prstGeom prst="rect">
            <a:avLst/>
          </a:prstGeom>
          <a:noFill/>
          <a:ln w="9525">
            <a:noFill/>
            <a:miter lim="800000"/>
            <a:headEnd/>
            <a:tailEnd/>
          </a:ln>
        </p:spPr>
      </p:pic>
      <p:sp>
        <p:nvSpPr>
          <p:cNvPr id="20486" name="TextBox 12"/>
          <p:cNvSpPr txBox="1">
            <a:spLocks noChangeArrowheads="1"/>
          </p:cNvSpPr>
          <p:nvPr/>
        </p:nvSpPr>
        <p:spPr bwMode="auto">
          <a:xfrm>
            <a:off x="428625" y="142875"/>
            <a:ext cx="2357438"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pic>
        <p:nvPicPr>
          <p:cNvPr id="20487" name="Picture 3" descr="C:\Users\User\Downloads\индексjnhh.png"/>
          <p:cNvPicPr>
            <a:picLocks noChangeAspect="1" noChangeArrowheads="1"/>
          </p:cNvPicPr>
          <p:nvPr/>
        </p:nvPicPr>
        <p:blipFill>
          <a:blip r:embed="rId3"/>
          <a:srcRect/>
          <a:stretch>
            <a:fillRect/>
          </a:stretch>
        </p:blipFill>
        <p:spPr bwMode="auto">
          <a:xfrm>
            <a:off x="0" y="5572125"/>
            <a:ext cx="358775" cy="357188"/>
          </a:xfrm>
          <a:prstGeom prst="rect">
            <a:avLst/>
          </a:prstGeom>
          <a:noFill/>
          <a:ln w="9525">
            <a:noFill/>
            <a:miter lim="800000"/>
            <a:headEnd/>
            <a:tailEnd/>
          </a:ln>
        </p:spPr>
      </p:pic>
      <p:sp>
        <p:nvSpPr>
          <p:cNvPr id="26" name="Donut 25"/>
          <p:cNvSpPr/>
          <p:nvPr/>
        </p:nvSpPr>
        <p:spPr>
          <a:xfrm>
            <a:off x="71438" y="6357938"/>
            <a:ext cx="357187"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20495" name="Picture 3" descr="C:\Users\User\Downloads\Ferric-Sulphate-Fe2-SO4-3-fe2-so4.jpg"/>
          <p:cNvPicPr>
            <a:picLocks noChangeAspect="1" noChangeArrowheads="1"/>
          </p:cNvPicPr>
          <p:nvPr/>
        </p:nvPicPr>
        <p:blipFill>
          <a:blip r:embed="rId4"/>
          <a:srcRect b="25000"/>
          <a:stretch>
            <a:fillRect/>
          </a:stretch>
        </p:blipFill>
        <p:spPr bwMode="auto">
          <a:xfrm>
            <a:off x="2571750" y="357188"/>
            <a:ext cx="857250" cy="642937"/>
          </a:xfrm>
          <a:prstGeom prst="rect">
            <a:avLst/>
          </a:prstGeom>
          <a:noFill/>
          <a:ln w="9525">
            <a:noFill/>
            <a:miter lim="800000"/>
            <a:headEnd/>
            <a:tailEnd/>
          </a:ln>
        </p:spPr>
      </p:pic>
      <p:sp>
        <p:nvSpPr>
          <p:cNvPr id="3" name="Rounded Rectangle 1"/>
          <p:cNvSpPr/>
          <p:nvPr/>
        </p:nvSpPr>
        <p:spPr>
          <a:xfrm>
            <a:off x="4572000" y="0"/>
            <a:ext cx="4572000" cy="578643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p>
        </p:txBody>
      </p:sp>
      <p:sp>
        <p:nvSpPr>
          <p:cNvPr id="20498" name="Text Box 18"/>
          <p:cNvSpPr txBox="1">
            <a:spLocks noChangeArrowheads="1"/>
          </p:cNvSpPr>
          <p:nvPr/>
        </p:nvSpPr>
        <p:spPr bwMode="auto">
          <a:xfrm>
            <a:off x="4572000" y="981075"/>
            <a:ext cx="4572000" cy="3378200"/>
          </a:xfrm>
          <a:prstGeom prst="rect">
            <a:avLst/>
          </a:prstGeom>
          <a:noFill/>
          <a:ln w="9525">
            <a:noFill/>
            <a:miter lim="800000"/>
            <a:headEnd/>
            <a:tailEnd/>
          </a:ln>
          <a:effectLst/>
        </p:spPr>
        <p:txBody>
          <a:bodyPr>
            <a:spAutoFit/>
          </a:bodyPr>
          <a:lstStyle/>
          <a:p>
            <a:r>
              <a:rPr lang="en-US" sz="1200" b="1"/>
              <a:t>Name Iron (III) sulfate</a:t>
            </a:r>
          </a:p>
          <a:p>
            <a:r>
              <a:rPr lang="en-US" sz="1200" b="1"/>
              <a:t>Chemical formula: Fe2 (SO4) 3</a:t>
            </a:r>
          </a:p>
          <a:p>
            <a:r>
              <a:rPr lang="en-US" sz="1200" b="1"/>
              <a:t>Cobalt (II) sulfate CoSO4</a:t>
            </a:r>
          </a:p>
          <a:p>
            <a:endParaRPr lang="en-US" sz="1200" b="1"/>
          </a:p>
          <a:p>
            <a:r>
              <a:rPr lang="en-US" sz="1200" b="1" i="1">
                <a:solidFill>
                  <a:srgbClr val="FF0000"/>
                </a:solidFill>
              </a:rPr>
              <a:t>Limit value SO42- discharge into surface water 1000 mg / l.</a:t>
            </a:r>
          </a:p>
          <a:p>
            <a:r>
              <a:rPr lang="en-US" sz="1200"/>
              <a:t>Sulphates of Fe3 + and Co2 + is used in the coloring process.</a:t>
            </a:r>
          </a:p>
          <a:p>
            <a:r>
              <a:rPr lang="en-US" sz="1200"/>
              <a:t> In persons exposed to sulfates SO4 2- comes to skin irritation and unpleasant itching due iritirachkoto dejastvo and 20 times more than SO2 which in turn causes bronchial asthma.</a:t>
            </a:r>
          </a:p>
          <a:p>
            <a:r>
              <a:rPr lang="en-US" sz="1200"/>
              <a:t>Today SO2 is considered the biggest air polluter, where in damp weather dissolves in water and is transformed into acid rain H2SO4. Acid rain is damaging the water system bidekji increases the acidity of the water, which can not survive roes, fish, frogs and others. Acid rain is a major nagrizuvach (process of corrosion) materials of inanimate nature (buildings, monuments, facades, cars ...).</a:t>
            </a:r>
          </a:p>
          <a:p>
            <a:r>
              <a:rPr lang="en-US" sz="1200"/>
              <a:t>When the weather is dry, the plants absorb and due to the presence of water in the plant is transformed into H2SO4.</a:t>
            </a:r>
          </a:p>
        </p:txBody>
      </p:sp>
      <p:sp>
        <p:nvSpPr>
          <p:cNvPr id="20499" name="TextBox 12"/>
          <p:cNvSpPr txBox="1">
            <a:spLocks noChangeArrowheads="1"/>
          </p:cNvSpPr>
          <p:nvPr/>
        </p:nvSpPr>
        <p:spPr bwMode="auto">
          <a:xfrm>
            <a:off x="5580063" y="188913"/>
            <a:ext cx="2357437" cy="274637"/>
          </a:xfrm>
          <a:prstGeom prst="rect">
            <a:avLst/>
          </a:prstGeom>
          <a:noFill/>
          <a:ln w="9525">
            <a:noFill/>
            <a:miter lim="800000"/>
            <a:headEnd/>
            <a:tailEnd/>
          </a:ln>
        </p:spPr>
        <p:txBody>
          <a:bodyPr>
            <a:spAutoFit/>
          </a:bodyPr>
          <a:lstStyle/>
          <a:p>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endParaRPr lang="mk-MK" sz="1200" b="1">
              <a:solidFill>
                <a:srgbClr val="C00000"/>
              </a:solidFill>
            </a:endParaRPr>
          </a:p>
        </p:txBody>
      </p:sp>
      <p:pic>
        <p:nvPicPr>
          <p:cNvPr id="20500" name="Picture 2" descr="LOGO HEMISKO"/>
          <p:cNvPicPr>
            <a:picLocks noChangeAspect="1" noChangeArrowheads="1"/>
          </p:cNvPicPr>
          <p:nvPr/>
        </p:nvPicPr>
        <p:blipFill>
          <a:blip r:embed="rId2"/>
          <a:srcRect/>
          <a:stretch>
            <a:fillRect/>
          </a:stretch>
        </p:blipFill>
        <p:spPr bwMode="auto">
          <a:xfrm>
            <a:off x="8164513" y="406400"/>
            <a:ext cx="657225" cy="723900"/>
          </a:xfrm>
          <a:prstGeom prst="rect">
            <a:avLst/>
          </a:prstGeom>
          <a:noFill/>
          <a:ln w="9525">
            <a:noFill/>
            <a:miter lim="800000"/>
            <a:headEnd/>
            <a:tailEnd/>
          </a:ln>
        </p:spPr>
      </p:pic>
      <p:pic>
        <p:nvPicPr>
          <p:cNvPr id="20501" name="Picture 3" descr="C:\Users\User\Downloads\Ferric-Sulphate-Fe2-SO4-3-fe2-so4.jpg"/>
          <p:cNvPicPr>
            <a:picLocks noChangeAspect="1" noChangeArrowheads="1"/>
          </p:cNvPicPr>
          <p:nvPr/>
        </p:nvPicPr>
        <p:blipFill>
          <a:blip r:embed="rId4"/>
          <a:srcRect b="25000"/>
          <a:stretch>
            <a:fillRect/>
          </a:stretch>
        </p:blipFill>
        <p:spPr bwMode="auto">
          <a:xfrm>
            <a:off x="7092950" y="620713"/>
            <a:ext cx="857250" cy="642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4572000" cy="62865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mk-MK" sz="1200" b="1" dirty="0">
              <a:solidFill>
                <a:srgbClr val="C00000"/>
              </a:solidFill>
              <a:latin typeface="Arial" pitchFamily="34" charset="0"/>
              <a:cs typeface="Arial" pitchFamily="34" charset="0"/>
            </a:endParaRPr>
          </a:p>
        </p:txBody>
      </p:sp>
      <p:sp>
        <p:nvSpPr>
          <p:cNvPr id="21506" name="TextBox 3"/>
          <p:cNvSpPr txBox="1">
            <a:spLocks noChangeArrowheads="1"/>
          </p:cNvSpPr>
          <p:nvPr/>
        </p:nvSpPr>
        <p:spPr bwMode="auto">
          <a:xfrm>
            <a:off x="357188" y="428625"/>
            <a:ext cx="4071937" cy="6116638"/>
          </a:xfrm>
          <a:prstGeom prst="rect">
            <a:avLst/>
          </a:prstGeom>
          <a:noFill/>
          <a:ln w="9525">
            <a:noFill/>
            <a:miter lim="800000"/>
            <a:headEnd/>
            <a:tailEnd/>
          </a:ln>
        </p:spPr>
        <p:txBody>
          <a:bodyPr>
            <a:spAutoFit/>
          </a:bodyPr>
          <a:lstStyle/>
          <a:p>
            <a:r>
              <a:rPr lang="mk-MK" sz="1200" b="1">
                <a:latin typeface="Calibri" pitchFamily="34" charset="0"/>
              </a:rPr>
              <a:t>Бакар </a:t>
            </a:r>
            <a:endParaRPr lang="en-US" sz="1200" b="1">
              <a:latin typeface="Calibri" pitchFamily="34" charset="0"/>
            </a:endParaRPr>
          </a:p>
          <a:p>
            <a:r>
              <a:rPr lang="mk-MK" sz="1200" b="1"/>
              <a:t>Бакар(II) сулфат    CuSO</a:t>
            </a:r>
            <a:r>
              <a:rPr lang="mk-MK" sz="1200" b="1" baseline="-25000"/>
              <a:t>4 </a:t>
            </a:r>
            <a:endParaRPr lang="en-US" sz="1200" b="1"/>
          </a:p>
          <a:p>
            <a:endParaRPr lang="mk-MK" sz="1200">
              <a:latin typeface="Calibri" pitchFamily="34" charset="0"/>
            </a:endParaRPr>
          </a:p>
          <a:p>
            <a:endParaRPr lang="en-US" sz="1200"/>
          </a:p>
          <a:p>
            <a:endParaRPr lang="en-US" sz="1200"/>
          </a:p>
          <a:p>
            <a:endParaRPr lang="en-US" sz="1200"/>
          </a:p>
          <a:p>
            <a:endParaRPr lang="en-US" sz="1200"/>
          </a:p>
          <a:p>
            <a:endParaRPr lang="en-US" sz="1200"/>
          </a:p>
          <a:p>
            <a:r>
              <a:rPr lang="mk-MK" sz="1200"/>
              <a:t>Бакарот е елемент кој во мали количини е неопходен за развој и функционирање на човечкиот организам. </a:t>
            </a:r>
            <a:r>
              <a:rPr lang="en-US" sz="1200"/>
              <a:t> </a:t>
            </a:r>
            <a:r>
              <a:rPr lang="mk-MK" sz="1200"/>
              <a:t>Се внесува преку  храна и вода, од кој дел се ресорбира преку дванаесетпалачното црево во крвта и, врзан за протеинот церулоплазмин кој служи за пренос на бакарот, патува до оние клетки и органи на кои бакарот им е потребен.  </a:t>
            </a:r>
            <a:endParaRPr lang="en-US" sz="1200"/>
          </a:p>
          <a:p>
            <a:r>
              <a:rPr lang="mk-MK" sz="1200"/>
              <a:t>Вишокот се излачува главно преку жолчката. </a:t>
            </a:r>
            <a:endParaRPr lang="en-US" sz="1200"/>
          </a:p>
          <a:p>
            <a:endParaRPr lang="en-US" sz="1200"/>
          </a:p>
          <a:p>
            <a:endParaRPr lang="en-US" sz="1200"/>
          </a:p>
          <a:p>
            <a:endParaRPr lang="en-US" sz="1200"/>
          </a:p>
          <a:p>
            <a:r>
              <a:rPr lang="mk-MK" sz="1200"/>
              <a:t>Доколку не се излачи </a:t>
            </a:r>
            <a:r>
              <a:rPr lang="en-US" sz="1200"/>
              <a:t>Cu</a:t>
            </a:r>
            <a:r>
              <a:rPr lang="mk-MK" sz="1200"/>
              <a:t> , вишокот хемиски се сврзува со протеините и клетките на црниот дроб, предизвикувајќи создавање на токсични слободни</a:t>
            </a:r>
            <a:r>
              <a:rPr lang="mk-MK" sz="1200">
                <a:hlinkClick r:id="rId2" tooltip="Слободни радикали"/>
              </a:rPr>
              <a:t> </a:t>
            </a:r>
            <a:r>
              <a:rPr lang="mk-MK" sz="1200"/>
              <a:t>радикали, Најмногу се оштетени црниот дроб и лентикуларните јадра во мозокот .</a:t>
            </a:r>
            <a:endParaRPr lang="en-US" sz="1200"/>
          </a:p>
          <a:p>
            <a:r>
              <a:rPr lang="mk-MK" sz="1200"/>
              <a:t> Невролошките симптоми се позабележителни кај пациентите над 20 годишна возраст.</a:t>
            </a:r>
            <a:r>
              <a:rPr lang="ru-RU" sz="1200" b="1" i="1">
                <a:solidFill>
                  <a:srgbClr val="C00000"/>
                </a:solidFill>
              </a:rPr>
              <a:t> </a:t>
            </a:r>
            <a:endParaRPr lang="en-US" sz="1200" b="1" i="1">
              <a:solidFill>
                <a:srgbClr val="C00000"/>
              </a:solidFill>
            </a:endParaRPr>
          </a:p>
          <a:p>
            <a:r>
              <a:rPr lang="ru-RU" sz="1200" b="1" i="1">
                <a:solidFill>
                  <a:srgbClr val="C00000"/>
                </a:solidFill>
              </a:rPr>
              <a:t>Гранична вредност за испуштање  </a:t>
            </a:r>
            <a:r>
              <a:rPr lang="mk-MK" sz="1200" b="1" baseline="-25000"/>
              <a:t>  </a:t>
            </a:r>
            <a:r>
              <a:rPr lang="ru-RU" sz="1200" b="1" i="1">
                <a:solidFill>
                  <a:srgbClr val="C00000"/>
                </a:solidFill>
              </a:rPr>
              <a:t>во површински води е 1</a:t>
            </a:r>
            <a:r>
              <a:rPr lang="en-US" sz="1200" b="1" i="1">
                <a:solidFill>
                  <a:srgbClr val="C00000"/>
                </a:solidFill>
              </a:rPr>
              <a:t> mg/l</a:t>
            </a:r>
            <a:r>
              <a:rPr lang="mk-MK" sz="1200" b="1" i="1">
                <a:solidFill>
                  <a:srgbClr val="C00000"/>
                </a:solidFill>
              </a:rPr>
              <a:t>.</a:t>
            </a:r>
            <a:endParaRPr lang="mk-MK" sz="1200" b="1">
              <a:solidFill>
                <a:srgbClr val="C00000"/>
              </a:solidFill>
            </a:endParaRPr>
          </a:p>
          <a:p>
            <a:endParaRPr lang="mk-MK" sz="1200"/>
          </a:p>
          <a:p>
            <a:endParaRPr lang="mk-MK" sz="1200"/>
          </a:p>
          <a:p>
            <a:endParaRPr lang="mk-MK" sz="1200"/>
          </a:p>
          <a:p>
            <a:r>
              <a:rPr lang="mk-MK" sz="1200"/>
              <a:t/>
            </a:r>
            <a:br>
              <a:rPr lang="mk-MK" sz="1200"/>
            </a:br>
            <a:endParaRPr lang="mk-MK" sz="1200">
              <a:solidFill>
                <a:srgbClr val="002060"/>
              </a:solidFill>
            </a:endParaRPr>
          </a:p>
        </p:txBody>
      </p:sp>
      <p:pic>
        <p:nvPicPr>
          <p:cNvPr id="21507" name="Picture 2" descr="LOGO HEMISKO"/>
          <p:cNvPicPr>
            <a:picLocks noChangeAspect="1" noChangeArrowheads="1"/>
          </p:cNvPicPr>
          <p:nvPr/>
        </p:nvPicPr>
        <p:blipFill>
          <a:blip r:embed="rId3"/>
          <a:srcRect/>
          <a:stretch>
            <a:fillRect/>
          </a:stretch>
        </p:blipFill>
        <p:spPr bwMode="auto">
          <a:xfrm>
            <a:off x="3643313" y="142875"/>
            <a:ext cx="657225" cy="723900"/>
          </a:xfrm>
          <a:prstGeom prst="rect">
            <a:avLst/>
          </a:prstGeom>
          <a:noFill/>
          <a:ln w="9525">
            <a:noFill/>
            <a:miter lim="800000"/>
            <a:headEnd/>
            <a:tailEnd/>
          </a:ln>
        </p:spPr>
      </p:pic>
      <p:sp>
        <p:nvSpPr>
          <p:cNvPr id="7" name="Smiley Face 6"/>
          <p:cNvSpPr/>
          <p:nvPr/>
        </p:nvSpPr>
        <p:spPr>
          <a:xfrm>
            <a:off x="142875" y="1857375"/>
            <a:ext cx="285750" cy="285750"/>
          </a:xfrm>
          <a:prstGeom prst="smileyFace">
            <a:avLst/>
          </a:prstGeom>
          <a:solidFill>
            <a:srgbClr val="FFFF00"/>
          </a:solidFill>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mk-MK"/>
          </a:p>
        </p:txBody>
      </p:sp>
      <p:sp>
        <p:nvSpPr>
          <p:cNvPr id="8" name="Donut 7"/>
          <p:cNvSpPr/>
          <p:nvPr/>
        </p:nvSpPr>
        <p:spPr>
          <a:xfrm>
            <a:off x="1714500" y="5857875"/>
            <a:ext cx="357188" cy="357188"/>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21510" name="Picture 3" descr="C:\Users\User\Downloads\индексjnhh.png"/>
          <p:cNvPicPr>
            <a:picLocks noChangeAspect="1" noChangeArrowheads="1"/>
          </p:cNvPicPr>
          <p:nvPr/>
        </p:nvPicPr>
        <p:blipFill>
          <a:blip r:embed="rId4"/>
          <a:srcRect/>
          <a:stretch>
            <a:fillRect/>
          </a:stretch>
        </p:blipFill>
        <p:spPr bwMode="auto">
          <a:xfrm>
            <a:off x="785813" y="5786438"/>
            <a:ext cx="358775" cy="357187"/>
          </a:xfrm>
          <a:prstGeom prst="rect">
            <a:avLst/>
          </a:prstGeom>
          <a:noFill/>
          <a:ln w="9525">
            <a:noFill/>
            <a:miter lim="800000"/>
            <a:headEnd/>
            <a:tailEnd/>
          </a:ln>
        </p:spPr>
      </p:pic>
      <p:sp>
        <p:nvSpPr>
          <p:cNvPr id="21511" name="TextBox 12"/>
          <p:cNvSpPr txBox="1">
            <a:spLocks noChangeArrowheads="1"/>
          </p:cNvSpPr>
          <p:nvPr/>
        </p:nvSpPr>
        <p:spPr bwMode="auto">
          <a:xfrm>
            <a:off x="428625" y="142875"/>
            <a:ext cx="2357438" cy="276225"/>
          </a:xfrm>
          <a:prstGeom prst="rect">
            <a:avLst/>
          </a:prstGeom>
          <a:noFill/>
          <a:ln w="9525">
            <a:noFill/>
            <a:miter lim="800000"/>
            <a:headEnd/>
            <a:tailEnd/>
          </a:ln>
        </p:spPr>
        <p:txBody>
          <a:bodyPr>
            <a:spAutoFit/>
          </a:bodyPr>
          <a:lstStyle/>
          <a:p>
            <a:r>
              <a:rPr lang="mk-MK" sz="1200" b="1">
                <a:solidFill>
                  <a:srgbClr val="C00000"/>
                </a:solidFill>
              </a:rPr>
              <a:t>СОУ „Орде Чопела“ Прилеп</a:t>
            </a:r>
          </a:p>
        </p:txBody>
      </p:sp>
      <p:pic>
        <p:nvPicPr>
          <p:cNvPr id="21512" name="Picture 3" descr="C:\Users\User\Downloads\индексjnhh.png"/>
          <p:cNvPicPr>
            <a:picLocks noChangeAspect="1" noChangeArrowheads="1"/>
          </p:cNvPicPr>
          <p:nvPr/>
        </p:nvPicPr>
        <p:blipFill>
          <a:blip r:embed="rId4"/>
          <a:srcRect/>
          <a:stretch>
            <a:fillRect/>
          </a:stretch>
        </p:blipFill>
        <p:spPr bwMode="auto">
          <a:xfrm>
            <a:off x="71438" y="5643563"/>
            <a:ext cx="358775" cy="357187"/>
          </a:xfrm>
          <a:prstGeom prst="rect">
            <a:avLst/>
          </a:prstGeom>
          <a:noFill/>
          <a:ln w="9525">
            <a:noFill/>
            <a:miter lim="800000"/>
            <a:headEnd/>
            <a:tailEnd/>
          </a:ln>
        </p:spPr>
      </p:pic>
      <p:sp>
        <p:nvSpPr>
          <p:cNvPr id="26" name="Donut 25"/>
          <p:cNvSpPr/>
          <p:nvPr/>
        </p:nvSpPr>
        <p:spPr>
          <a:xfrm>
            <a:off x="71438" y="6357938"/>
            <a:ext cx="357187" cy="357187"/>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mk-MK">
              <a:solidFill>
                <a:schemeClr val="tx1"/>
              </a:solidFill>
            </a:endParaRPr>
          </a:p>
        </p:txBody>
      </p:sp>
      <p:pic>
        <p:nvPicPr>
          <p:cNvPr id="21520" name="Picture 33" descr="&amp;Kcy;&amp;rcy;&amp;icy;&amp;scy;&amp;tcy;&amp;acy;&amp;lcy;"/>
          <p:cNvPicPr>
            <a:picLocks noChangeAspect="1" noChangeArrowheads="1"/>
          </p:cNvPicPr>
          <p:nvPr/>
        </p:nvPicPr>
        <p:blipFill>
          <a:blip r:embed="rId5"/>
          <a:srcRect/>
          <a:stretch>
            <a:fillRect/>
          </a:stretch>
        </p:blipFill>
        <p:spPr bwMode="auto">
          <a:xfrm>
            <a:off x="2339975" y="765175"/>
            <a:ext cx="1428750" cy="1076325"/>
          </a:xfrm>
          <a:prstGeom prst="rect">
            <a:avLst/>
          </a:prstGeom>
          <a:noFill/>
          <a:ln w="9525">
            <a:noFill/>
            <a:miter lim="800000"/>
            <a:headEnd/>
            <a:tailEnd/>
          </a:ln>
        </p:spPr>
      </p:pic>
      <p:sp>
        <p:nvSpPr>
          <p:cNvPr id="3" name="Rounded Rectangle 1"/>
          <p:cNvSpPr/>
          <p:nvPr/>
        </p:nvSpPr>
        <p:spPr>
          <a:xfrm>
            <a:off x="4572000" y="0"/>
            <a:ext cx="4572000" cy="62865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mk-MK" sz="1200" b="1" dirty="0">
              <a:solidFill>
                <a:srgbClr val="C00000"/>
              </a:solidFill>
              <a:latin typeface="Arial" pitchFamily="34" charset="0"/>
              <a:cs typeface="Arial" pitchFamily="34" charset="0"/>
            </a:endParaRPr>
          </a:p>
        </p:txBody>
      </p:sp>
      <p:sp>
        <p:nvSpPr>
          <p:cNvPr id="21523" name="Text Box 19"/>
          <p:cNvSpPr txBox="1">
            <a:spLocks noChangeArrowheads="1"/>
          </p:cNvSpPr>
          <p:nvPr/>
        </p:nvSpPr>
        <p:spPr bwMode="auto">
          <a:xfrm>
            <a:off x="4572000" y="765175"/>
            <a:ext cx="4572000" cy="4473575"/>
          </a:xfrm>
          <a:prstGeom prst="rect">
            <a:avLst/>
          </a:prstGeom>
          <a:noFill/>
          <a:ln w="9525">
            <a:noFill/>
            <a:miter lim="800000"/>
            <a:headEnd/>
            <a:tailEnd/>
          </a:ln>
          <a:effectLst/>
        </p:spPr>
        <p:txBody>
          <a:bodyPr>
            <a:spAutoFit/>
          </a:bodyPr>
          <a:lstStyle/>
          <a:p>
            <a:r>
              <a:rPr lang="en-US" sz="1200" b="1"/>
              <a:t>Copper</a:t>
            </a:r>
          </a:p>
          <a:p>
            <a:r>
              <a:rPr lang="en-US" sz="1200" b="1"/>
              <a:t>Copper (II) sulphate CuSO4</a:t>
            </a:r>
          </a:p>
          <a:p>
            <a:endParaRPr lang="en-US" sz="1200" b="1"/>
          </a:p>
          <a:p>
            <a:endParaRPr lang="en-US" sz="1200"/>
          </a:p>
          <a:p>
            <a:endParaRPr lang="en-US" sz="1200"/>
          </a:p>
          <a:p>
            <a:endParaRPr lang="en-US" sz="1200"/>
          </a:p>
          <a:p>
            <a:endParaRPr lang="en-US" sz="1200"/>
          </a:p>
          <a:p>
            <a:endParaRPr lang="en-US" sz="1200"/>
          </a:p>
          <a:p>
            <a:r>
              <a:rPr lang="en-US" sz="1200"/>
              <a:t>Copper is an element that in small quantities is essential for the development and functioning of the human organism. Enter through food and water, part of which is absorbed through the duodenum into the blood and bound protein ceruloplasmin which transfers copper, travel to those cells and organs that copper is needed.</a:t>
            </a:r>
          </a:p>
          <a:p>
            <a:r>
              <a:rPr lang="en-US" sz="1200"/>
              <a:t>The excess is excreted mainly in the bile.</a:t>
            </a:r>
          </a:p>
          <a:p>
            <a:endParaRPr lang="en-US" sz="1200"/>
          </a:p>
          <a:p>
            <a:endParaRPr lang="en-US" sz="1200"/>
          </a:p>
          <a:p>
            <a:endParaRPr lang="en-US" sz="1200"/>
          </a:p>
          <a:p>
            <a:r>
              <a:rPr lang="en-US" sz="1200"/>
              <a:t>If not excreted Cu, excess chemical binds with proteins and liver cells, causing the formation of toxic free radicals, most damaged liver and lenticular nuclei in the brain.</a:t>
            </a:r>
          </a:p>
          <a:p>
            <a:r>
              <a:rPr lang="en-US" sz="1200"/>
              <a:t> Neurological symptoms are more noticeable in patients over 20 years of age.</a:t>
            </a:r>
          </a:p>
          <a:p>
            <a:r>
              <a:rPr lang="en-US" sz="1200" b="1" i="1">
                <a:solidFill>
                  <a:srgbClr val="FF0000"/>
                </a:solidFill>
              </a:rPr>
              <a:t>Limit value for discharge into surface water is 1 mg / l.</a:t>
            </a:r>
          </a:p>
        </p:txBody>
      </p:sp>
      <p:sp>
        <p:nvSpPr>
          <p:cNvPr id="21524" name="TextBox 12"/>
          <p:cNvSpPr txBox="1">
            <a:spLocks noChangeArrowheads="1"/>
          </p:cNvSpPr>
          <p:nvPr/>
        </p:nvSpPr>
        <p:spPr bwMode="auto">
          <a:xfrm>
            <a:off x="5580063" y="188913"/>
            <a:ext cx="2357437" cy="274637"/>
          </a:xfrm>
          <a:prstGeom prst="rect">
            <a:avLst/>
          </a:prstGeom>
          <a:noFill/>
          <a:ln w="9525">
            <a:noFill/>
            <a:miter lim="800000"/>
            <a:headEnd/>
            <a:tailEnd/>
          </a:ln>
        </p:spPr>
        <p:txBody>
          <a:bodyPr>
            <a:spAutoFit/>
          </a:bodyPr>
          <a:lstStyle/>
          <a:p>
            <a:r>
              <a:rPr lang="en-US" sz="1200" b="1">
                <a:solidFill>
                  <a:srgbClr val="C00000"/>
                </a:solidFill>
              </a:rPr>
              <a:t>SOU</a:t>
            </a:r>
            <a:r>
              <a:rPr lang="mk-MK" sz="1200" b="1">
                <a:solidFill>
                  <a:srgbClr val="C00000"/>
                </a:solidFill>
              </a:rPr>
              <a:t> „</a:t>
            </a:r>
            <a:r>
              <a:rPr lang="en-US" sz="1200" b="1">
                <a:solidFill>
                  <a:srgbClr val="C00000"/>
                </a:solidFill>
              </a:rPr>
              <a:t>Orde Copela</a:t>
            </a:r>
            <a:r>
              <a:rPr lang="mk-MK" sz="1200" b="1">
                <a:solidFill>
                  <a:srgbClr val="C00000"/>
                </a:solidFill>
              </a:rPr>
              <a:t>“ </a:t>
            </a:r>
            <a:r>
              <a:rPr lang="en-US" sz="1200" b="1">
                <a:solidFill>
                  <a:srgbClr val="C00000"/>
                </a:solidFill>
              </a:rPr>
              <a:t>Prilep</a:t>
            </a:r>
            <a:endParaRPr lang="mk-MK" sz="1200" b="1">
              <a:solidFill>
                <a:srgbClr val="C00000"/>
              </a:solidFill>
            </a:endParaRPr>
          </a:p>
        </p:txBody>
      </p:sp>
      <p:pic>
        <p:nvPicPr>
          <p:cNvPr id="21525" name="Picture 2" descr="LOGO HEMISKO"/>
          <p:cNvPicPr>
            <a:picLocks noChangeAspect="1" noChangeArrowheads="1"/>
          </p:cNvPicPr>
          <p:nvPr/>
        </p:nvPicPr>
        <p:blipFill>
          <a:blip r:embed="rId3"/>
          <a:srcRect/>
          <a:stretch>
            <a:fillRect/>
          </a:stretch>
        </p:blipFill>
        <p:spPr bwMode="auto">
          <a:xfrm>
            <a:off x="8027988" y="188913"/>
            <a:ext cx="657225" cy="723900"/>
          </a:xfrm>
          <a:prstGeom prst="rect">
            <a:avLst/>
          </a:prstGeom>
          <a:noFill/>
          <a:ln w="9525">
            <a:noFill/>
            <a:miter lim="800000"/>
            <a:headEnd/>
            <a:tailEnd/>
          </a:ln>
        </p:spPr>
      </p:pic>
      <p:pic>
        <p:nvPicPr>
          <p:cNvPr id="21526" name="Picture 33" descr="&amp;Kcy;&amp;rcy;&amp;icy;&amp;scy;&amp;tcy;&amp;acy;&amp;lcy;"/>
          <p:cNvPicPr>
            <a:picLocks noChangeAspect="1" noChangeArrowheads="1"/>
          </p:cNvPicPr>
          <p:nvPr/>
        </p:nvPicPr>
        <p:blipFill>
          <a:blip r:embed="rId5"/>
          <a:srcRect/>
          <a:stretch>
            <a:fillRect/>
          </a:stretch>
        </p:blipFill>
        <p:spPr bwMode="auto">
          <a:xfrm>
            <a:off x="7013575" y="955675"/>
            <a:ext cx="1428750" cy="107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2737</Words>
  <Application>Microsoft Office PowerPoint</Application>
  <PresentationFormat>On-screen Show (4:3)</PresentationFormat>
  <Paragraphs>216</Paragraphs>
  <Slides>9</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9</vt:i4>
      </vt:variant>
    </vt:vector>
  </HeadingPairs>
  <TitlesOfParts>
    <vt:vector size="12"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Saso</cp:lastModifiedBy>
  <cp:revision>39</cp:revision>
  <dcterms:created xsi:type="dcterms:W3CDTF">2017-03-14T15:14:13Z</dcterms:created>
  <dcterms:modified xsi:type="dcterms:W3CDTF">2017-03-24T07:15:28Z</dcterms:modified>
</cp:coreProperties>
</file>