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5" r:id="rId4"/>
    <p:sldId id="266" r:id="rId5"/>
    <p:sldId id="267" r:id="rId6"/>
    <p:sldId id="268" r:id="rId7"/>
    <p:sldId id="257" r:id="rId8"/>
    <p:sldId id="269" r:id="rId9"/>
    <p:sldId id="270" r:id="rId10"/>
    <p:sldId id="261" r:id="rId11"/>
    <p:sldId id="258" r:id="rId12"/>
    <p:sldId id="262" r:id="rId13"/>
    <p:sldId id="259" r:id="rId14"/>
    <p:sldId id="263" r:id="rId15"/>
    <p:sldId id="26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1F331C4-F4C6-40BB-8C00-25CFE75A3CA4}" type="datetimeFigureOut">
              <a:rPr lang="en-US" smtClean="0"/>
              <a:pPr/>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5946C-C367-400E-855E-4D805AA63623}" type="slidenum">
              <a:rPr lang="en-US" smtClean="0"/>
              <a:pPr/>
              <a:t>‹#›</a:t>
            </a:fld>
            <a:endParaRPr lang="en-US"/>
          </a:p>
        </p:txBody>
      </p:sp>
    </p:spTree>
    <p:extLst>
      <p:ext uri="{BB962C8B-B14F-4D97-AF65-F5344CB8AC3E}">
        <p14:creationId xmlns="" xmlns:p14="http://schemas.microsoft.com/office/powerpoint/2010/main" val="2881880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F331C4-F4C6-40BB-8C00-25CFE75A3CA4}" type="datetimeFigureOut">
              <a:rPr lang="en-US" smtClean="0"/>
              <a:pPr/>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65946C-C367-400E-855E-4D805AA63623}" type="slidenum">
              <a:rPr lang="en-US" smtClean="0"/>
              <a:pPr/>
              <a:t>‹#›</a:t>
            </a:fld>
            <a:endParaRPr lang="en-US"/>
          </a:p>
        </p:txBody>
      </p:sp>
    </p:spTree>
    <p:extLst>
      <p:ext uri="{BB962C8B-B14F-4D97-AF65-F5344CB8AC3E}">
        <p14:creationId xmlns="" xmlns:p14="http://schemas.microsoft.com/office/powerpoint/2010/main" val="195997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F331C4-F4C6-40BB-8C00-25CFE75A3CA4}" type="datetimeFigureOut">
              <a:rPr lang="en-US" smtClean="0"/>
              <a:pPr/>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5946C-C367-400E-855E-4D805AA63623}" type="slidenum">
              <a:rPr lang="en-US" smtClean="0"/>
              <a:pPr/>
              <a:t>‹#›</a:t>
            </a:fld>
            <a:endParaRPr lang="en-US"/>
          </a:p>
        </p:txBody>
      </p:sp>
    </p:spTree>
    <p:extLst>
      <p:ext uri="{BB962C8B-B14F-4D97-AF65-F5344CB8AC3E}">
        <p14:creationId xmlns="" xmlns:p14="http://schemas.microsoft.com/office/powerpoint/2010/main" val="2581652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F331C4-F4C6-40BB-8C00-25CFE75A3CA4}" type="datetimeFigureOut">
              <a:rPr lang="en-US" smtClean="0"/>
              <a:pPr/>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5946C-C367-400E-855E-4D805AA63623}"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 xmlns:p14="http://schemas.microsoft.com/office/powerpoint/2010/main" val="2775404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F331C4-F4C6-40BB-8C00-25CFE75A3CA4}" type="datetimeFigureOut">
              <a:rPr lang="en-US" smtClean="0"/>
              <a:pPr/>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5946C-C367-400E-855E-4D805AA63623}" type="slidenum">
              <a:rPr lang="en-US" smtClean="0"/>
              <a:pPr/>
              <a:t>‹#›</a:t>
            </a:fld>
            <a:endParaRPr lang="en-US"/>
          </a:p>
        </p:txBody>
      </p:sp>
    </p:spTree>
    <p:extLst>
      <p:ext uri="{BB962C8B-B14F-4D97-AF65-F5344CB8AC3E}">
        <p14:creationId xmlns="" xmlns:p14="http://schemas.microsoft.com/office/powerpoint/2010/main" val="3931416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1F331C4-F4C6-40BB-8C00-25CFE75A3CA4}" type="datetimeFigureOut">
              <a:rPr lang="en-US" smtClean="0"/>
              <a:pPr/>
              <a:t>1/9/2018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5946C-C367-400E-855E-4D805AA63623}" type="slidenum">
              <a:rPr lang="en-US" smtClean="0"/>
              <a:pPr/>
              <a:t>‹#›</a:t>
            </a:fld>
            <a:endParaRPr lang="en-US"/>
          </a:p>
        </p:txBody>
      </p:sp>
    </p:spTree>
    <p:extLst>
      <p:ext uri="{BB962C8B-B14F-4D97-AF65-F5344CB8AC3E}">
        <p14:creationId xmlns="" xmlns:p14="http://schemas.microsoft.com/office/powerpoint/2010/main" val="371354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1F331C4-F4C6-40BB-8C00-25CFE75A3CA4}" type="datetimeFigureOut">
              <a:rPr lang="en-US" smtClean="0"/>
              <a:pPr/>
              <a:t>1/9/2018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5946C-C367-400E-855E-4D805AA63623}" type="slidenum">
              <a:rPr lang="en-US" smtClean="0"/>
              <a:pPr/>
              <a:t>‹#›</a:t>
            </a:fld>
            <a:endParaRPr lang="en-US"/>
          </a:p>
        </p:txBody>
      </p:sp>
    </p:spTree>
    <p:extLst>
      <p:ext uri="{BB962C8B-B14F-4D97-AF65-F5344CB8AC3E}">
        <p14:creationId xmlns="" xmlns:p14="http://schemas.microsoft.com/office/powerpoint/2010/main" val="538510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F331C4-F4C6-40BB-8C00-25CFE75A3CA4}" type="datetimeFigureOut">
              <a:rPr lang="en-US" smtClean="0"/>
              <a:pPr/>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5946C-C367-400E-855E-4D805AA63623}" type="slidenum">
              <a:rPr lang="en-US" smtClean="0"/>
              <a:pPr/>
              <a:t>‹#›</a:t>
            </a:fld>
            <a:endParaRPr lang="en-US"/>
          </a:p>
        </p:txBody>
      </p:sp>
    </p:spTree>
    <p:extLst>
      <p:ext uri="{BB962C8B-B14F-4D97-AF65-F5344CB8AC3E}">
        <p14:creationId xmlns="" xmlns:p14="http://schemas.microsoft.com/office/powerpoint/2010/main" val="3532878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F331C4-F4C6-40BB-8C00-25CFE75A3CA4}" type="datetimeFigureOut">
              <a:rPr lang="en-US" smtClean="0"/>
              <a:pPr/>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5946C-C367-400E-855E-4D805AA63623}" type="slidenum">
              <a:rPr lang="en-US" smtClean="0"/>
              <a:pPr/>
              <a:t>‹#›</a:t>
            </a:fld>
            <a:endParaRPr lang="en-US"/>
          </a:p>
        </p:txBody>
      </p:sp>
    </p:spTree>
    <p:extLst>
      <p:ext uri="{BB962C8B-B14F-4D97-AF65-F5344CB8AC3E}">
        <p14:creationId xmlns="" xmlns:p14="http://schemas.microsoft.com/office/powerpoint/2010/main" val="165430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A1F331C4-F4C6-40BB-8C00-25CFE75A3CA4}" type="datetimeFigureOut">
              <a:rPr lang="en-US" smtClean="0"/>
              <a:pPr/>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5946C-C367-400E-855E-4D805AA63623}" type="slidenum">
              <a:rPr lang="en-US" smtClean="0"/>
              <a:pPr/>
              <a:t>‹#›</a:t>
            </a:fld>
            <a:endParaRPr lang="en-US"/>
          </a:p>
        </p:txBody>
      </p:sp>
    </p:spTree>
    <p:extLst>
      <p:ext uri="{BB962C8B-B14F-4D97-AF65-F5344CB8AC3E}">
        <p14:creationId xmlns="" xmlns:p14="http://schemas.microsoft.com/office/powerpoint/2010/main" val="2214227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F331C4-F4C6-40BB-8C00-25CFE75A3CA4}" type="datetimeFigureOut">
              <a:rPr lang="en-US" smtClean="0"/>
              <a:pPr/>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5946C-C367-400E-855E-4D805AA63623}" type="slidenum">
              <a:rPr lang="en-US" smtClean="0"/>
              <a:pPr/>
              <a:t>‹#›</a:t>
            </a:fld>
            <a:endParaRPr lang="en-US"/>
          </a:p>
        </p:txBody>
      </p:sp>
    </p:spTree>
    <p:extLst>
      <p:ext uri="{BB962C8B-B14F-4D97-AF65-F5344CB8AC3E}">
        <p14:creationId xmlns="" xmlns:p14="http://schemas.microsoft.com/office/powerpoint/2010/main" val="3645668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F331C4-F4C6-40BB-8C00-25CFE75A3CA4}" type="datetimeFigureOut">
              <a:rPr lang="en-US" smtClean="0"/>
              <a:pPr/>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65946C-C367-400E-855E-4D805AA63623}" type="slidenum">
              <a:rPr lang="en-US" smtClean="0"/>
              <a:pPr/>
              <a:t>‹#›</a:t>
            </a:fld>
            <a:endParaRPr lang="en-US"/>
          </a:p>
        </p:txBody>
      </p:sp>
    </p:spTree>
    <p:extLst>
      <p:ext uri="{BB962C8B-B14F-4D97-AF65-F5344CB8AC3E}">
        <p14:creationId xmlns="" xmlns:p14="http://schemas.microsoft.com/office/powerpoint/2010/main" val="2267760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F331C4-F4C6-40BB-8C00-25CFE75A3CA4}" type="datetimeFigureOut">
              <a:rPr lang="en-US" smtClean="0"/>
              <a:pPr/>
              <a:t>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65946C-C367-400E-855E-4D805AA63623}" type="slidenum">
              <a:rPr lang="en-US" smtClean="0"/>
              <a:pPr/>
              <a:t>‹#›</a:t>
            </a:fld>
            <a:endParaRPr lang="en-US"/>
          </a:p>
        </p:txBody>
      </p:sp>
    </p:spTree>
    <p:extLst>
      <p:ext uri="{BB962C8B-B14F-4D97-AF65-F5344CB8AC3E}">
        <p14:creationId xmlns="" xmlns:p14="http://schemas.microsoft.com/office/powerpoint/2010/main" val="1551550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A1F331C4-F4C6-40BB-8C00-25CFE75A3CA4}" type="datetimeFigureOut">
              <a:rPr lang="en-US" smtClean="0"/>
              <a:pPr/>
              <a:t>1/9/2018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B65946C-C367-400E-855E-4D805AA63623}" type="slidenum">
              <a:rPr lang="en-US" smtClean="0"/>
              <a:pPr/>
              <a:t>‹#›</a:t>
            </a:fld>
            <a:endParaRPr lang="en-US"/>
          </a:p>
        </p:txBody>
      </p:sp>
    </p:spTree>
    <p:extLst>
      <p:ext uri="{BB962C8B-B14F-4D97-AF65-F5344CB8AC3E}">
        <p14:creationId xmlns="" xmlns:p14="http://schemas.microsoft.com/office/powerpoint/2010/main" val="541862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1F331C4-F4C6-40BB-8C00-25CFE75A3CA4}" type="datetimeFigureOut">
              <a:rPr lang="en-US" smtClean="0"/>
              <a:pPr/>
              <a:t>1/9/2018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B65946C-C367-400E-855E-4D805AA63623}" type="slidenum">
              <a:rPr lang="en-US" smtClean="0"/>
              <a:pPr/>
              <a:t>‹#›</a:t>
            </a:fld>
            <a:endParaRPr lang="en-US"/>
          </a:p>
        </p:txBody>
      </p:sp>
    </p:spTree>
    <p:extLst>
      <p:ext uri="{BB962C8B-B14F-4D97-AF65-F5344CB8AC3E}">
        <p14:creationId xmlns="" xmlns:p14="http://schemas.microsoft.com/office/powerpoint/2010/main" val="1039934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A1F331C4-F4C6-40BB-8C00-25CFE75A3CA4}" type="datetimeFigureOut">
              <a:rPr lang="en-US" smtClean="0"/>
              <a:pPr/>
              <a:t>1/9/2018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B65946C-C367-400E-855E-4D805AA63623}" type="slidenum">
              <a:rPr lang="en-US" smtClean="0"/>
              <a:pPr/>
              <a:t>‹#›</a:t>
            </a:fld>
            <a:endParaRPr lang="en-US"/>
          </a:p>
        </p:txBody>
      </p:sp>
    </p:spTree>
    <p:extLst>
      <p:ext uri="{BB962C8B-B14F-4D97-AF65-F5344CB8AC3E}">
        <p14:creationId xmlns="" xmlns:p14="http://schemas.microsoft.com/office/powerpoint/2010/main" val="2427199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F331C4-F4C6-40BB-8C00-25CFE75A3CA4}" type="datetimeFigureOut">
              <a:rPr lang="en-US" smtClean="0"/>
              <a:pPr/>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65946C-C367-400E-855E-4D805AA63623}" type="slidenum">
              <a:rPr lang="en-US" smtClean="0"/>
              <a:pPr/>
              <a:t>‹#›</a:t>
            </a:fld>
            <a:endParaRPr lang="en-US"/>
          </a:p>
        </p:txBody>
      </p:sp>
    </p:spTree>
    <p:extLst>
      <p:ext uri="{BB962C8B-B14F-4D97-AF65-F5344CB8AC3E}">
        <p14:creationId xmlns="" xmlns:p14="http://schemas.microsoft.com/office/powerpoint/2010/main" val="2844124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1F331C4-F4C6-40BB-8C00-25CFE75A3CA4}" type="datetimeFigureOut">
              <a:rPr lang="en-US" smtClean="0"/>
              <a:pPr/>
              <a:t>1/9/2018</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8B65946C-C367-400E-855E-4D805AA63623}" type="slidenum">
              <a:rPr lang="en-US" smtClean="0"/>
              <a:pPr/>
              <a:t>‹#›</a:t>
            </a:fld>
            <a:endParaRPr lang="en-US"/>
          </a:p>
        </p:txBody>
      </p:sp>
    </p:spTree>
    <p:extLst>
      <p:ext uri="{BB962C8B-B14F-4D97-AF65-F5344CB8AC3E}">
        <p14:creationId xmlns="" xmlns:p14="http://schemas.microsoft.com/office/powerpoint/2010/main" val="34860275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285860"/>
            <a:ext cx="7772400" cy="1470025"/>
          </a:xfrm>
        </p:spPr>
        <p:txBody>
          <a:bodyPr>
            <a:noAutofit/>
          </a:bodyPr>
          <a:lstStyle/>
          <a:p>
            <a:pPr algn="ctr"/>
            <a:r>
              <a:rPr lang="en-US" sz="5400" b="1" dirty="0" smtClean="0"/>
              <a:t>USE OF RECYCLED MATERIALS IN TEXTILES</a:t>
            </a:r>
            <a:endParaRPr lang="en-US" sz="5400" b="1" dirty="0"/>
          </a:p>
        </p:txBody>
      </p:sp>
      <p:sp>
        <p:nvSpPr>
          <p:cNvPr id="3" name="TextBox 2"/>
          <p:cNvSpPr txBox="1">
            <a:spLocks noChangeAspect="1"/>
          </p:cNvSpPr>
          <p:nvPr/>
        </p:nvSpPr>
        <p:spPr>
          <a:xfrm>
            <a:off x="2214552" y="3429000"/>
            <a:ext cx="3712881" cy="298800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Made by:</a:t>
            </a: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Antonio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Naumoski</a:t>
            </a: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Kristina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Petrikova</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dirty="0" smtClean="0"/>
              <a:t> </a:t>
            </a: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Aurora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Farinelli</a:t>
            </a: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Ana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Marija</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Mitreska</a:t>
            </a: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Angela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Jakimoska</a:t>
            </a: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Iria</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Ventoso</a:t>
            </a: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COTTON</a:t>
            </a:r>
            <a:endParaRPr lang="en-US" b="1" dirty="0"/>
          </a:p>
        </p:txBody>
      </p:sp>
      <p:pic>
        <p:nvPicPr>
          <p:cNvPr id="4" name="Content Placeholder 3" descr="Cotton-Plant.jpg"/>
          <p:cNvPicPr>
            <a:picLocks noGrp="1" noChangeAspect="1"/>
          </p:cNvPicPr>
          <p:nvPr>
            <p:ph idx="1"/>
          </p:nvPr>
        </p:nvPicPr>
        <p:blipFill>
          <a:blip r:embed="rId2" cstate="print"/>
          <a:stretch>
            <a:fillRect/>
          </a:stretch>
        </p:blipFill>
        <p:spPr>
          <a:xfrm>
            <a:off x="1177528" y="1600201"/>
            <a:ext cx="6600852" cy="44005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lgn="ctr">
              <a:buNone/>
            </a:pPr>
            <a:endParaRPr lang="en-US" sz="4800" b="1" dirty="0" smtClean="0"/>
          </a:p>
          <a:p>
            <a:pPr marL="0" indent="0" algn="ctr">
              <a:buNone/>
            </a:pPr>
            <a:r>
              <a:rPr lang="en-US" sz="4800" b="1" dirty="0" smtClean="0"/>
              <a:t>Wool</a:t>
            </a:r>
          </a:p>
          <a:p>
            <a:r>
              <a:rPr lang="en-US" dirty="0" smtClean="0"/>
              <a:t>The wool is natural</a:t>
            </a:r>
          </a:p>
          <a:p>
            <a:r>
              <a:rPr lang="en-US" dirty="0" smtClean="0"/>
              <a:t>Wool is the textile fiber obtained from sheep and other animals, including cashmere and mohair from goats, </a:t>
            </a:r>
            <a:r>
              <a:rPr lang="en-US" dirty="0" err="1" smtClean="0"/>
              <a:t>qiviut</a:t>
            </a:r>
            <a:r>
              <a:rPr lang="en-US" dirty="0" smtClean="0"/>
              <a:t> wool from muskoxen, angora from rabbits, and other types of wool from </a:t>
            </a:r>
            <a:r>
              <a:rPr lang="en-US" dirty="0" err="1" smtClean="0"/>
              <a:t>camelids</a:t>
            </a:r>
            <a:r>
              <a:rPr lang="en-US" dirty="0" smtClean="0"/>
              <a:t>.</a:t>
            </a:r>
          </a:p>
          <a:p>
            <a:r>
              <a:rPr lang="en-US" dirty="0" smtClean="0"/>
              <a:t>Wool has been used for blankets, horse rugs, saddle cloths, carpeting, insulation and upholstery.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t>WOOL</a:t>
            </a:r>
            <a:endParaRPr lang="en-US" sz="4800" b="1" dirty="0"/>
          </a:p>
        </p:txBody>
      </p:sp>
      <p:pic>
        <p:nvPicPr>
          <p:cNvPr id="4" name="Content Placeholder 3" descr="1200px-Royal_Winter_Fair_Wool_2.jpg"/>
          <p:cNvPicPr>
            <a:picLocks noGrp="1" noChangeAspect="1"/>
          </p:cNvPicPr>
          <p:nvPr>
            <p:ph idx="1"/>
          </p:nvPr>
        </p:nvPicPr>
        <p:blipFill>
          <a:blip r:embed="rId2" cstate="print"/>
          <a:stretch>
            <a:fillRect/>
          </a:stretch>
        </p:blipFill>
        <p:spPr>
          <a:xfrm>
            <a:off x="642910" y="1857364"/>
            <a:ext cx="3693001" cy="3643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wool-news.jpg"/>
          <p:cNvPicPr>
            <a:picLocks noChangeAspect="1"/>
          </p:cNvPicPr>
          <p:nvPr/>
        </p:nvPicPr>
        <p:blipFill>
          <a:blip r:embed="rId3" cstate="print"/>
          <a:stretch>
            <a:fillRect/>
          </a:stretch>
        </p:blipFill>
        <p:spPr>
          <a:xfrm>
            <a:off x="4643438" y="1857364"/>
            <a:ext cx="3881441" cy="3571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r>
              <a:rPr lang="en-US" sz="4800" b="1" dirty="0" smtClean="0"/>
              <a:t>Nylon</a:t>
            </a:r>
            <a:endParaRPr lang="mk-MK" sz="4800" b="1" dirty="0" smtClean="0"/>
          </a:p>
          <a:p>
            <a:pPr>
              <a:buNone/>
            </a:pPr>
            <a:endParaRPr lang="en-US" sz="4800" b="1" dirty="0" smtClean="0"/>
          </a:p>
          <a:p>
            <a:r>
              <a:rPr lang="en-US" dirty="0" smtClean="0"/>
              <a:t>Nylon can be mixed.</a:t>
            </a:r>
          </a:p>
          <a:p>
            <a:r>
              <a:rPr lang="en-US" dirty="0"/>
              <a:t>Nylon is a generic designation for a family of synthetic polymers, based on aliphatic or </a:t>
            </a:r>
            <a:r>
              <a:rPr lang="en-US" dirty="0" smtClean="0"/>
              <a:t>semi-aromatic</a:t>
            </a:r>
            <a:r>
              <a:rPr lang="en-US" dirty="0"/>
              <a:t> </a:t>
            </a:r>
            <a:r>
              <a:rPr lang="en-US" dirty="0" smtClean="0"/>
              <a:t>polyamides.</a:t>
            </a:r>
          </a:p>
          <a:p>
            <a:r>
              <a:rPr lang="en-US" dirty="0" smtClean="0"/>
              <a:t>Nylon resins are widely used in the automobile industry especially in the engine compartment, nylon resins are used as a component of food packaging films where an oxygen barrier is needed.</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NYLON</a:t>
            </a:r>
            <a:endParaRPr lang="en-US" b="1" dirty="0"/>
          </a:p>
        </p:txBody>
      </p:sp>
      <p:pic>
        <p:nvPicPr>
          <p:cNvPr id="4" name="Content Placeholder 3" descr="nylon-rope-bundles-green-red-and-blue.jpg"/>
          <p:cNvPicPr>
            <a:picLocks noGrp="1" noChangeAspect="1"/>
          </p:cNvPicPr>
          <p:nvPr>
            <p:ph idx="1"/>
          </p:nvPr>
        </p:nvPicPr>
        <p:blipFill>
          <a:blip r:embed="rId2" cstate="print"/>
          <a:stretch>
            <a:fillRect/>
          </a:stretch>
        </p:blipFill>
        <p:spPr>
          <a:xfrm>
            <a:off x="357158" y="2143116"/>
            <a:ext cx="4552942" cy="309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07164_w_7163_h_0750_00500_11015.jpg"/>
          <p:cNvPicPr>
            <a:picLocks noChangeAspect="1"/>
          </p:cNvPicPr>
          <p:nvPr/>
        </p:nvPicPr>
        <p:blipFill>
          <a:blip r:embed="rId3" cstate="print"/>
          <a:stretch>
            <a:fillRect/>
          </a:stretch>
        </p:blipFill>
        <p:spPr>
          <a:xfrm>
            <a:off x="5357818" y="2428868"/>
            <a:ext cx="3456000" cy="230400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6957392"/>
          </a:xfrm>
        </p:spPr>
        <p:txBody>
          <a:bodyPr>
            <a:noAutofit/>
          </a:bodyPr>
          <a:lstStyle/>
          <a:p>
            <a:pPr marL="0" indent="0" algn="ctr">
              <a:buNone/>
            </a:pPr>
            <a:r>
              <a:rPr lang="en-US" sz="3200" b="1" dirty="0"/>
              <a:t>Textiles and leather recycling </a:t>
            </a:r>
            <a:endParaRPr lang="en-US" sz="3200" b="1" dirty="0" smtClean="0"/>
          </a:p>
          <a:p>
            <a:pPr marL="0" indent="0">
              <a:buNone/>
            </a:pPr>
            <a:r>
              <a:rPr lang="en-US" sz="3200" b="1" dirty="0" smtClean="0"/>
              <a:t>                           categories</a:t>
            </a:r>
            <a:endParaRPr lang="mk-MK" sz="3200" b="1" dirty="0" smtClean="0"/>
          </a:p>
          <a:p>
            <a:r>
              <a:rPr lang="en-US" dirty="0"/>
              <a:t>Cotton Recycling</a:t>
            </a:r>
          </a:p>
          <a:p>
            <a:r>
              <a:rPr lang="en-US" dirty="0"/>
              <a:t>Wool Recycling</a:t>
            </a:r>
          </a:p>
          <a:p>
            <a:r>
              <a:rPr lang="en-US" dirty="0"/>
              <a:t>Burlap, Jute, and Sisal Recycling</a:t>
            </a:r>
          </a:p>
          <a:p>
            <a:r>
              <a:rPr lang="en-US" dirty="0"/>
              <a:t>Polyurethane Foam Recycling</a:t>
            </a:r>
          </a:p>
          <a:p>
            <a:r>
              <a:rPr lang="en-US" dirty="0"/>
              <a:t>Polyester and Polyester Fiber Recycling</a:t>
            </a:r>
          </a:p>
          <a:p>
            <a:r>
              <a:rPr lang="en-US" dirty="0"/>
              <a:t>Nylon and Nylon Fiber Recycling</a:t>
            </a:r>
          </a:p>
          <a:p>
            <a:r>
              <a:rPr lang="en-US" dirty="0"/>
              <a:t>Other Synthetic Fiber Recycling</a:t>
            </a:r>
          </a:p>
          <a:p>
            <a:r>
              <a:rPr lang="en-US" dirty="0"/>
              <a:t>Rags and Wipers</a:t>
            </a:r>
          </a:p>
          <a:p>
            <a:r>
              <a:rPr lang="en-US" dirty="0"/>
              <a:t>Used and Recycled Bags</a:t>
            </a:r>
          </a:p>
          <a:p>
            <a:r>
              <a:rPr lang="en-US" dirty="0"/>
              <a:t>Used Clothing</a:t>
            </a:r>
          </a:p>
          <a:p>
            <a:r>
              <a:rPr lang="en-US" dirty="0"/>
              <a:t>Leather Recycling</a:t>
            </a:r>
          </a:p>
          <a:p>
            <a:r>
              <a:rPr lang="en-US" dirty="0"/>
              <a:t>Textile Recycling Employment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714348" y="2928934"/>
            <a:ext cx="8072494" cy="3741738"/>
          </a:xfrm>
        </p:spPr>
        <p:txBody>
          <a:bodyPr>
            <a:normAutofit/>
          </a:bodyPr>
          <a:lstStyle/>
          <a:p>
            <a:r>
              <a:rPr lang="en-US" sz="2400" dirty="0" smtClean="0"/>
              <a:t>Recycling (processing of waste or obtaining secondary raw materials) is the processing of used materials for obtaining new products. This process prevents waste material loss, reduced consumption of new raw materials, reduces energy use, reduces air pollution and water. Recycling is an important component of modern waste reduction.</a:t>
            </a:r>
            <a:endParaRPr lang="mk-MK" sz="2400" dirty="0"/>
          </a:p>
        </p:txBody>
      </p:sp>
      <p:pic>
        <p:nvPicPr>
          <p:cNvPr id="8" name="Content Placeholder 7" descr="green.png"/>
          <p:cNvPicPr>
            <a:picLocks noGrp="1" noChangeAspect="1"/>
          </p:cNvPicPr>
          <p:nvPr>
            <p:ph sz="quarter" idx="4"/>
          </p:nvPr>
        </p:nvPicPr>
        <p:blipFill>
          <a:blip r:embed="rId2" cstate="print"/>
          <a:stretch>
            <a:fillRect/>
          </a:stretch>
        </p:blipFill>
        <p:spPr>
          <a:xfrm>
            <a:off x="2928926" y="1000108"/>
            <a:ext cx="3298825" cy="15394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3515642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357298"/>
            <a:ext cx="8579296" cy="1500198"/>
          </a:xfrm>
        </p:spPr>
        <p:txBody>
          <a:bodyPr/>
          <a:lstStyle/>
          <a:p>
            <a:r>
              <a:rPr lang="en-US" dirty="0" smtClean="0"/>
              <a:t>Many types of glass, paper, metal, plastic, textiles and electronics are recycled. Almost half of the waste we produce can be recycled. The recycling logo has three arrows that mark the three stages: collection, processing and reuse</a:t>
            </a:r>
            <a:endParaRPr lang="mk-MK"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214678" y="4143380"/>
            <a:ext cx="2172072" cy="20227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6" name="Straight Arrow Connector 5"/>
          <p:cNvCxnSpPr/>
          <p:nvPr/>
        </p:nvCxnSpPr>
        <p:spPr>
          <a:xfrm rot="16200000" flipH="1">
            <a:off x="3750463" y="3250405"/>
            <a:ext cx="1143008" cy="7143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332254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14290"/>
            <a:ext cx="8579296" cy="6336704"/>
          </a:xfrm>
        </p:spPr>
        <p:txBody>
          <a:bodyPr>
            <a:normAutofit fontScale="40000" lnSpcReduction="20000"/>
          </a:bodyPr>
          <a:lstStyle/>
          <a:p>
            <a:pPr marL="0" indent="0" algn="ctr">
              <a:buNone/>
            </a:pPr>
            <a:r>
              <a:rPr lang="en-US" sz="10000" b="1" u="sng" dirty="0" smtClean="0"/>
              <a:t>Recycling</a:t>
            </a:r>
            <a:endParaRPr lang="mk-MK" sz="10000" b="1" u="sng" dirty="0" smtClean="0"/>
          </a:p>
          <a:p>
            <a:pPr marL="0" indent="0" algn="ctr">
              <a:buNone/>
            </a:pPr>
            <a:endParaRPr lang="en-US" sz="10000" b="1" u="sng" dirty="0" smtClean="0"/>
          </a:p>
          <a:p>
            <a:pPr marL="0" indent="0">
              <a:buNone/>
            </a:pPr>
            <a:r>
              <a:rPr lang="en-US" sz="8000" b="1" dirty="0" smtClean="0"/>
              <a:t>Recycling, changing unsuitable materials into new products.</a:t>
            </a:r>
          </a:p>
          <a:p>
            <a:pPr marL="0" indent="0" algn="ctr">
              <a:buNone/>
            </a:pPr>
            <a:endParaRPr lang="en-US" sz="8000" b="1" dirty="0" smtClean="0"/>
          </a:p>
          <a:p>
            <a:pPr marL="0" indent="0" algn="ctr">
              <a:buNone/>
            </a:pPr>
            <a:r>
              <a:rPr lang="en-US" sz="8000" b="1" dirty="0" smtClean="0"/>
              <a:t>How is it made?</a:t>
            </a:r>
            <a:endParaRPr lang="ru-RU" sz="8000" dirty="0"/>
          </a:p>
          <a:p>
            <a:pPr marL="0" indent="0">
              <a:buNone/>
            </a:pPr>
            <a:endParaRPr lang="ru-RU" sz="7000" dirty="0"/>
          </a:p>
          <a:p>
            <a:pPr marL="0" indent="0">
              <a:buNone/>
            </a:pPr>
            <a:r>
              <a:rPr lang="en-US" sz="6000" dirty="0" smtClean="0"/>
              <a:t>In order to recycle it is need to separated the unsuitable materials  one from another, instead, they should not be thrown away as waste that remains in nature and pollutes the environment in which people and the rest of the living world live.</a:t>
            </a:r>
            <a:endParaRPr lang="ru-RU" sz="6000" dirty="0"/>
          </a:p>
        </p:txBody>
      </p:sp>
    </p:spTree>
    <p:extLst>
      <p:ext uri="{BB962C8B-B14F-4D97-AF65-F5344CB8AC3E}">
        <p14:creationId xmlns="" xmlns:p14="http://schemas.microsoft.com/office/powerpoint/2010/main" val="606442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285860"/>
            <a:ext cx="8750206" cy="5072098"/>
          </a:xfrm>
        </p:spPr>
        <p:txBody>
          <a:bodyPr>
            <a:normAutofit/>
          </a:bodyPr>
          <a:lstStyle/>
          <a:p>
            <a:r>
              <a:rPr lang="en-US" dirty="0" smtClean="0"/>
              <a:t>The next steps in recycling are the collecting separate materials and carrying them to the processing sites, where they are purified, and depending on the material, they follow different processing processes to obtain final raw materials ready for use in the creation of new products</a:t>
            </a:r>
            <a:endParaRPr lang="mk-MK" dirty="0"/>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483768" y="3933056"/>
            <a:ext cx="3782503" cy="2376264"/>
          </a:xfrm>
          <a:prstGeom prst="rect">
            <a:avLst/>
          </a:prstGeom>
        </p:spPr>
      </p:pic>
    </p:spTree>
    <p:extLst>
      <p:ext uri="{BB962C8B-B14F-4D97-AF65-F5344CB8AC3E}">
        <p14:creationId xmlns="" xmlns:p14="http://schemas.microsoft.com/office/powerpoint/2010/main" val="3194746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traditional-folk-ornaments-skopje-old-bazaar.jpg"/>
          <p:cNvPicPr>
            <a:picLocks noGrp="1" noChangeAspect="1"/>
          </p:cNvPicPr>
          <p:nvPr>
            <p:ph type="pic" idx="1"/>
          </p:nvPr>
        </p:nvPicPr>
        <p:blipFill>
          <a:blip r:embed="rId2" cstate="print"/>
          <a:srcRect t="27604" b="27604"/>
          <a:stretch>
            <a:fillRect/>
          </a:stretch>
        </p:blipFill>
        <p:spPr>
          <a:xfrm>
            <a:off x="0" y="3214686"/>
            <a:ext cx="9144000" cy="3071812"/>
          </a:xfrm>
        </p:spPr>
      </p:pic>
      <p:sp>
        <p:nvSpPr>
          <p:cNvPr id="10" name="Rectangle 9"/>
          <p:cNvSpPr/>
          <p:nvPr/>
        </p:nvSpPr>
        <p:spPr>
          <a:xfrm>
            <a:off x="214282" y="428604"/>
            <a:ext cx="8643998" cy="2554545"/>
          </a:xfrm>
          <a:prstGeom prst="rect">
            <a:avLst/>
          </a:prstGeom>
        </p:spPr>
        <p:txBody>
          <a:bodyPr wrap="square">
            <a:spAutoFit/>
          </a:bodyPr>
          <a:lstStyle/>
          <a:p>
            <a:pPr algn="ctr"/>
            <a:r>
              <a:rPr lang="en-US" sz="3600" b="1" dirty="0" smtClean="0"/>
              <a:t>Recycling of textiles</a:t>
            </a:r>
          </a:p>
          <a:p>
            <a:pPr algn="ctr"/>
            <a:endParaRPr lang="en-US" sz="2400" b="1" dirty="0" smtClean="0"/>
          </a:p>
          <a:p>
            <a:r>
              <a:rPr lang="en-US" sz="2000" dirty="0" smtClean="0"/>
              <a:t>The most recyclable material is textile, mainly due to the simple donation of used clothing or its resale. Also in our country (Macedonia), the famous rugs, which the elderly wisely made from old pieces of clothing, are a great example of the recycling of textiles</a:t>
            </a:r>
            <a:endParaRPr lang="mk-MK" sz="2000" dirty="0"/>
          </a:p>
        </p:txBody>
      </p:sp>
    </p:spTree>
    <p:extLst>
      <p:ext uri="{BB962C8B-B14F-4D97-AF65-F5344CB8AC3E}">
        <p14:creationId xmlns="" xmlns:p14="http://schemas.microsoft.com/office/powerpoint/2010/main" val="1176993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marL="0" indent="0"/>
            <a:r>
              <a:rPr lang="mk-MK" sz="3600" b="1" dirty="0" smtClean="0"/>
              <a:t>COTTON</a:t>
            </a:r>
            <a:r>
              <a:rPr lang="en-US" sz="1200" b="1" dirty="0" smtClean="0"/>
              <a:t/>
            </a:r>
            <a:br>
              <a:rPr lang="en-US" sz="1200" b="1" dirty="0" smtClean="0"/>
            </a:br>
            <a:r>
              <a:rPr lang="mk-MK" sz="1200" b="1" dirty="0" smtClean="0"/>
              <a:t/>
            </a:r>
            <a:br>
              <a:rPr lang="mk-MK" sz="1200" b="1" dirty="0" smtClean="0"/>
            </a:br>
            <a:r>
              <a:rPr lang="en-US" sz="1800" dirty="0" smtClean="0"/>
              <a:t>Cotton recycling prevents unneeded wastage and can be a more sustainable alternative to disposal. Recycled cotton may come from older, previously used garments or by textile leftovers which are then spun into new yarns and fabrics. There are some notable limitations of recycled cotton, including separation of materials that are cotton/polyester mix. There may also be limits to durability in using recycled cotton.</a:t>
            </a:r>
            <a:r>
              <a:rPr lang="mk-MK" dirty="0" smtClean="0"/>
              <a:t/>
            </a:r>
            <a:br>
              <a:rPr lang="mk-MK" dirty="0" smtClean="0"/>
            </a:br>
            <a:endParaRPr lang="en-US" dirty="0"/>
          </a:p>
        </p:txBody>
      </p:sp>
      <p:pic>
        <p:nvPicPr>
          <p:cNvPr id="5" name="Content Placeholder 4" descr="polyester-hammock-versus-cotton-hammock-which-is-better.jpg"/>
          <p:cNvPicPr>
            <a:picLocks noGrp="1" noChangeAspect="1"/>
          </p:cNvPicPr>
          <p:nvPr>
            <p:ph idx="1"/>
          </p:nvPr>
        </p:nvPicPr>
        <p:blipFill>
          <a:blip r:embed="rId2" cstate="print"/>
          <a:stretch>
            <a:fillRect/>
          </a:stretch>
        </p:blipFill>
        <p:spPr>
          <a:xfrm>
            <a:off x="2357422" y="3714752"/>
            <a:ext cx="4482000" cy="2988000"/>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36496" cy="6858000"/>
          </a:xfrm>
        </p:spPr>
        <p:txBody>
          <a:bodyPr>
            <a:normAutofit/>
          </a:bodyPr>
          <a:lstStyle/>
          <a:p>
            <a:pPr marL="0" indent="0" algn="ctr">
              <a:buNone/>
            </a:pPr>
            <a:endParaRPr lang="en-US" sz="4000" b="1" dirty="0" smtClean="0"/>
          </a:p>
          <a:p>
            <a:pPr marL="0" indent="0" algn="ctr">
              <a:buNone/>
            </a:pPr>
            <a:r>
              <a:rPr lang="mk-MK" sz="4000" b="1" dirty="0" smtClean="0"/>
              <a:t>PROCESS</a:t>
            </a:r>
            <a:endParaRPr lang="en-US" sz="4000" b="1" dirty="0" smtClean="0"/>
          </a:p>
          <a:p>
            <a:pPr marL="0" indent="0" algn="ctr">
              <a:buNone/>
            </a:pPr>
            <a:endParaRPr lang="mk-MK" sz="4000" b="1" dirty="0"/>
          </a:p>
          <a:p>
            <a:pPr marL="0" indent="0">
              <a:buNone/>
            </a:pPr>
            <a:r>
              <a:rPr lang="en-US" dirty="0"/>
              <a:t>Cotton can be recycled from pre-consumer (post-industrial) and post-consumer cotton waste. Pre-consumer waste comes from any excess material produced during the production of yarn, fabrics and textile products, e.g. selvage from weaving and fabric from factory cutting rooms. Post-consumer waste comes from discarded textile products, e.g. used apparel and home textiles.</a:t>
            </a:r>
            <a:endParaRPr lang="mk-MK" dirty="0"/>
          </a:p>
        </p:txBody>
      </p:sp>
    </p:spTree>
    <p:extLst>
      <p:ext uri="{BB962C8B-B14F-4D97-AF65-F5344CB8AC3E}">
        <p14:creationId xmlns="" xmlns:p14="http://schemas.microsoft.com/office/powerpoint/2010/main" val="21242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43050"/>
            <a:ext cx="9036496" cy="5026310"/>
          </a:xfrm>
        </p:spPr>
        <p:txBody>
          <a:bodyPr>
            <a:normAutofit/>
          </a:bodyPr>
          <a:lstStyle/>
          <a:p>
            <a:pPr marL="0" indent="0">
              <a:buNone/>
            </a:pPr>
            <a:r>
              <a:rPr lang="en-US" dirty="0"/>
              <a:t>During the recycling process, the cotton waste is first sorted by type and color and then processed through stripping machines that first breaks the yarns and fabric into smaller pieces before pulling them apart into fiber. The mix is carded several times in order to clean and mix the fibers before they are spun into new yarns</a:t>
            </a:r>
            <a:r>
              <a:rPr lang="en-US" dirty="0" smtClean="0"/>
              <a:t>.</a:t>
            </a:r>
          </a:p>
          <a:p>
            <a:pPr marL="0" indent="0">
              <a:buNone/>
            </a:pPr>
            <a:endParaRPr lang="en-US" dirty="0"/>
          </a:p>
          <a:p>
            <a:pPr marL="0" indent="0">
              <a:buNone/>
            </a:pPr>
            <a:r>
              <a:rPr lang="en-US" dirty="0"/>
              <a:t>The resulting staple fiber is of shorter length compared to the original fiber length, meaning it is more difficult to spin. Recycled cotton is therefore often blended with virgin cotton fibers to improve yarn strengths</a:t>
            </a:r>
            <a:r>
              <a:rPr lang="en-US" dirty="0" smtClean="0"/>
              <a:t>. </a:t>
            </a:r>
            <a:r>
              <a:rPr lang="en-US" dirty="0"/>
              <a:t>Commonly, not more than 30% recycled cotton content is used in the finished yarn or fabric.</a:t>
            </a:r>
            <a:endParaRPr lang="mk-MK" dirty="0"/>
          </a:p>
        </p:txBody>
      </p:sp>
    </p:spTree>
    <p:extLst>
      <p:ext uri="{BB962C8B-B14F-4D97-AF65-F5344CB8AC3E}">
        <p14:creationId xmlns="" xmlns:p14="http://schemas.microsoft.com/office/powerpoint/2010/main" val="33369368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169</TotalTime>
  <Words>530</Words>
  <Application>Microsoft Office PowerPoint</Application>
  <PresentationFormat>On-screen Show (4:3)</PresentationFormat>
  <Paragraphs>60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Ion</vt:lpstr>
      <vt:lpstr>USE OF RECYCLED MATERIALS IN TEXTILES</vt:lpstr>
      <vt:lpstr>Slide 2</vt:lpstr>
      <vt:lpstr>Slide 3</vt:lpstr>
      <vt:lpstr>Slide 4</vt:lpstr>
      <vt:lpstr>Slide 5</vt:lpstr>
      <vt:lpstr>Slide 6</vt:lpstr>
      <vt:lpstr>COTTON  Cotton recycling prevents unneeded wastage and can be a more sustainable alternative to disposal. Recycled cotton may come from older, previously used garments or by textile leftovers which are then spun into new yarns and fabrics. There are some notable limitations of recycled cotton, including separation of materials that are cotton/polyester mix. There may also be limits to durability in using recycled cotton. </vt:lpstr>
      <vt:lpstr>Slide 8</vt:lpstr>
      <vt:lpstr>Slide 9</vt:lpstr>
      <vt:lpstr>COTTON</vt:lpstr>
      <vt:lpstr>Slide 11</vt:lpstr>
      <vt:lpstr>WOOL</vt:lpstr>
      <vt:lpstr>Slide 13</vt:lpstr>
      <vt:lpstr>NYLON</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RECYCLED MATERIALS IN TEXTILES</dc:title>
  <dc:creator>Asus</dc:creator>
  <cp:lastModifiedBy>Asus</cp:lastModifiedBy>
  <cp:revision>36</cp:revision>
  <dcterms:created xsi:type="dcterms:W3CDTF">2017-11-02T13:40:08Z</dcterms:created>
  <dcterms:modified xsi:type="dcterms:W3CDTF">2018-01-09T22:48:08Z</dcterms:modified>
</cp:coreProperties>
</file>