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67" r:id="rId9"/>
    <p:sldId id="264" r:id="rId10"/>
    <p:sldId id="266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B670DA6-00E7-40DC-A427-D8C4CF3CA159}">
          <p14:sldIdLst>
            <p14:sldId id="256"/>
            <p14:sldId id="263"/>
            <p14:sldId id="257"/>
            <p14:sldId id="258"/>
            <p14:sldId id="260"/>
            <p14:sldId id="261"/>
            <p14:sldId id="262"/>
            <p14:sldId id="267"/>
            <p14:sldId id="264"/>
            <p14:sldId id="266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BE07B-0604-46CE-A49C-B8B98538D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509" y="4960137"/>
            <a:ext cx="8543109" cy="1463040"/>
          </a:xfrm>
        </p:spPr>
        <p:txBody>
          <a:bodyPr/>
          <a:lstStyle/>
          <a:p>
            <a:r>
              <a:rPr lang="en-GB" dirty="0"/>
              <a:t>USE OF RECYCLED MATERIALS IN TEXTILES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B19D4D-7CFA-4660-8151-1FBF4153E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7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FA1DC-F9EB-45D6-8F83-2C423D4F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in </a:t>
            </a:r>
            <a:r>
              <a:rPr lang="cs-CZ" dirty="0" err="1"/>
              <a:t>numbers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4D7791-1770-492F-9A8B-2F4A44F8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en-US" sz="3200" dirty="0"/>
              <a:t>European Union consumers </a:t>
            </a:r>
            <a:r>
              <a:rPr lang="cs-CZ" sz="3200" dirty="0" err="1"/>
              <a:t>throw</a:t>
            </a:r>
            <a:r>
              <a:rPr lang="cs-CZ" sz="3200" dirty="0"/>
              <a:t> </a:t>
            </a:r>
            <a:r>
              <a:rPr lang="cs-CZ" sz="3200" dirty="0" err="1"/>
              <a:t>away</a:t>
            </a:r>
            <a:r>
              <a:rPr lang="cs-CZ" sz="3200" dirty="0"/>
              <a:t> </a:t>
            </a:r>
          </a:p>
          <a:p>
            <a:pPr algn="ctr"/>
            <a:r>
              <a:rPr lang="en-US" sz="3600" b="1" dirty="0"/>
              <a:t>5.8 million </a:t>
            </a:r>
            <a:r>
              <a:rPr lang="en-US" sz="3600" b="1" dirty="0" err="1"/>
              <a:t>tonnes</a:t>
            </a:r>
            <a:endParaRPr lang="cs-CZ" sz="3600" dirty="0"/>
          </a:p>
          <a:p>
            <a:pPr algn="ctr"/>
            <a:r>
              <a:rPr lang="en-US" sz="3200" dirty="0"/>
              <a:t>of textiles per year</a:t>
            </a:r>
            <a:endParaRPr lang="cs-CZ" sz="32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980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078EC-4BDA-4628-9590-D5B59006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in </a:t>
            </a:r>
            <a:r>
              <a:rPr lang="cs-CZ" dirty="0" err="1"/>
              <a:t>numbers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E17B84-A15B-40F6-A9CC-20559B413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/>
              <a:t>a</a:t>
            </a:r>
            <a:r>
              <a:rPr lang="en-US" sz="3200" dirty="0"/>
              <a:t>round </a:t>
            </a:r>
            <a:endParaRPr lang="cs-CZ" sz="3200" dirty="0"/>
          </a:p>
          <a:p>
            <a:pPr algn="ctr"/>
            <a:r>
              <a:rPr lang="en-US" sz="3600" b="1" dirty="0"/>
              <a:t>4.3 million </a:t>
            </a:r>
            <a:r>
              <a:rPr lang="en-US" sz="3600" b="1" dirty="0" err="1"/>
              <a:t>tonnes</a:t>
            </a:r>
            <a:r>
              <a:rPr lang="en-US" sz="3600" b="1" dirty="0"/>
              <a:t> </a:t>
            </a:r>
            <a:endParaRPr lang="cs-CZ" sz="3600" b="1" dirty="0"/>
          </a:p>
          <a:p>
            <a:pPr algn="ctr"/>
            <a:r>
              <a:rPr lang="en-US" sz="3200" dirty="0"/>
              <a:t>go to </a:t>
            </a:r>
            <a:r>
              <a:rPr lang="en-US" sz="3200" dirty="0" smtClean="0"/>
              <a:t>landfill</a:t>
            </a:r>
            <a:r>
              <a:rPr lang="cs-CZ" sz="3200" smtClean="0"/>
              <a:t>s</a:t>
            </a:r>
            <a:r>
              <a:rPr lang="en-US" sz="3200" smtClean="0"/>
              <a:t> </a:t>
            </a:r>
            <a:r>
              <a:rPr lang="en-US" sz="3200" dirty="0"/>
              <a:t>or it is burnt in municipal waste incinerators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9851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86F9D-8CC6-489E-9FDB-C44F2FA4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in </a:t>
            </a:r>
            <a:r>
              <a:rPr lang="cs-CZ" dirty="0" err="1"/>
              <a:t>numbers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F13853-53EA-428F-B9A4-C5276C26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/>
              <a:t>o</a:t>
            </a:r>
            <a:r>
              <a:rPr lang="en-US" sz="3200" dirty="0" err="1"/>
              <a:t>nly</a:t>
            </a:r>
            <a:r>
              <a:rPr lang="en-US" sz="3200" dirty="0"/>
              <a:t> </a:t>
            </a:r>
            <a:endParaRPr lang="cs-CZ" sz="3200" dirty="0"/>
          </a:p>
          <a:p>
            <a:pPr algn="ctr"/>
            <a:r>
              <a:rPr lang="en-US" sz="3600" b="1" dirty="0"/>
              <a:t>1.5 million </a:t>
            </a:r>
            <a:r>
              <a:rPr lang="en-US" sz="3600" b="1" dirty="0" err="1"/>
              <a:t>tonnes</a:t>
            </a:r>
            <a:r>
              <a:rPr lang="en-US" sz="3600" b="1" dirty="0"/>
              <a:t> </a:t>
            </a:r>
            <a:endParaRPr lang="cs-CZ" sz="3600" b="1" dirty="0"/>
          </a:p>
          <a:p>
            <a:pPr algn="ctr"/>
            <a:r>
              <a:rPr lang="en-US" sz="3200" dirty="0"/>
              <a:t>are recycled mostly by charities and industrial enterprises</a:t>
            </a:r>
            <a:endParaRPr lang="cs-CZ" sz="3200" dirty="0"/>
          </a:p>
          <a:p>
            <a:pPr algn="ctr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0471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B0274E1-ACEB-455F-A7CF-A44AB141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35" y="484300"/>
            <a:ext cx="10861941" cy="61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A027D-8749-4FEB-89A3-61F9CB4D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nylon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039D9B-5408-4934-A987-6F58A121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53916"/>
            <a:ext cx="9720073" cy="4023360"/>
          </a:xfrm>
        </p:spPr>
        <p:txBody>
          <a:bodyPr/>
          <a:lstStyle/>
          <a:p>
            <a:r>
              <a:rPr lang="en-GB" sz="3200" dirty="0"/>
              <a:t>synthetic fibre</a:t>
            </a:r>
          </a:p>
          <a:p>
            <a:r>
              <a:rPr lang="en-GB" sz="3200" dirty="0"/>
              <a:t>polymerisation: combination of two chemical compounds – nylon salt- heating device</a:t>
            </a:r>
          </a:p>
          <a:p>
            <a:endParaRPr lang="en-GB" dirty="0"/>
          </a:p>
        </p:txBody>
      </p:sp>
      <p:pic>
        <p:nvPicPr>
          <p:cNvPr id="1026" name="Picture 2" descr="http://discovery.kcpc.usyd.edu.au/9.2.2/images/Nylon66Synthesis.gif">
            <a:extLst>
              <a:ext uri="{FF2B5EF4-FFF2-40B4-BE49-F238E27FC236}">
                <a16:creationId xmlns:a16="http://schemas.microsoft.com/office/drawing/2014/main" id="{BB9A3042-9DE5-4F7A-9F35-B22C73EF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776352"/>
            <a:ext cx="4429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1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BFFEF50-F62B-4A59-B82B-698063A053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nylon fishing nets">
            <a:extLst>
              <a:ext uri="{FF2B5EF4-FFF2-40B4-BE49-F238E27FC236}">
                <a16:creationId xmlns:a16="http://schemas.microsoft.com/office/drawing/2014/main" id="{6BC1AC5F-CEC6-429B-AB34-7301A5E8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69" y="255151"/>
            <a:ext cx="3659361" cy="36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2DDE2F-7DF3-4271-BED6-7504CAD25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030F424-9EA9-445A-B265-28286202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How is nylon used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8E929C-024B-499E-BA80-CBFED328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fishing nets</a:t>
            </a:r>
          </a:p>
          <a:p>
            <a:r>
              <a:rPr lang="en-GB" sz="3200" dirty="0">
                <a:solidFill>
                  <a:srgbClr val="FFFFFF"/>
                </a:solidFill>
              </a:rPr>
              <a:t>ropes</a:t>
            </a:r>
          </a:p>
          <a:p>
            <a:r>
              <a:rPr lang="en-GB" sz="3200" dirty="0">
                <a:solidFill>
                  <a:srgbClr val="FFFFFF"/>
                </a:solidFill>
              </a:rPr>
              <a:t>cords</a:t>
            </a:r>
          </a:p>
          <a:p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804005-879F-4F47-84E3-CB87721D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30" y="3328737"/>
            <a:ext cx="4191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ABED16-D1EE-40E2-9777-113635C661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C0E40FCF-312F-4445-959B-57B7BB6CA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84" b="-2"/>
          <a:stretch/>
        </p:blipFill>
        <p:spPr>
          <a:xfrm>
            <a:off x="5663506" y="3317507"/>
            <a:ext cx="3255978" cy="33287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7F9170-35BA-4F92-B3B1-9E50BBCE2C6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9BC796E-0922-41BA-83BA-64219881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How is nylon used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0D7D5-59DD-4D14-BCFD-5FCDBD3A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fabrics in textile industry</a:t>
            </a:r>
          </a:p>
          <a:p>
            <a:r>
              <a:rPr lang="en-GB" sz="3200" dirty="0">
                <a:solidFill>
                  <a:srgbClr val="FFFFFF"/>
                </a:solidFill>
              </a:rPr>
              <a:t>elastic hosiery</a:t>
            </a:r>
          </a:p>
          <a:p>
            <a:r>
              <a:rPr lang="en-GB" sz="3200" dirty="0">
                <a:solidFill>
                  <a:srgbClr val="FFFFFF"/>
                </a:solidFill>
              </a:rPr>
              <a:t>machine parts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4D5A24-4A00-4A3D-87CA-C44626584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159" y="820152"/>
            <a:ext cx="2931695" cy="29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FF008-19AD-4910-A0DC-F79035E8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JUTE </a:t>
            </a:r>
            <a:r>
              <a:rPr lang="en-GB" dirty="0"/>
              <a:t>BURLAP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1EB153-36E8-4C4E-8BB8-CA077D43B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07623"/>
            <a:ext cx="9720073" cy="4023360"/>
          </a:xfrm>
        </p:spPr>
        <p:txBody>
          <a:bodyPr/>
          <a:lstStyle/>
          <a:p>
            <a:r>
              <a:rPr lang="en-GB" sz="3200" dirty="0"/>
              <a:t>natural f</a:t>
            </a:r>
            <a:r>
              <a:rPr lang="cs-CZ" sz="3200" dirty="0" err="1"/>
              <a:t>ibre</a:t>
            </a:r>
            <a:endParaRPr lang="cs-CZ" sz="3200" dirty="0"/>
          </a:p>
          <a:p>
            <a:r>
              <a:rPr lang="en-US" sz="3200" dirty="0"/>
              <a:t>from the stems and skin of the Jute plant</a:t>
            </a:r>
            <a:endParaRPr lang="cs-CZ" sz="3200" dirty="0"/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1C61DE-BD0F-40AC-A2C8-FEAEA951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16" y="3551872"/>
            <a:ext cx="74676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ABED16-D1EE-40E2-9777-113635C661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E133B8-B136-4B37-954E-FE34A28F7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8" r="12390" b="1"/>
          <a:stretch/>
        </p:blipFill>
        <p:spPr>
          <a:xfrm>
            <a:off x="5839969" y="3076387"/>
            <a:ext cx="3496536" cy="35746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7F9170-35BA-4F92-B3B1-9E50BBCE2C6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D593FA2-C72E-4231-90E4-274A42D0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HOW IS </a:t>
            </a:r>
            <a:r>
              <a:rPr lang="cs-CZ" dirty="0" err="1">
                <a:solidFill>
                  <a:srgbClr val="FFFFFF"/>
                </a:solidFill>
              </a:rPr>
              <a:t>jute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BURLAP USED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70755E-9D26-4E45-BD36-66418885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ropes</a:t>
            </a:r>
          </a:p>
          <a:p>
            <a:r>
              <a:rPr lang="en-GB" sz="3200" dirty="0">
                <a:solidFill>
                  <a:srgbClr val="FFFFFF"/>
                </a:solidFill>
              </a:rPr>
              <a:t>nets</a:t>
            </a:r>
          </a:p>
          <a:p>
            <a:r>
              <a:rPr lang="en-GB" sz="3200" dirty="0">
                <a:solidFill>
                  <a:srgbClr val="FFFFFF"/>
                </a:solidFill>
              </a:rPr>
              <a:t>bags to ship goods – e. g. coffee beans</a:t>
            </a:r>
          </a:p>
        </p:txBody>
      </p:sp>
      <p:pic>
        <p:nvPicPr>
          <p:cNvPr id="2050" name="Picture 2" descr="Image result for burlap ropes">
            <a:extLst>
              <a:ext uri="{FF2B5EF4-FFF2-40B4-BE49-F238E27FC236}">
                <a16:creationId xmlns:a16="http://schemas.microsoft.com/office/drawing/2014/main" id="{9D8CDC9E-A8B3-4B14-9E7C-1BD0C27E3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10" y="404422"/>
            <a:ext cx="3834063" cy="25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9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FA04D-A175-4152-8A53-3866D108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in </a:t>
            </a:r>
            <a:r>
              <a:rPr lang="cs-CZ" dirty="0" err="1"/>
              <a:t>numbers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404EF9-6DDF-4E1E-B2EB-4460570C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ctr"/>
            <a:endParaRPr lang="cs-CZ" sz="3600" b="1" dirty="0"/>
          </a:p>
          <a:p>
            <a:pPr algn="ctr"/>
            <a:endParaRPr lang="cs-CZ" sz="3600" b="1" dirty="0"/>
          </a:p>
          <a:p>
            <a:pPr algn="ctr"/>
            <a:r>
              <a:rPr lang="en-US" sz="3600" b="1" dirty="0"/>
              <a:t>72-75 million ton</a:t>
            </a:r>
            <a:r>
              <a:rPr lang="cs-CZ" sz="3600" b="1" dirty="0"/>
              <a:t>ne</a:t>
            </a:r>
            <a:r>
              <a:rPr lang="en-US" sz="3600" b="1" dirty="0"/>
              <a:t>s</a:t>
            </a:r>
            <a:endParaRPr lang="cs-CZ" sz="3600" b="1" dirty="0"/>
          </a:p>
          <a:p>
            <a:pPr algn="ctr"/>
            <a:r>
              <a:rPr lang="en-US" sz="3200" dirty="0"/>
              <a:t>of</a:t>
            </a:r>
            <a:r>
              <a:rPr lang="cs-CZ" sz="3200" dirty="0"/>
              <a:t> </a:t>
            </a:r>
            <a:r>
              <a:rPr lang="cs-CZ" sz="3200" dirty="0" err="1"/>
              <a:t>used</a:t>
            </a:r>
            <a:r>
              <a:rPr lang="en-US" sz="3200" dirty="0"/>
              <a:t> </a:t>
            </a:r>
            <a:r>
              <a:rPr lang="en-US" sz="3200" dirty="0" err="1"/>
              <a:t>fibre</a:t>
            </a:r>
            <a:r>
              <a:rPr lang="cs-CZ" sz="3200" dirty="0"/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43970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2D1A2-4B0C-42DC-A15E-91D2100B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in </a:t>
            </a:r>
            <a:r>
              <a:rPr lang="cs-CZ" dirty="0" err="1"/>
              <a:t>numbers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96D480-C203-4BCD-BD7C-98708C37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/>
              <a:t>g</a:t>
            </a:r>
            <a:r>
              <a:rPr lang="en-US" sz="3200" dirty="0"/>
              <a:t>lobal </a:t>
            </a:r>
            <a:r>
              <a:rPr lang="en-US" sz="3200" dirty="0" err="1"/>
              <a:t>fibre</a:t>
            </a:r>
            <a:r>
              <a:rPr lang="en-US" sz="3200" dirty="0"/>
              <a:t> consumption has been increasing </a:t>
            </a:r>
            <a:r>
              <a:rPr lang="cs-CZ" sz="3200" dirty="0"/>
              <a:t>and </a:t>
            </a:r>
            <a:r>
              <a:rPr lang="en-US" sz="3200" dirty="0"/>
              <a:t>even in developed countries it is still </a:t>
            </a:r>
            <a:r>
              <a:rPr lang="en-US" sz="3200" dirty="0" err="1"/>
              <a:t>growin</a:t>
            </a:r>
            <a:r>
              <a:rPr lang="cs-CZ" sz="3200" dirty="0"/>
              <a:t>g</a:t>
            </a:r>
            <a:endParaRPr lang="en-US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536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</TotalTime>
  <Words>163</Words>
  <Application>Microsoft Office PowerPoint</Application>
  <PresentationFormat>Širokoúhlá obrazovka</PresentationFormat>
  <Paragraphs>49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Integrál</vt:lpstr>
      <vt:lpstr>USE OF RECYCLED MATERIALS IN TEXTILES</vt:lpstr>
      <vt:lpstr>Prezentace aplikace PowerPoint</vt:lpstr>
      <vt:lpstr>nylon</vt:lpstr>
      <vt:lpstr>How is nylon used</vt:lpstr>
      <vt:lpstr>How is nylon used</vt:lpstr>
      <vt:lpstr>JUTE BURLAP</vt:lpstr>
      <vt:lpstr>HOW IS jute BURLAP USED</vt:lpstr>
      <vt:lpstr>Waste material in numbers</vt:lpstr>
      <vt:lpstr>Waste material in numbers</vt:lpstr>
      <vt:lpstr>Waste material in numbers</vt:lpstr>
      <vt:lpstr>Waste material in numbers</vt:lpstr>
      <vt:lpstr>Waste material in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RECYCLED MATERIALS IN TEXTILES</dc:title>
  <dc:creator>Martin Günzel</dc:creator>
  <cp:lastModifiedBy>Marcela Radová</cp:lastModifiedBy>
  <cp:revision>15</cp:revision>
  <dcterms:created xsi:type="dcterms:W3CDTF">2017-11-02T13:42:53Z</dcterms:created>
  <dcterms:modified xsi:type="dcterms:W3CDTF">2018-01-03T09:49:04Z</dcterms:modified>
</cp:coreProperties>
</file>