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Arial Narr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C108A9A-E5FE-4F0E-BD76-663FE3FC22A8}">
  <a:tblStyle styleId="{5C108A9A-E5FE-4F0E-BD76-663FE3FC22A8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ArialNarrow-bold.fntdata"/><Relationship Id="rId14" Type="http://schemas.openxmlformats.org/officeDocument/2006/relationships/slide" Target="slides/slide9.xml"/><Relationship Id="rId36" Type="http://schemas.openxmlformats.org/officeDocument/2006/relationships/font" Target="fonts/ArialNarrow-regular.fntdata"/><Relationship Id="rId17" Type="http://schemas.openxmlformats.org/officeDocument/2006/relationships/slide" Target="slides/slide12.xml"/><Relationship Id="rId39" Type="http://schemas.openxmlformats.org/officeDocument/2006/relationships/font" Target="fonts/ArialNarrow-boldItalic.fntdata"/><Relationship Id="rId16" Type="http://schemas.openxmlformats.org/officeDocument/2006/relationships/slide" Target="slides/slide11.xml"/><Relationship Id="rId38" Type="http://schemas.openxmlformats.org/officeDocument/2006/relationships/font" Target="fonts/ArialNarrow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Relationship Id="rId5" Type="http://schemas.openxmlformats.org/officeDocument/2006/relationships/image" Target="../media/image04.jpg"/><Relationship Id="rId6" Type="http://schemas.openxmlformats.org/officeDocument/2006/relationships/image" Target="../media/image01.jpg"/><Relationship Id="rId7" Type="http://schemas.openxmlformats.org/officeDocument/2006/relationships/image" Target="../media/image00.jpg"/><Relationship Id="rId8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4707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199" y="1074092"/>
            <a:ext cx="2947024" cy="19573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4710.jpg"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175" y="3174274"/>
            <a:ext cx="2486600" cy="1651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4676.jpg"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9210" y="2823237"/>
            <a:ext cx="2947020" cy="2002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744.JPG"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6200" y="1074098"/>
            <a:ext cx="1998574" cy="21001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1977150" y="213600"/>
            <a:ext cx="51897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fi">
                <a:solidFill>
                  <a:srgbClr val="00FFFF"/>
                </a:solidFill>
              </a:rPr>
              <a:t> 	</a:t>
            </a:r>
            <a:r>
              <a:rPr lang="fi" sz="3000">
                <a:solidFill>
                  <a:schemeClr val="accent2"/>
                </a:solidFill>
              </a:rPr>
              <a:t>Greetings from Tomorrow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00" y="259237"/>
            <a:ext cx="24288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8">
            <a:alphaModFix/>
          </a:blip>
          <a:srcRect b="11419" l="18358" r="19452" t="7306"/>
          <a:stretch/>
        </p:blipFill>
        <p:spPr>
          <a:xfrm>
            <a:off x="7319250" y="152400"/>
            <a:ext cx="124777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832975" y="677700"/>
            <a:ext cx="19959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>
                <a:solidFill>
                  <a:schemeClr val="accent2"/>
                </a:solidFill>
              </a:rPr>
              <a:t>Calendar</a:t>
            </a:r>
            <a:r>
              <a:rPr lang="fi">
                <a:solidFill>
                  <a:schemeClr val="accent2"/>
                </a:solidFill>
              </a:rPr>
              <a:t>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nce 2.jpg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49763"/>
          <a:stretch/>
        </p:blipFill>
        <p:spPr>
          <a:xfrm>
            <a:off x="494337" y="523337"/>
            <a:ext cx="8155324" cy="40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Shape 131"/>
          <p:cNvGraphicFramePr/>
          <p:nvPr/>
        </p:nvGraphicFramePr>
        <p:xfrm>
          <a:off x="43900" y="69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81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May Day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Labour day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Bulgaria: St George day, Day of the Bulgarian army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</a:tr>
              <a:tr h="720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Armistice day 1945 (France)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</a:tr>
              <a:tr h="778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Transnational meeting in Italy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Bulgaria: Day of Enlightenment and Culture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Ascension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2" name="Shape 132"/>
          <p:cNvSpPr txBox="1"/>
          <p:nvPr/>
        </p:nvSpPr>
        <p:spPr>
          <a:xfrm>
            <a:off x="3855875" y="83225"/>
            <a:ext cx="17802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May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50615_233240_HDR.jp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25" y="127000"/>
            <a:ext cx="8762997" cy="488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Shape 142"/>
          <p:cNvGraphicFramePr/>
          <p:nvPr/>
        </p:nvGraphicFramePr>
        <p:xfrm>
          <a:off x="90775" y="68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522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National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Finland: Summer holiday 4 June - 9 August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Whit Monday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</a:tr>
              <a:tr h="7564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national exams 12 - 30 June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Romania: national exams 20 June - 15 July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Finland: Midsummer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summer holiday 30 June - 1 Sep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3" name="Shape 143"/>
          <p:cNvSpPr txBox="1"/>
          <p:nvPr/>
        </p:nvSpPr>
        <p:spPr>
          <a:xfrm>
            <a:off x="4064250" y="90175"/>
            <a:ext cx="24333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June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00" y="128075"/>
            <a:ext cx="8741126" cy="48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865200" y="128600"/>
            <a:ext cx="27759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July</a:t>
            </a:r>
          </a:p>
        </p:txBody>
      </p:sp>
      <p:graphicFrame>
        <p:nvGraphicFramePr>
          <p:cNvPr id="154" name="Shape 154"/>
          <p:cNvGraphicFramePr/>
          <p:nvPr/>
        </p:nvGraphicFramePr>
        <p:xfrm>
          <a:off x="90775" y="69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5104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summer holiday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8 July - 3 Sep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National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Romania: summer holiday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15 July - 10 Sep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</a:tr>
              <a:tr h="686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</a:tr>
              <a:tr h="266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0015.JP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62" y="109362"/>
            <a:ext cx="8798280" cy="492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612925" y="127000"/>
            <a:ext cx="21411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August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65" name="Shape 165"/>
          <p:cNvGraphicFramePr/>
          <p:nvPr/>
        </p:nvGraphicFramePr>
        <p:xfrm>
          <a:off x="90775" y="76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307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76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</a:tr>
              <a:tr h="683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Assumption Day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St Rocco patronal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</a:tr>
              <a:tr h="676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</a:tr>
              <a:tr h="697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897.JP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384" y="-12"/>
            <a:ext cx="29517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0422_204955_resized.jpg"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737" y="0"/>
            <a:ext cx="2465749" cy="509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502.jpg"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12" y="0"/>
            <a:ext cx="2912300" cy="509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Shape 177"/>
          <p:cNvGraphicFramePr/>
          <p:nvPr/>
        </p:nvGraphicFramePr>
        <p:xfrm>
          <a:off x="90775" y="89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66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</a:t>
                      </a:r>
                      <a:r>
                        <a:rPr lang="fi"/>
                        <a:t>n</a:t>
                      </a:r>
                      <a:r>
                        <a:rPr lang="fi"/>
                        <a:t>day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Bulgaria: Unification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</a:tr>
              <a:tr h="6687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Bulgaria: Independence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St Michele Day in S.Angelo le Fratte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8" name="Shape 178"/>
          <p:cNvSpPr txBox="1"/>
          <p:nvPr/>
        </p:nvSpPr>
        <p:spPr>
          <a:xfrm>
            <a:off x="3438150" y="170525"/>
            <a:ext cx="32409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September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4717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50" y="159275"/>
            <a:ext cx="8806702" cy="48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jp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12" y="132587"/>
            <a:ext cx="8672572" cy="48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Shape 188"/>
          <p:cNvGraphicFramePr/>
          <p:nvPr/>
        </p:nvGraphicFramePr>
        <p:xfrm>
          <a:off x="90775" y="83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45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110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</a:tr>
              <a:tr h="6302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Exchange in Romania 2 - 6 Oct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</a:tr>
              <a:tr h="567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 </a:t>
                      </a:r>
                      <a:r>
                        <a:rPr lang="fi" sz="900"/>
                        <a:t>Finland: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autumn holiday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16 - 22 Oct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 </a:t>
                      </a:r>
                      <a:r>
                        <a:rPr lang="fi" sz="900"/>
                        <a:t>France: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autumn holiday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21 Oct - 5 Nov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9" name="Shape 189"/>
          <p:cNvSpPr txBox="1"/>
          <p:nvPr/>
        </p:nvSpPr>
        <p:spPr>
          <a:xfrm>
            <a:off x="3774425" y="173975"/>
            <a:ext cx="291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October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nce 1.png"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917" y="0"/>
            <a:ext cx="68561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411350" y="156850"/>
            <a:ext cx="24735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November</a:t>
            </a:r>
          </a:p>
        </p:txBody>
      </p:sp>
      <p:graphicFrame>
        <p:nvGraphicFramePr>
          <p:cNvPr id="200" name="Shape 200"/>
          <p:cNvGraphicFramePr/>
          <p:nvPr/>
        </p:nvGraphicFramePr>
        <p:xfrm>
          <a:off x="90775" y="87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51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8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All Saints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7512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Armistice Day 1918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</a:tr>
              <a:tr h="68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</a:tr>
              <a:tr h="68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88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Romania: St Andrei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cember.pn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500" y="211674"/>
            <a:ext cx="3899724" cy="47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Shape 210"/>
          <p:cNvGraphicFramePr/>
          <p:nvPr/>
        </p:nvGraphicFramePr>
        <p:xfrm>
          <a:off x="90775" y="921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945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30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Romania: National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</a:tr>
              <a:tr h="687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Finland: </a:t>
                      </a:r>
                      <a:r>
                        <a:rPr lang="fi" sz="900"/>
                        <a:t>Independence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Immaculate Conception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</a:tr>
              <a:tr h="630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826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Christmas holiday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23 Dec - 7 Jan 2018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Christmas Eve</a:t>
                      </a:r>
                    </a:p>
                  </a:txBody>
                  <a:tcPr marT="91425" marB="91425" marR="91425" marL="91425"/>
                </a:tc>
              </a:tr>
              <a:tr h="6300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Christmas</a:t>
                      </a:r>
                      <a:r>
                        <a:rPr lang="fi" sz="900"/>
                        <a:t>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Boxing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1" name="Shape 211"/>
          <p:cNvSpPr txBox="1"/>
          <p:nvPr/>
        </p:nvSpPr>
        <p:spPr>
          <a:xfrm>
            <a:off x="3560550" y="151425"/>
            <a:ext cx="191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December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925" y="4093950"/>
            <a:ext cx="5810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1503125" y="4094025"/>
            <a:ext cx="3448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233045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fi" sz="1200">
                <a:latin typeface="Arial Narrow"/>
                <a:ea typeface="Arial Narrow"/>
                <a:cs typeface="Arial Narrow"/>
                <a:sym typeface="Arial Narrow"/>
              </a:rPr>
              <a:t>This project is co-funded by the European Union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Shape 84"/>
          <p:cNvGraphicFramePr/>
          <p:nvPr/>
        </p:nvGraphicFramePr>
        <p:xfrm>
          <a:off x="68550" y="76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6700"/>
                <a:gridCol w="1286700"/>
                <a:gridCol w="1286700"/>
                <a:gridCol w="1286700"/>
                <a:gridCol w="1286700"/>
                <a:gridCol w="1286700"/>
                <a:gridCol w="1286700"/>
              </a:tblGrid>
              <a:tr h="482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5934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New Year's Day</a:t>
                      </a:r>
                    </a:p>
                  </a:txBody>
                  <a:tcPr marT="91425" marB="91425" marR="91425" marL="91425"/>
                </a:tc>
              </a:tr>
              <a:tr h="6338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</a:tr>
              <a:tr h="664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</a:tr>
              <a:tr h="6036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</a:tr>
              <a:tr h="5789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</a:tr>
              <a:tr h="531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" name="Shape 85"/>
          <p:cNvSpPr txBox="1"/>
          <p:nvPr/>
        </p:nvSpPr>
        <p:spPr>
          <a:xfrm>
            <a:off x="440325" y="402850"/>
            <a:ext cx="20049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3660550" y="98300"/>
            <a:ext cx="27003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January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ic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75" y="119087"/>
            <a:ext cx="8679050" cy="49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Shape 98"/>
          <p:cNvGraphicFramePr/>
          <p:nvPr/>
        </p:nvGraphicFramePr>
        <p:xfrm>
          <a:off x="93050" y="79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5392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836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 </a:t>
                      </a:r>
                      <a:r>
                        <a:rPr lang="fi" sz="900"/>
                        <a:t>France: spring holiday 4 - 19 Feb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Romania: spring holiday 4 - 12 Feb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6409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6409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702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Finland: winter holiday 20 - 26 Feb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409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9" name="Shape 99"/>
          <p:cNvSpPr txBox="1"/>
          <p:nvPr/>
        </p:nvSpPr>
        <p:spPr>
          <a:xfrm>
            <a:off x="3558825" y="109475"/>
            <a:ext cx="37782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February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4714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75" y="172849"/>
            <a:ext cx="8847651" cy="479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Shape 109"/>
          <p:cNvGraphicFramePr/>
          <p:nvPr/>
        </p:nvGraphicFramePr>
        <p:xfrm>
          <a:off x="90775" y="87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919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Bulgaria: Liberation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</a:tr>
              <a:tr h="6038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Exchange in Bulgaria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6 - 10 March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</a:tr>
              <a:tr h="685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</a:tr>
              <a:tr h="685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24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0" name="Shape 110"/>
          <p:cNvSpPr txBox="1"/>
          <p:nvPr/>
        </p:nvSpPr>
        <p:spPr>
          <a:xfrm>
            <a:off x="3828250" y="247250"/>
            <a:ext cx="16584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March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50603_141625.jp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74" y="165800"/>
            <a:ext cx="8741855" cy="481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Shape 120"/>
          <p:cNvGraphicFramePr/>
          <p:nvPr/>
        </p:nvGraphicFramePr>
        <p:xfrm>
          <a:off x="90775" y="7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{5C108A9A-E5FE-4F0E-BD76-663FE3FC22A8}</a:tableStyleId>
              </a:tblPr>
              <a:tblGrid>
                <a:gridCol w="1280350"/>
                <a:gridCol w="1280350"/>
                <a:gridCol w="1280350"/>
                <a:gridCol w="1280350"/>
                <a:gridCol w="1280350"/>
                <a:gridCol w="1280350"/>
                <a:gridCol w="1280350"/>
              </a:tblGrid>
              <a:tr h="404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Tuesday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Wednesday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Thursday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Friday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Saturday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Sunday</a:t>
                      </a:r>
                    </a:p>
                  </a:txBody>
                  <a:tcPr marT="91425" marB="91425" marR="91425" marL="91425"/>
                </a:tc>
              </a:tr>
              <a:tr h="4269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France: Easter holiday 1 - 17 April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</a:t>
                      </a:r>
                    </a:p>
                  </a:txBody>
                  <a:tcPr marT="91425" marB="91425" marR="91425" marL="91425"/>
                </a:tc>
              </a:tr>
              <a:tr h="646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9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0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13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Easter holiday 13 - 18 April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14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Good Friday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Finland: Easter holiday 14 - 17 April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16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Easter Sunday</a:t>
                      </a:r>
                    </a:p>
                  </a:txBody>
                  <a:tcPr marT="91425" marB="91425" marR="91425" marL="91425"/>
                </a:tc>
              </a:tr>
              <a:tr h="646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17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Easter Monday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18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Romania: holiday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18 - 30 April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19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Earth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23</a:t>
                      </a:r>
                    </a:p>
                  </a:txBody>
                  <a:tcPr marT="91425" marB="91425" marR="91425" marL="91425"/>
                </a:tc>
              </a:tr>
              <a:tr h="646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24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Exchange in France 24 - 28 April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 sz="900"/>
                        <a:t>Italy: Liberation Day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29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fi"/>
                        <a:t>30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" name="Shape 121"/>
          <p:cNvSpPr txBox="1"/>
          <p:nvPr/>
        </p:nvSpPr>
        <p:spPr>
          <a:xfrm>
            <a:off x="3858500" y="110500"/>
            <a:ext cx="1602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 sz="2400">
                <a:solidFill>
                  <a:schemeClr val="accent1"/>
                </a:solidFill>
              </a:rPr>
              <a:t>April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