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63" r:id="rId2"/>
    <p:sldId id="306" r:id="rId3"/>
    <p:sldId id="262" r:id="rId4"/>
    <p:sldId id="292" r:id="rId5"/>
    <p:sldId id="258" r:id="rId6"/>
    <p:sldId id="259" r:id="rId7"/>
    <p:sldId id="277" r:id="rId8"/>
    <p:sldId id="278" r:id="rId9"/>
    <p:sldId id="284" r:id="rId10"/>
    <p:sldId id="283" r:id="rId11"/>
    <p:sldId id="282"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43E8"/>
    <a:srgbClr val="E8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9F549-4013-B14D-8263-BEF21AD44BEF}" v="113" dt="2020-11-18T12:54:02.092"/>
    <p1510:client id="{5D998DDC-7BAD-7382-FF47-9C1490496B44}" v="196" dt="2020-11-19T16:45:17.544"/>
    <p1510:client id="{6CC94825-DA12-AECA-D9C7-24CE51B99A8C}" v="21" dt="2020-11-19T17:11:10.610"/>
    <p1510:client id="{BCF20DB7-E00F-46D4-8E0B-8E0296D31659}" v="1340" dt="2020-11-18T15:49:46.37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09" autoAdjust="0"/>
    <p:restoredTop sz="94660"/>
  </p:normalViewPr>
  <p:slideViewPr>
    <p:cSldViewPr snapToGrid="0">
      <p:cViewPr>
        <p:scale>
          <a:sx n="93" d="100"/>
          <a:sy n="93" d="100"/>
        </p:scale>
        <p:origin x="14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 Pettersson" userId="S::marit.pettersson@edu.stockholm.se::9826e0ae-bee4-410f-973d-15c92103aeee" providerId="AD" clId="Web-{6CC94825-DA12-AECA-D9C7-24CE51B99A8C}"/>
    <pc:docChg chg="delSld">
      <pc:chgData name="Marit Pettersson" userId="S::marit.pettersson@edu.stockholm.se::9826e0ae-bee4-410f-973d-15c92103aeee" providerId="AD" clId="Web-{6CC94825-DA12-AECA-D9C7-24CE51B99A8C}" dt="2020-11-19T17:11:10.610" v="20"/>
      <pc:docMkLst>
        <pc:docMk/>
      </pc:docMkLst>
      <pc:sldChg chg="del">
        <pc:chgData name="Marit Pettersson" userId="S::marit.pettersson@edu.stockholm.se::9826e0ae-bee4-410f-973d-15c92103aeee" providerId="AD" clId="Web-{6CC94825-DA12-AECA-D9C7-24CE51B99A8C}" dt="2020-11-19T17:11:06.782" v="15"/>
        <pc:sldMkLst>
          <pc:docMk/>
          <pc:sldMk cId="203351775" sldId="257"/>
        </pc:sldMkLst>
      </pc:sldChg>
      <pc:sldChg chg="del">
        <pc:chgData name="Marit Pettersson" userId="S::marit.pettersson@edu.stockholm.se::9826e0ae-bee4-410f-973d-15c92103aeee" providerId="AD" clId="Web-{6CC94825-DA12-AECA-D9C7-24CE51B99A8C}" dt="2020-11-19T17:11:05.298" v="13"/>
        <pc:sldMkLst>
          <pc:docMk/>
          <pc:sldMk cId="3407727847" sldId="269"/>
        </pc:sldMkLst>
      </pc:sldChg>
      <pc:sldChg chg="del">
        <pc:chgData name="Marit Pettersson" userId="S::marit.pettersson@edu.stockholm.se::9826e0ae-bee4-410f-973d-15c92103aeee" providerId="AD" clId="Web-{6CC94825-DA12-AECA-D9C7-24CE51B99A8C}" dt="2020-11-19T17:11:09.141" v="18"/>
        <pc:sldMkLst>
          <pc:docMk/>
          <pc:sldMk cId="3790789014" sldId="271"/>
        </pc:sldMkLst>
      </pc:sldChg>
      <pc:sldChg chg="del">
        <pc:chgData name="Marit Pettersson" userId="S::marit.pettersson@edu.stockholm.se::9826e0ae-bee4-410f-973d-15c92103aeee" providerId="AD" clId="Web-{6CC94825-DA12-AECA-D9C7-24CE51B99A8C}" dt="2020-11-19T17:10:54.344" v="0"/>
        <pc:sldMkLst>
          <pc:docMk/>
          <pc:sldMk cId="675361614" sldId="272"/>
        </pc:sldMkLst>
      </pc:sldChg>
      <pc:sldChg chg="del">
        <pc:chgData name="Marit Pettersson" userId="S::marit.pettersson@edu.stockholm.se::9826e0ae-bee4-410f-973d-15c92103aeee" providerId="AD" clId="Web-{6CC94825-DA12-AECA-D9C7-24CE51B99A8C}" dt="2020-11-19T17:11:03.548" v="11"/>
        <pc:sldMkLst>
          <pc:docMk/>
          <pc:sldMk cId="2005657977" sldId="274"/>
        </pc:sldMkLst>
      </pc:sldChg>
      <pc:sldChg chg="del">
        <pc:chgData name="Marit Pettersson" userId="S::marit.pettersson@edu.stockholm.se::9826e0ae-bee4-410f-973d-15c92103aeee" providerId="AD" clId="Web-{6CC94825-DA12-AECA-D9C7-24CE51B99A8C}" dt="2020-11-19T17:10:58.032" v="4"/>
        <pc:sldMkLst>
          <pc:docMk/>
          <pc:sldMk cId="656493318" sldId="276"/>
        </pc:sldMkLst>
      </pc:sldChg>
      <pc:sldChg chg="del">
        <pc:chgData name="Marit Pettersson" userId="S::marit.pettersson@edu.stockholm.se::9826e0ae-bee4-410f-973d-15c92103aeee" providerId="AD" clId="Web-{6CC94825-DA12-AECA-D9C7-24CE51B99A8C}" dt="2020-11-19T17:11:00.407" v="7"/>
        <pc:sldMkLst>
          <pc:docMk/>
          <pc:sldMk cId="2397389038" sldId="285"/>
        </pc:sldMkLst>
      </pc:sldChg>
      <pc:sldChg chg="del">
        <pc:chgData name="Marit Pettersson" userId="S::marit.pettersson@edu.stockholm.se::9826e0ae-bee4-410f-973d-15c92103aeee" providerId="AD" clId="Web-{6CC94825-DA12-AECA-D9C7-24CE51B99A8C}" dt="2020-11-19T17:10:58.797" v="5"/>
        <pc:sldMkLst>
          <pc:docMk/>
          <pc:sldMk cId="3214666898" sldId="286"/>
        </pc:sldMkLst>
      </pc:sldChg>
      <pc:sldChg chg="del">
        <pc:chgData name="Marit Pettersson" userId="S::marit.pettersson@edu.stockholm.se::9826e0ae-bee4-410f-973d-15c92103aeee" providerId="AD" clId="Web-{6CC94825-DA12-AECA-D9C7-24CE51B99A8C}" dt="2020-11-19T17:11:02.282" v="9"/>
        <pc:sldMkLst>
          <pc:docMk/>
          <pc:sldMk cId="3969061534" sldId="287"/>
        </pc:sldMkLst>
      </pc:sldChg>
      <pc:sldChg chg="del">
        <pc:chgData name="Marit Pettersson" userId="S::marit.pettersson@edu.stockholm.se::9826e0ae-bee4-410f-973d-15c92103aeee" providerId="AD" clId="Web-{6CC94825-DA12-AECA-D9C7-24CE51B99A8C}" dt="2020-11-19T17:11:01.219" v="8"/>
        <pc:sldMkLst>
          <pc:docMk/>
          <pc:sldMk cId="4160168777" sldId="288"/>
        </pc:sldMkLst>
      </pc:sldChg>
      <pc:sldChg chg="del">
        <pc:chgData name="Marit Pettersson" userId="S::marit.pettersson@edu.stockholm.se::9826e0ae-bee4-410f-973d-15c92103aeee" providerId="AD" clId="Web-{6CC94825-DA12-AECA-D9C7-24CE51B99A8C}" dt="2020-11-19T17:10:55.313" v="1"/>
        <pc:sldMkLst>
          <pc:docMk/>
          <pc:sldMk cId="1598587046" sldId="290"/>
        </pc:sldMkLst>
      </pc:sldChg>
      <pc:sldChg chg="del">
        <pc:chgData name="Marit Pettersson" userId="S::marit.pettersson@edu.stockholm.se::9826e0ae-bee4-410f-973d-15c92103aeee" providerId="AD" clId="Web-{6CC94825-DA12-AECA-D9C7-24CE51B99A8C}" dt="2020-11-19T17:10:57.219" v="3"/>
        <pc:sldMkLst>
          <pc:docMk/>
          <pc:sldMk cId="2143569034" sldId="291"/>
        </pc:sldMkLst>
      </pc:sldChg>
      <pc:sldChg chg="del">
        <pc:chgData name="Marit Pettersson" userId="S::marit.pettersson@edu.stockholm.se::9826e0ae-bee4-410f-973d-15c92103aeee" providerId="AD" clId="Web-{6CC94825-DA12-AECA-D9C7-24CE51B99A8C}" dt="2020-11-19T17:10:56.219" v="2"/>
        <pc:sldMkLst>
          <pc:docMk/>
          <pc:sldMk cId="404610864" sldId="295"/>
        </pc:sldMkLst>
      </pc:sldChg>
      <pc:sldChg chg="del">
        <pc:chgData name="Marit Pettersson" userId="S::marit.pettersson@edu.stockholm.se::9826e0ae-bee4-410f-973d-15c92103aeee" providerId="AD" clId="Web-{6CC94825-DA12-AECA-D9C7-24CE51B99A8C}" dt="2020-11-19T17:10:59.829" v="6"/>
        <pc:sldMkLst>
          <pc:docMk/>
          <pc:sldMk cId="4180877820" sldId="296"/>
        </pc:sldMkLst>
      </pc:sldChg>
      <pc:sldChg chg="del">
        <pc:chgData name="Marit Pettersson" userId="S::marit.pettersson@edu.stockholm.se::9826e0ae-bee4-410f-973d-15c92103aeee" providerId="AD" clId="Web-{6CC94825-DA12-AECA-D9C7-24CE51B99A8C}" dt="2020-11-19T17:11:02.813" v="10"/>
        <pc:sldMkLst>
          <pc:docMk/>
          <pc:sldMk cId="2502030970" sldId="297"/>
        </pc:sldMkLst>
      </pc:sldChg>
      <pc:sldChg chg="del">
        <pc:chgData name="Marit Pettersson" userId="S::marit.pettersson@edu.stockholm.se::9826e0ae-bee4-410f-973d-15c92103aeee" providerId="AD" clId="Web-{6CC94825-DA12-AECA-D9C7-24CE51B99A8C}" dt="2020-11-19T17:11:04.329" v="12"/>
        <pc:sldMkLst>
          <pc:docMk/>
          <pc:sldMk cId="2209725158" sldId="298"/>
        </pc:sldMkLst>
      </pc:sldChg>
      <pc:sldChg chg="del">
        <pc:chgData name="Marit Pettersson" userId="S::marit.pettersson@edu.stockholm.se::9826e0ae-bee4-410f-973d-15c92103aeee" providerId="AD" clId="Web-{6CC94825-DA12-AECA-D9C7-24CE51B99A8C}" dt="2020-11-19T17:11:10.610" v="20"/>
        <pc:sldMkLst>
          <pc:docMk/>
          <pc:sldMk cId="3328519509" sldId="299"/>
        </pc:sldMkLst>
      </pc:sldChg>
      <pc:sldChg chg="del">
        <pc:chgData name="Marit Pettersson" userId="S::marit.pettersson@edu.stockholm.se::9826e0ae-bee4-410f-973d-15c92103aeee" providerId="AD" clId="Web-{6CC94825-DA12-AECA-D9C7-24CE51B99A8C}" dt="2020-11-19T17:11:09.891" v="19"/>
        <pc:sldMkLst>
          <pc:docMk/>
          <pc:sldMk cId="2063906944" sldId="300"/>
        </pc:sldMkLst>
      </pc:sldChg>
      <pc:sldChg chg="del">
        <pc:chgData name="Marit Pettersson" userId="S::marit.pettersson@edu.stockholm.se::9826e0ae-bee4-410f-973d-15c92103aeee" providerId="AD" clId="Web-{6CC94825-DA12-AECA-D9C7-24CE51B99A8C}" dt="2020-11-19T17:11:06.063" v="14"/>
        <pc:sldMkLst>
          <pc:docMk/>
          <pc:sldMk cId="760698919" sldId="301"/>
        </pc:sldMkLst>
      </pc:sldChg>
      <pc:sldChg chg="del">
        <pc:chgData name="Marit Pettersson" userId="S::marit.pettersson@edu.stockholm.se::9826e0ae-bee4-410f-973d-15c92103aeee" providerId="AD" clId="Web-{6CC94825-DA12-AECA-D9C7-24CE51B99A8C}" dt="2020-11-19T17:11:07.673" v="16"/>
        <pc:sldMkLst>
          <pc:docMk/>
          <pc:sldMk cId="903013003" sldId="302"/>
        </pc:sldMkLst>
      </pc:sldChg>
      <pc:sldChg chg="del">
        <pc:chgData name="Marit Pettersson" userId="S::marit.pettersson@edu.stockholm.se::9826e0ae-bee4-410f-973d-15c92103aeee" providerId="AD" clId="Web-{6CC94825-DA12-AECA-D9C7-24CE51B99A8C}" dt="2020-11-19T17:11:08.251" v="17"/>
        <pc:sldMkLst>
          <pc:docMk/>
          <pc:sldMk cId="2773389762" sldId="305"/>
        </pc:sldMkLst>
      </pc:sldChg>
    </pc:docChg>
  </pc:docChgLst>
  <pc:docChgLst>
    <pc:chgData name="Marit Pettersson" userId="S::marit.pettersson@edu.stockholm.se::9826e0ae-bee4-410f-973d-15c92103aeee" providerId="AD" clId="Web-{5D998DDC-7BAD-7382-FF47-9C1490496B44}"/>
    <pc:docChg chg="addSld delSld modSld sldOrd">
      <pc:chgData name="Marit Pettersson" userId="S::marit.pettersson@edu.stockholm.se::9826e0ae-bee4-410f-973d-15c92103aeee" providerId="AD" clId="Web-{5D998DDC-7BAD-7382-FF47-9C1490496B44}" dt="2020-11-19T16:45:17.544" v="190" actId="1076"/>
      <pc:docMkLst>
        <pc:docMk/>
      </pc:docMkLst>
      <pc:sldChg chg="addSp delSp modSp">
        <pc:chgData name="Marit Pettersson" userId="S::marit.pettersson@edu.stockholm.se::9826e0ae-bee4-410f-973d-15c92103aeee" providerId="AD" clId="Web-{5D998DDC-7BAD-7382-FF47-9C1490496B44}" dt="2020-11-19T16:45:17.544" v="190" actId="1076"/>
        <pc:sldMkLst>
          <pc:docMk/>
          <pc:sldMk cId="3419626241" sldId="262"/>
        </pc:sldMkLst>
        <pc:spChg chg="mod">
          <ac:chgData name="Marit Pettersson" userId="S::marit.pettersson@edu.stockholm.se::9826e0ae-bee4-410f-973d-15c92103aeee" providerId="AD" clId="Web-{5D998DDC-7BAD-7382-FF47-9C1490496B44}" dt="2020-11-19T16:45:05.621" v="187" actId="1076"/>
          <ac:spMkLst>
            <pc:docMk/>
            <pc:sldMk cId="3419626241" sldId="262"/>
            <ac:spMk id="4" creationId="{7858BB23-E83F-4923-95B9-672BD791C621}"/>
          </ac:spMkLst>
        </pc:spChg>
        <pc:spChg chg="mod">
          <ac:chgData name="Marit Pettersson" userId="S::marit.pettersson@edu.stockholm.se::9826e0ae-bee4-410f-973d-15c92103aeee" providerId="AD" clId="Web-{5D998DDC-7BAD-7382-FF47-9C1490496B44}" dt="2020-11-19T16:45:17.544" v="190" actId="1076"/>
          <ac:spMkLst>
            <pc:docMk/>
            <pc:sldMk cId="3419626241" sldId="262"/>
            <ac:spMk id="7" creationId="{55219922-52F7-4961-8004-0EFB469F59AE}"/>
          </ac:spMkLst>
        </pc:spChg>
        <pc:spChg chg="mod">
          <ac:chgData name="Marit Pettersson" userId="S::marit.pettersson@edu.stockholm.se::9826e0ae-bee4-410f-973d-15c92103aeee" providerId="AD" clId="Web-{5D998DDC-7BAD-7382-FF47-9C1490496B44}" dt="2020-11-19T16:45:13.481" v="189" actId="1076"/>
          <ac:spMkLst>
            <pc:docMk/>
            <pc:sldMk cId="3419626241" sldId="262"/>
            <ac:spMk id="8" creationId="{44D06E6E-A81A-4272-84A4-82E5715465EC}"/>
          </ac:spMkLst>
        </pc:spChg>
        <pc:spChg chg="mod">
          <ac:chgData name="Marit Pettersson" userId="S::marit.pettersson@edu.stockholm.se::9826e0ae-bee4-410f-973d-15c92103aeee" providerId="AD" clId="Web-{5D998DDC-7BAD-7382-FF47-9C1490496B44}" dt="2020-11-19T16:45:09.715" v="188" actId="1076"/>
          <ac:spMkLst>
            <pc:docMk/>
            <pc:sldMk cId="3419626241" sldId="262"/>
            <ac:spMk id="9" creationId="{51896104-C902-443A-BFA6-D75DD8152FAB}"/>
          </ac:spMkLst>
        </pc:spChg>
        <pc:spChg chg="add del">
          <ac:chgData name="Marit Pettersson" userId="S::marit.pettersson@edu.stockholm.se::9826e0ae-bee4-410f-973d-15c92103aeee" providerId="AD" clId="Web-{5D998DDC-7BAD-7382-FF47-9C1490496B44}" dt="2020-11-19T16:44:05.151" v="183"/>
          <ac:spMkLst>
            <pc:docMk/>
            <pc:sldMk cId="3419626241" sldId="262"/>
            <ac:spMk id="11" creationId="{B9A6B02B-F370-4C5A-A701-F84030FC1003}"/>
          </ac:spMkLst>
        </pc:spChg>
        <pc:spChg chg="add mod">
          <ac:chgData name="Marit Pettersson" userId="S::marit.pettersson@edu.stockholm.se::9826e0ae-bee4-410f-973d-15c92103aeee" providerId="AD" clId="Web-{5D998DDC-7BAD-7382-FF47-9C1490496B44}" dt="2020-11-19T16:44:58.106" v="185" actId="1076"/>
          <ac:spMkLst>
            <pc:docMk/>
            <pc:sldMk cId="3419626241" sldId="262"/>
            <ac:spMk id="12" creationId="{B3F10899-12F4-4344-9D6A-DDCC22CBD5B9}"/>
          </ac:spMkLst>
        </pc:spChg>
        <pc:picChg chg="mod">
          <ac:chgData name="Marit Pettersson" userId="S::marit.pettersson@edu.stockholm.se::9826e0ae-bee4-410f-973d-15c92103aeee" providerId="AD" clId="Web-{5D998DDC-7BAD-7382-FF47-9C1490496B44}" dt="2020-11-19T16:45:01.184" v="186" actId="1076"/>
          <ac:picMkLst>
            <pc:docMk/>
            <pc:sldMk cId="3419626241" sldId="262"/>
            <ac:picMk id="2" creationId="{A5356727-1E18-47AA-8766-16545A7A7ECD}"/>
          </ac:picMkLst>
        </pc:picChg>
        <pc:picChg chg="add del mod">
          <ac:chgData name="Marit Pettersson" userId="S::marit.pettersson@edu.stockholm.se::9826e0ae-bee4-410f-973d-15c92103aeee" providerId="AD" clId="Web-{5D998DDC-7BAD-7382-FF47-9C1490496B44}" dt="2020-11-19T16:44:06.573" v="184"/>
          <ac:picMkLst>
            <pc:docMk/>
            <pc:sldMk cId="3419626241" sldId="262"/>
            <ac:picMk id="10" creationId="{8E6D4700-9EBF-4A8D-A87C-AF4983A96D25}"/>
          </ac:picMkLst>
        </pc:picChg>
      </pc:sldChg>
      <pc:sldChg chg="addSp delSp modSp">
        <pc:chgData name="Marit Pettersson" userId="S::marit.pettersson@edu.stockholm.se::9826e0ae-bee4-410f-973d-15c92103aeee" providerId="AD" clId="Web-{5D998DDC-7BAD-7382-FF47-9C1490496B44}" dt="2020-11-19T16:42:05.883" v="127" actId="1076"/>
        <pc:sldMkLst>
          <pc:docMk/>
          <pc:sldMk cId="1713755313" sldId="263"/>
        </pc:sldMkLst>
        <pc:spChg chg="add mod ord">
          <ac:chgData name="Marit Pettersson" userId="S::marit.pettersson@edu.stockholm.se::9826e0ae-bee4-410f-973d-15c92103aeee" providerId="AD" clId="Web-{5D998DDC-7BAD-7382-FF47-9C1490496B44}" dt="2020-11-19T16:42:05.883" v="127" actId="1076"/>
          <ac:spMkLst>
            <pc:docMk/>
            <pc:sldMk cId="1713755313" sldId="263"/>
            <ac:spMk id="4" creationId="{19AA6F9E-2BC8-415F-964E-FA722BE182CD}"/>
          </ac:spMkLst>
        </pc:spChg>
        <pc:spChg chg="del mod">
          <ac:chgData name="Marit Pettersson" userId="S::marit.pettersson@edu.stockholm.se::9826e0ae-bee4-410f-973d-15c92103aeee" providerId="AD" clId="Web-{5D998DDC-7BAD-7382-FF47-9C1490496B44}" dt="2020-11-19T16:41:15.726" v="114"/>
          <ac:spMkLst>
            <pc:docMk/>
            <pc:sldMk cId="1713755313" sldId="263"/>
            <ac:spMk id="6" creationId="{5B83B4DB-578C-4EEE-8D72-E9E088410A12}"/>
          </ac:spMkLst>
        </pc:spChg>
        <pc:spChg chg="add">
          <ac:chgData name="Marit Pettersson" userId="S::marit.pettersson@edu.stockholm.se::9826e0ae-bee4-410f-973d-15c92103aeee" providerId="AD" clId="Web-{5D998DDC-7BAD-7382-FF47-9C1490496B44}" dt="2020-11-19T16:41:08.491" v="113"/>
          <ac:spMkLst>
            <pc:docMk/>
            <pc:sldMk cId="1713755313" sldId="263"/>
            <ac:spMk id="11" creationId="{19245A10-7F37-4569-80D2-2F692931E300}"/>
          </ac:spMkLst>
        </pc:spChg>
        <pc:spChg chg="add">
          <ac:chgData name="Marit Pettersson" userId="S::marit.pettersson@edu.stockholm.se::9826e0ae-bee4-410f-973d-15c92103aeee" providerId="AD" clId="Web-{5D998DDC-7BAD-7382-FF47-9C1490496B44}" dt="2020-11-19T16:41:08.491" v="113"/>
          <ac:spMkLst>
            <pc:docMk/>
            <pc:sldMk cId="1713755313" sldId="263"/>
            <ac:spMk id="13" creationId="{9267F70F-11C6-4597-9381-D0D80FC18FD9}"/>
          </ac:spMkLst>
        </pc:spChg>
        <pc:spChg chg="add">
          <ac:chgData name="Marit Pettersson" userId="S::marit.pettersson@edu.stockholm.se::9826e0ae-bee4-410f-973d-15c92103aeee" providerId="AD" clId="Web-{5D998DDC-7BAD-7382-FF47-9C1490496B44}" dt="2020-11-19T16:41:08.491" v="113"/>
          <ac:spMkLst>
            <pc:docMk/>
            <pc:sldMk cId="1713755313" sldId="263"/>
            <ac:spMk id="15" creationId="{2C20A93E-E407-4683-A405-147DE26132AD}"/>
          </ac:spMkLst>
        </pc:spChg>
        <pc:spChg chg="add">
          <ac:chgData name="Marit Pettersson" userId="S::marit.pettersson@edu.stockholm.se::9826e0ae-bee4-410f-973d-15c92103aeee" providerId="AD" clId="Web-{5D998DDC-7BAD-7382-FF47-9C1490496B44}" dt="2020-11-19T16:41:08.491" v="113"/>
          <ac:spMkLst>
            <pc:docMk/>
            <pc:sldMk cId="1713755313" sldId="263"/>
            <ac:spMk id="17" creationId="{9E8E3DD9-D235-48D9-A0EC-D6817EC84B75}"/>
          </ac:spMkLst>
        </pc:spChg>
        <pc:spChg chg="add">
          <ac:chgData name="Marit Pettersson" userId="S::marit.pettersson@edu.stockholm.se::9826e0ae-bee4-410f-973d-15c92103aeee" providerId="AD" clId="Web-{5D998DDC-7BAD-7382-FF47-9C1490496B44}" dt="2020-11-19T16:41:08.491" v="113"/>
          <ac:spMkLst>
            <pc:docMk/>
            <pc:sldMk cId="1713755313" sldId="263"/>
            <ac:spMk id="19" creationId="{EA83A145-578D-4A0B-94A7-AEAB2027D7EB}"/>
          </ac:spMkLst>
        </pc:spChg>
        <pc:picChg chg="mod">
          <ac:chgData name="Marit Pettersson" userId="S::marit.pettersson@edu.stockholm.se::9826e0ae-bee4-410f-973d-15c92103aeee" providerId="AD" clId="Web-{5D998DDC-7BAD-7382-FF47-9C1490496B44}" dt="2020-11-19T16:41:53.039" v="122" actId="1076"/>
          <ac:picMkLst>
            <pc:docMk/>
            <pc:sldMk cId="1713755313" sldId="263"/>
            <ac:picMk id="5" creationId="{364989F0-BEE1-4967-A6AE-805B8CDF8F9D}"/>
          </ac:picMkLst>
        </pc:picChg>
      </pc:sldChg>
      <pc:sldChg chg="del">
        <pc:chgData name="Marit Pettersson" userId="S::marit.pettersson@edu.stockholm.se::9826e0ae-bee4-410f-973d-15c92103aeee" providerId="AD" clId="Web-{5D998DDC-7BAD-7382-FF47-9C1490496B44}" dt="2020-11-19T16:38:17.816" v="41"/>
        <pc:sldMkLst>
          <pc:docMk/>
          <pc:sldMk cId="874792739" sldId="268"/>
        </pc:sldMkLst>
      </pc:sldChg>
      <pc:sldChg chg="addSp modSp add ord replId">
        <pc:chgData name="Marit Pettersson" userId="S::marit.pettersson@edu.stockholm.se::9826e0ae-bee4-410f-973d-15c92103aeee" providerId="AD" clId="Web-{5D998DDC-7BAD-7382-FF47-9C1490496B44}" dt="2020-11-19T16:38:16.081" v="40"/>
        <pc:sldMkLst>
          <pc:docMk/>
          <pc:sldMk cId="3540535653" sldId="306"/>
        </pc:sldMkLst>
        <pc:spChg chg="mod">
          <ac:chgData name="Marit Pettersson" userId="S::marit.pettersson@edu.stockholm.se::9826e0ae-bee4-410f-973d-15c92103aeee" providerId="AD" clId="Web-{5D998DDC-7BAD-7382-FF47-9C1490496B44}" dt="2020-11-19T16:37:48.721" v="35" actId="1076"/>
          <ac:spMkLst>
            <pc:docMk/>
            <pc:sldMk cId="3540535653" sldId="306"/>
            <ac:spMk id="2" creationId="{DBF3EC04-7D9B-46D0-B470-FB873157DF24}"/>
          </ac:spMkLst>
        </pc:spChg>
        <pc:picChg chg="add">
          <ac:chgData name="Marit Pettersson" userId="S::marit.pettersson@edu.stockholm.se::9826e0ae-bee4-410f-973d-15c92103aeee" providerId="AD" clId="Web-{5D998DDC-7BAD-7382-FF47-9C1490496B44}" dt="2020-11-19T16:37:55.221" v="36"/>
          <ac:picMkLst>
            <pc:docMk/>
            <pc:sldMk cId="3540535653" sldId="306"/>
            <ac:picMk id="3" creationId="{29266225-01B0-4964-ADA3-151E2707D3C8}"/>
          </ac:picMkLst>
        </pc:picChg>
        <pc:picChg chg="add">
          <ac:chgData name="Marit Pettersson" userId="S::marit.pettersson@edu.stockholm.se::9826e0ae-bee4-410f-973d-15c92103aeee" providerId="AD" clId="Web-{5D998DDC-7BAD-7382-FF47-9C1490496B44}" dt="2020-11-19T16:38:00.862" v="37"/>
          <ac:picMkLst>
            <pc:docMk/>
            <pc:sldMk cId="3540535653" sldId="306"/>
            <ac:picMk id="4" creationId="{D15FCEED-0A51-479B-B2AB-BFFF366C28C7}"/>
          </ac:picMkLst>
        </pc:picChg>
        <pc:picChg chg="add">
          <ac:chgData name="Marit Pettersson" userId="S::marit.pettersson@edu.stockholm.se::9826e0ae-bee4-410f-973d-15c92103aeee" providerId="AD" clId="Web-{5D998DDC-7BAD-7382-FF47-9C1490496B44}" dt="2020-11-19T16:38:05.784" v="38"/>
          <ac:picMkLst>
            <pc:docMk/>
            <pc:sldMk cId="3540535653" sldId="306"/>
            <ac:picMk id="6" creationId="{53BF885B-7705-497F-9F7E-2071F9AF4741}"/>
          </ac:picMkLst>
        </pc:picChg>
        <pc:picChg chg="add">
          <ac:chgData name="Marit Pettersson" userId="S::marit.pettersson@edu.stockholm.se::9826e0ae-bee4-410f-973d-15c92103aeee" providerId="AD" clId="Web-{5D998DDC-7BAD-7382-FF47-9C1490496B44}" dt="2020-11-19T16:38:13.784" v="39"/>
          <ac:picMkLst>
            <pc:docMk/>
            <pc:sldMk cId="3540535653" sldId="306"/>
            <ac:picMk id="10" creationId="{5128987C-722D-4C4A-A5DD-7EF419771DBF}"/>
          </ac:picMkLst>
        </pc:picChg>
        <pc:picChg chg="add">
          <ac:chgData name="Marit Pettersson" userId="S::marit.pettersson@edu.stockholm.se::9826e0ae-bee4-410f-973d-15c92103aeee" providerId="AD" clId="Web-{5D998DDC-7BAD-7382-FF47-9C1490496B44}" dt="2020-11-19T16:38:16.081" v="40"/>
          <ac:picMkLst>
            <pc:docMk/>
            <pc:sldMk cId="3540535653" sldId="306"/>
            <ac:picMk id="16" creationId="{FE2240B8-F59C-41BE-847E-CAB88AB74F9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1E70E-B89E-4FD7-BAE1-9DF1C7D648F9}" type="datetimeFigureOut">
              <a:rPr lang="sv-SE"/>
              <a:t>2020-11-19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93E05-7DD0-42A0-A249-D7C09891635B}" type="slidenum">
              <a:rPr lang="sv-SE"/>
              <a:t>‹#›</a:t>
            </a:fld>
            <a:endParaRPr lang="sv-SE"/>
          </a:p>
        </p:txBody>
      </p:sp>
    </p:spTree>
    <p:extLst>
      <p:ext uri="{BB962C8B-B14F-4D97-AF65-F5344CB8AC3E}">
        <p14:creationId xmlns:p14="http://schemas.microsoft.com/office/powerpoint/2010/main" val="23506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J Dewey - </a:t>
            </a:r>
            <a:endParaRPr lang="en-US" dirty="0">
              <a:cs typeface="Calibri"/>
            </a:endParaRPr>
          </a:p>
          <a:p>
            <a:r>
              <a:rPr lang="en-US">
                <a:cs typeface="Calibri"/>
              </a:rPr>
              <a:t>K Lewin – a German/American psychologist</a:t>
            </a:r>
          </a:p>
          <a:p>
            <a:r>
              <a:rPr lang="en-US">
                <a:cs typeface="Calibri"/>
              </a:rPr>
              <a:t>M Deutsch – an American psychologist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AE93E05-7DD0-42A0-A249-D7C09891635B}" type="slidenum">
              <a:rPr lang="sv-SE"/>
              <a:t>3</a:t>
            </a:fld>
            <a:endParaRPr lang="sv-SE"/>
          </a:p>
        </p:txBody>
      </p:sp>
    </p:spTree>
    <p:extLst>
      <p:ext uri="{BB962C8B-B14F-4D97-AF65-F5344CB8AC3E}">
        <p14:creationId xmlns:p14="http://schemas.microsoft.com/office/powerpoint/2010/main" val="240765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De 4 grundprinciperna:</a:t>
            </a:r>
            <a:endParaRPr lang="en-US" dirty="0">
              <a:cs typeface="Calibri"/>
            </a:endParaRPr>
          </a:p>
          <a:p>
            <a:r>
              <a:rPr lang="en-US">
                <a:cs typeface="Calibri"/>
              </a:rPr>
              <a:t>Positivt ömsesidigt beroende</a:t>
            </a:r>
            <a:endParaRPr lang="en-US"/>
          </a:p>
          <a:p>
            <a:r>
              <a:rPr lang="en-US">
                <a:cs typeface="Calibri"/>
              </a:rPr>
              <a:t>Eget ansvar</a:t>
            </a:r>
          </a:p>
          <a:p>
            <a:r>
              <a:rPr lang="en-US">
                <a:cs typeface="Calibri"/>
              </a:rPr>
              <a:t>Lika delaktighet</a:t>
            </a:r>
            <a:endParaRPr lang="en-US" dirty="0">
              <a:cs typeface="Calibri"/>
            </a:endParaRPr>
          </a:p>
          <a:p>
            <a:r>
              <a:rPr lang="en-US">
                <a:cs typeface="Calibri"/>
              </a:rPr>
              <a:t>Samtidig interaktion</a:t>
            </a:r>
          </a:p>
          <a:p>
            <a:r>
              <a:rPr lang="en-US">
                <a:cs typeface="Calibri"/>
              </a:rPr>
              <a:t>Återkoppling</a:t>
            </a:r>
            <a:endParaRPr lang="en-US"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fld id="{AAE93E05-7DD0-42A0-A249-D7C09891635B}" type="slidenum">
              <a:rPr lang="sv-SE"/>
              <a:t>6</a:t>
            </a:fld>
            <a:endParaRPr lang="sv-SE"/>
          </a:p>
        </p:txBody>
      </p:sp>
    </p:spTree>
    <p:extLst>
      <p:ext uri="{BB962C8B-B14F-4D97-AF65-F5344CB8AC3E}">
        <p14:creationId xmlns:p14="http://schemas.microsoft.com/office/powerpoint/2010/main" val="183213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Positivt ömsesidigt beroende</a:t>
            </a:r>
          </a:p>
        </p:txBody>
      </p:sp>
      <p:sp>
        <p:nvSpPr>
          <p:cNvPr id="4" name="Platshållare för bildnummer 3"/>
          <p:cNvSpPr>
            <a:spLocks noGrp="1"/>
          </p:cNvSpPr>
          <p:nvPr>
            <p:ph type="sldNum" sz="quarter" idx="5"/>
          </p:nvPr>
        </p:nvSpPr>
        <p:spPr/>
        <p:txBody>
          <a:bodyPr/>
          <a:lstStyle/>
          <a:p>
            <a:fld id="{AAE93E05-7DD0-42A0-A249-D7C09891635B}" type="slidenum">
              <a:rPr lang="sv-SE"/>
              <a:t>7</a:t>
            </a:fld>
            <a:endParaRPr lang="sv-SE"/>
          </a:p>
        </p:txBody>
      </p:sp>
    </p:spTree>
    <p:extLst>
      <p:ext uri="{BB962C8B-B14F-4D97-AF65-F5344CB8AC3E}">
        <p14:creationId xmlns:p14="http://schemas.microsoft.com/office/powerpoint/2010/main" val="8393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Eget ansvar</a:t>
            </a:r>
          </a:p>
        </p:txBody>
      </p:sp>
      <p:sp>
        <p:nvSpPr>
          <p:cNvPr id="4" name="Platshållare för bildnummer 3"/>
          <p:cNvSpPr>
            <a:spLocks noGrp="1"/>
          </p:cNvSpPr>
          <p:nvPr>
            <p:ph type="sldNum" sz="quarter" idx="5"/>
          </p:nvPr>
        </p:nvSpPr>
        <p:spPr/>
        <p:txBody>
          <a:bodyPr/>
          <a:lstStyle/>
          <a:p>
            <a:fld id="{AAE93E05-7DD0-42A0-A249-D7C09891635B}" type="slidenum">
              <a:rPr lang="sv-SE"/>
              <a:t>8</a:t>
            </a:fld>
            <a:endParaRPr lang="sv-SE"/>
          </a:p>
        </p:txBody>
      </p:sp>
    </p:spTree>
    <p:extLst>
      <p:ext uri="{BB962C8B-B14F-4D97-AF65-F5344CB8AC3E}">
        <p14:creationId xmlns:p14="http://schemas.microsoft.com/office/powerpoint/2010/main" val="280656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Lika delaktighet</a:t>
            </a:r>
          </a:p>
        </p:txBody>
      </p:sp>
      <p:sp>
        <p:nvSpPr>
          <p:cNvPr id="4" name="Platshållare för bildnummer 3"/>
          <p:cNvSpPr>
            <a:spLocks noGrp="1"/>
          </p:cNvSpPr>
          <p:nvPr>
            <p:ph type="sldNum" sz="quarter" idx="5"/>
          </p:nvPr>
        </p:nvSpPr>
        <p:spPr/>
        <p:txBody>
          <a:bodyPr/>
          <a:lstStyle/>
          <a:p>
            <a:fld id="{AAE93E05-7DD0-42A0-A249-D7C09891635B}" type="slidenum">
              <a:rPr lang="sv-SE"/>
              <a:t>9</a:t>
            </a:fld>
            <a:endParaRPr lang="sv-SE"/>
          </a:p>
        </p:txBody>
      </p:sp>
    </p:spTree>
    <p:extLst>
      <p:ext uri="{BB962C8B-B14F-4D97-AF65-F5344CB8AC3E}">
        <p14:creationId xmlns:p14="http://schemas.microsoft.com/office/powerpoint/2010/main" val="274927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Samtidig interaktion</a:t>
            </a:r>
          </a:p>
        </p:txBody>
      </p:sp>
      <p:sp>
        <p:nvSpPr>
          <p:cNvPr id="4" name="Platshållare för bildnummer 3"/>
          <p:cNvSpPr>
            <a:spLocks noGrp="1"/>
          </p:cNvSpPr>
          <p:nvPr>
            <p:ph type="sldNum" sz="quarter" idx="5"/>
          </p:nvPr>
        </p:nvSpPr>
        <p:spPr/>
        <p:txBody>
          <a:bodyPr/>
          <a:lstStyle/>
          <a:p>
            <a:fld id="{AAE93E05-7DD0-42A0-A249-D7C09891635B}" type="slidenum">
              <a:rPr lang="sv-SE"/>
              <a:t>10</a:t>
            </a:fld>
            <a:endParaRPr lang="sv-SE"/>
          </a:p>
        </p:txBody>
      </p:sp>
    </p:spTree>
    <p:extLst>
      <p:ext uri="{BB962C8B-B14F-4D97-AF65-F5344CB8AC3E}">
        <p14:creationId xmlns:p14="http://schemas.microsoft.com/office/powerpoint/2010/main" val="172809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F9C950-1B0F-964D-9883-2BD3AC911CF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6D08732-FBD1-8849-8961-FC1036F6D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3566BAA-AE28-8749-AF8D-C66632822A22}"/>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5" name="Platshållare för sidfot 4">
            <a:extLst>
              <a:ext uri="{FF2B5EF4-FFF2-40B4-BE49-F238E27FC236}">
                <a16:creationId xmlns:a16="http://schemas.microsoft.com/office/drawing/2014/main" id="{3E3AA15A-8E39-BD4D-BF53-CD8A419961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86C8FC1-98BD-734C-A8B2-1C68CDBBDC37}"/>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24981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05334A-36E3-BA4A-96F5-3A7F7008BDC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64E87F1-9C4D-B540-AEAF-C213D58CEA6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783967-2C9B-B04C-8F90-24249C0C96AF}"/>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5" name="Platshållare för sidfot 4">
            <a:extLst>
              <a:ext uri="{FF2B5EF4-FFF2-40B4-BE49-F238E27FC236}">
                <a16:creationId xmlns:a16="http://schemas.microsoft.com/office/drawing/2014/main" id="{ABD8B50A-EA0D-AF4D-BBB2-3D9C34DB0C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EFC98B-F118-5540-91F6-9F4966ED8226}"/>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03892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FFF1F6C-8E6C-FE40-8CF3-8DCB46F8E66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6BBDD4-93A9-6640-A15B-B27BCF9E907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D18F4C8-5BDC-C84C-93E7-57204DA95A88}"/>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5" name="Platshållare för sidfot 4">
            <a:extLst>
              <a:ext uri="{FF2B5EF4-FFF2-40B4-BE49-F238E27FC236}">
                <a16:creationId xmlns:a16="http://schemas.microsoft.com/office/drawing/2014/main" id="{8CE4B66E-A65F-BF45-924E-31E2B157B3C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80837B-5860-7246-8A25-5E9DC044C377}"/>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44137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A9ED37-DD8A-514D-8B85-85EFDE66485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E0733FB-BA2B-2F40-B034-287B1DD2AB5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E8C6A3-8C18-7944-A13B-2A84C35A5CD0}"/>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5" name="Platshållare för sidfot 4">
            <a:extLst>
              <a:ext uri="{FF2B5EF4-FFF2-40B4-BE49-F238E27FC236}">
                <a16:creationId xmlns:a16="http://schemas.microsoft.com/office/drawing/2014/main" id="{6D23C318-8612-814B-9941-E2A0E1A02B5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AB9218-B037-7A4A-9271-B056DB4AD68D}"/>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25829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EB3ED-F461-AE47-B883-D34F305213F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A1CE9D5-53D3-4443-B679-EF7D5F4B4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F473D5D-F59D-FD4E-BD10-B19DE1516F93}"/>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5" name="Platshållare för sidfot 4">
            <a:extLst>
              <a:ext uri="{FF2B5EF4-FFF2-40B4-BE49-F238E27FC236}">
                <a16:creationId xmlns:a16="http://schemas.microsoft.com/office/drawing/2014/main" id="{9654BF16-9BDB-9D46-8A83-6CFD404A4C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3C993A-CFB3-C845-9E54-FA2D3F22851A}"/>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3303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800D50-14CC-1A4A-9BAA-A273518ABAD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6689575-3E9A-204E-9872-E62F4205518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971EF6C-8746-E942-BBEE-E19079DEFC5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B1E6102-3E48-1C4B-BD73-3B1C9CE90DAB}"/>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6" name="Platshållare för sidfot 5">
            <a:extLst>
              <a:ext uri="{FF2B5EF4-FFF2-40B4-BE49-F238E27FC236}">
                <a16:creationId xmlns:a16="http://schemas.microsoft.com/office/drawing/2014/main" id="{7DDDF8C3-C3CC-704F-9C69-2FB41D6C423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313D7F1-5F87-684E-AF7E-12A289D46EB2}"/>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9967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25715-CDA4-6F45-A361-B61905BBDE0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25AE1C2-56AB-AE40-9FAA-DFA1A25D52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13863A6-A7E5-8244-9CEC-3C24938C3E9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20F0252-8443-874A-8A71-181D8E82D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9A059FE-08B3-7341-B179-62451C30923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E8DDB10-D392-0749-B0AC-BE34485EB3D3}"/>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8" name="Platshållare för sidfot 7">
            <a:extLst>
              <a:ext uri="{FF2B5EF4-FFF2-40B4-BE49-F238E27FC236}">
                <a16:creationId xmlns:a16="http://schemas.microsoft.com/office/drawing/2014/main" id="{AD54817D-7985-C740-B221-14E22AF9E6F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78AC349-E3F8-E74A-B81B-0F9AE8DC633C}"/>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63246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62389B-9E56-5C4F-AE44-0C4500D0CC3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7B8DEA2-C752-0644-BEAF-93B1151B620E}"/>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4" name="Platshållare för sidfot 3">
            <a:extLst>
              <a:ext uri="{FF2B5EF4-FFF2-40B4-BE49-F238E27FC236}">
                <a16:creationId xmlns:a16="http://schemas.microsoft.com/office/drawing/2014/main" id="{6035EB20-6175-334C-B6E5-6B21B18AE3D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2C84D70-089B-8243-80E2-CC0C3E8D5FB2}"/>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4544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076E446-0D47-4F4E-A274-88B2E3D02D7E}"/>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3" name="Platshållare för sidfot 2">
            <a:extLst>
              <a:ext uri="{FF2B5EF4-FFF2-40B4-BE49-F238E27FC236}">
                <a16:creationId xmlns:a16="http://schemas.microsoft.com/office/drawing/2014/main" id="{AEF8E8C4-CC93-104E-8BFF-3957C0F3C8D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304B713-0FED-0042-94AC-E4968AB49D99}"/>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15535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4A573-7FCB-CE4F-B400-BCD90A18ABC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9B1F0B-1786-0C41-B93D-FD7944CFA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5D3CCD2-8214-B14B-A5B9-6A8DB38C8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0E15B2D-9392-254D-B62C-49D80FD0042E}"/>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6" name="Platshållare för sidfot 5">
            <a:extLst>
              <a:ext uri="{FF2B5EF4-FFF2-40B4-BE49-F238E27FC236}">
                <a16:creationId xmlns:a16="http://schemas.microsoft.com/office/drawing/2014/main" id="{21BADB82-535F-0446-B93A-5CF175918DA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65327DF-2268-3948-B795-69FF770D7DAC}"/>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86780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10B309-43BC-7448-9C07-EA0DB0E6211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1D86015-2971-2643-BE95-ECC5927873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544CC01-A26C-A241-92F0-110CEECB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406F10E-41A7-6F4D-A84F-805EE170EEF1}"/>
              </a:ext>
            </a:extLst>
          </p:cNvPr>
          <p:cNvSpPr>
            <a:spLocks noGrp="1"/>
          </p:cNvSpPr>
          <p:nvPr>
            <p:ph type="dt" sz="half" idx="10"/>
          </p:nvPr>
        </p:nvSpPr>
        <p:spPr/>
        <p:txBody>
          <a:bodyPr/>
          <a:lstStyle/>
          <a:p>
            <a:fld id="{1560A13A-DB3F-4AD5-B6AF-BDA0278A0A39}" type="datetimeFigureOut">
              <a:rPr lang="sv-SE" smtClean="0"/>
              <a:t>2020-11-19</a:t>
            </a:fld>
            <a:endParaRPr lang="sv-SE"/>
          </a:p>
        </p:txBody>
      </p:sp>
      <p:sp>
        <p:nvSpPr>
          <p:cNvPr id="6" name="Platshållare för sidfot 5">
            <a:extLst>
              <a:ext uri="{FF2B5EF4-FFF2-40B4-BE49-F238E27FC236}">
                <a16:creationId xmlns:a16="http://schemas.microsoft.com/office/drawing/2014/main" id="{208162E4-58AA-9148-A403-E0286998E39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B5F8D1-3F2B-9744-8A8C-D0997F626217}"/>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4155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92FD46E-1B05-B140-AE67-00A93EF48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0A8AD5-84F1-B340-8ACD-66BBEB97F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D1619B3-7AD2-B749-8F83-3BB0003B62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2020-11-19</a:t>
            </a:fld>
            <a:endParaRPr lang="sv-SE"/>
          </a:p>
        </p:txBody>
      </p:sp>
      <p:sp>
        <p:nvSpPr>
          <p:cNvPr id="5" name="Platshållare för sidfot 4">
            <a:extLst>
              <a:ext uri="{FF2B5EF4-FFF2-40B4-BE49-F238E27FC236}">
                <a16:creationId xmlns:a16="http://schemas.microsoft.com/office/drawing/2014/main" id="{98D9D704-89CA-B64E-9977-7D2521A41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E7DD70-0C2F-7841-B4A4-67FDA6AA0D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20429079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ruta 3">
            <a:extLst>
              <a:ext uri="{FF2B5EF4-FFF2-40B4-BE49-F238E27FC236}">
                <a16:creationId xmlns:a16="http://schemas.microsoft.com/office/drawing/2014/main" id="{19AA6F9E-2BC8-415F-964E-FA722BE182CD}"/>
              </a:ext>
            </a:extLst>
          </p:cNvPr>
          <p:cNvSpPr txBox="1"/>
          <p:nvPr/>
        </p:nvSpPr>
        <p:spPr>
          <a:xfrm>
            <a:off x="7426323" y="2895746"/>
            <a:ext cx="3788457" cy="2236738"/>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ct val="90000"/>
              </a:lnSpc>
              <a:spcBef>
                <a:spcPct val="0"/>
              </a:spcBef>
              <a:spcAft>
                <a:spcPts val="600"/>
              </a:spcAft>
            </a:pPr>
            <a:r>
              <a:rPr lang="en-US" sz="3200" b="1" dirty="0">
                <a:solidFill>
                  <a:srgbClr val="FFFFFF"/>
                </a:solidFill>
                <a:latin typeface="Comic Sans MS"/>
                <a:ea typeface="+mj-ea"/>
                <a:cs typeface="+mj-cs"/>
              </a:rPr>
              <a:t>Learning Teaching Training Meeting</a:t>
            </a:r>
          </a:p>
          <a:p>
            <a:pPr>
              <a:lnSpc>
                <a:spcPct val="90000"/>
              </a:lnSpc>
              <a:spcBef>
                <a:spcPct val="0"/>
              </a:spcBef>
              <a:spcAft>
                <a:spcPts val="600"/>
              </a:spcAft>
            </a:pPr>
            <a:r>
              <a:rPr lang="en-US" sz="3200" b="1" dirty="0">
                <a:solidFill>
                  <a:srgbClr val="FFFFFF"/>
                </a:solidFill>
                <a:latin typeface="Comic Sans MS"/>
                <a:ea typeface="+mj-ea"/>
                <a:cs typeface="+mj-cs"/>
              </a:rPr>
              <a:t>November 19th 2020</a:t>
            </a:r>
          </a:p>
        </p:txBody>
      </p:sp>
      <p:sp>
        <p:nvSpPr>
          <p:cNvPr id="15"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Bildobjekt 6" descr="En bild som visar ritning, mat&#10;&#10;Automatiskt genererad beskrivning">
            <a:extLst>
              <a:ext uri="{FF2B5EF4-FFF2-40B4-BE49-F238E27FC236}">
                <a16:creationId xmlns:a16="http://schemas.microsoft.com/office/drawing/2014/main" id="{364989F0-BEE1-4967-A6AE-805B8CDF8F9D}"/>
              </a:ext>
            </a:extLst>
          </p:cNvPr>
          <p:cNvPicPr>
            <a:picLocks noChangeAspect="1"/>
          </p:cNvPicPr>
          <p:nvPr/>
        </p:nvPicPr>
        <p:blipFill rotWithShape="1">
          <a:blip r:embed="rId2"/>
          <a:srcRect t="2190" r="3" b="4870"/>
          <a:stretch/>
        </p:blipFill>
        <p:spPr>
          <a:xfrm>
            <a:off x="524669" y="1715185"/>
            <a:ext cx="5635819" cy="3509504"/>
          </a:xfrm>
          <a:prstGeom prst="rect">
            <a:avLst/>
          </a:prstGeom>
        </p:spPr>
      </p:pic>
      <p:pic>
        <p:nvPicPr>
          <p:cNvPr id="3" name="Bildobjekt 4" descr="En bild som visar text&#10;&#10;Automatiskt genererad beskrivning">
            <a:extLst>
              <a:ext uri="{FF2B5EF4-FFF2-40B4-BE49-F238E27FC236}">
                <a16:creationId xmlns:a16="http://schemas.microsoft.com/office/drawing/2014/main" id="{643B12C0-5FD6-46BF-8F73-036A966DF236}"/>
              </a:ext>
            </a:extLst>
          </p:cNvPr>
          <p:cNvPicPr>
            <a:picLocks noChangeAspect="1"/>
          </p:cNvPicPr>
          <p:nvPr/>
        </p:nvPicPr>
        <p:blipFill>
          <a:blip r:embed="rId3"/>
          <a:stretch>
            <a:fillRect/>
          </a:stretch>
        </p:blipFill>
        <p:spPr>
          <a:xfrm>
            <a:off x="85655" y="110636"/>
            <a:ext cx="1786529" cy="640846"/>
          </a:xfrm>
          <a:prstGeom prst="rect">
            <a:avLst/>
          </a:prstGeom>
        </p:spPr>
      </p:pic>
      <p:pic>
        <p:nvPicPr>
          <p:cNvPr id="2" name="Bildobjekt 6" descr="En bild som visar ritning, mat&#10;&#10;Automatiskt genererad beskrivning">
            <a:extLst>
              <a:ext uri="{FF2B5EF4-FFF2-40B4-BE49-F238E27FC236}">
                <a16:creationId xmlns:a16="http://schemas.microsoft.com/office/drawing/2014/main" id="{C3F476DD-0B2E-4885-9990-BFEC49A441D3}"/>
              </a:ext>
            </a:extLst>
          </p:cNvPr>
          <p:cNvPicPr>
            <a:picLocks noChangeAspect="1"/>
          </p:cNvPicPr>
          <p:nvPr/>
        </p:nvPicPr>
        <p:blipFill>
          <a:blip r:embed="rId2"/>
          <a:stretch>
            <a:fillRect/>
          </a:stretch>
        </p:blipFill>
        <p:spPr>
          <a:xfrm>
            <a:off x="10831524" y="73986"/>
            <a:ext cx="1224762" cy="819824"/>
          </a:xfrm>
          <a:prstGeom prst="rect">
            <a:avLst/>
          </a:prstGeom>
        </p:spPr>
      </p:pic>
    </p:spTree>
    <p:extLst>
      <p:ext uri="{BB962C8B-B14F-4D97-AF65-F5344CB8AC3E}">
        <p14:creationId xmlns:p14="http://schemas.microsoft.com/office/powerpoint/2010/main" val="171375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oln 2">
            <a:extLst>
              <a:ext uri="{FF2B5EF4-FFF2-40B4-BE49-F238E27FC236}">
                <a16:creationId xmlns:a16="http://schemas.microsoft.com/office/drawing/2014/main" id="{26D4C29F-EDEE-4385-B0E6-4551C9398A15}"/>
              </a:ext>
            </a:extLst>
          </p:cNvPr>
          <p:cNvSpPr/>
          <p:nvPr/>
        </p:nvSpPr>
        <p:spPr>
          <a:xfrm>
            <a:off x="1089047" y="1759273"/>
            <a:ext cx="9544465" cy="4594247"/>
          </a:xfrm>
          <a:prstGeom prst="cloud">
            <a:avLst/>
          </a:prstGeom>
          <a:solidFill>
            <a:srgbClr val="E84C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FC792B92-38B0-472A-B388-92EAE87C71AC}"/>
              </a:ext>
            </a:extLst>
          </p:cNvPr>
          <p:cNvSpPr txBox="1"/>
          <p:nvPr/>
        </p:nvSpPr>
        <p:spPr>
          <a:xfrm>
            <a:off x="2334076" y="274765"/>
            <a:ext cx="74473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latin typeface="Comic Sans MS"/>
                <a:ea typeface="+mn-lt"/>
                <a:cs typeface="+mn-lt"/>
              </a:rPr>
              <a:t>Simultaneous interaction</a:t>
            </a:r>
            <a:endParaRPr lang="sv-SE" b="1">
              <a:latin typeface="Comic Sans MS"/>
            </a:endParaRPr>
          </a:p>
        </p:txBody>
      </p:sp>
      <p:pic>
        <p:nvPicPr>
          <p:cNvPr id="6" name="Bildobjekt 5" descr="En bild som visar text&#10;&#10;Automatiskt genererad beskrivning">
            <a:extLst>
              <a:ext uri="{FF2B5EF4-FFF2-40B4-BE49-F238E27FC236}">
                <a16:creationId xmlns:a16="http://schemas.microsoft.com/office/drawing/2014/main" id="{5022EAD1-3230-4EC8-B745-A2D2D19ED035}"/>
              </a:ext>
            </a:extLst>
          </p:cNvPr>
          <p:cNvPicPr>
            <a:picLocks noChangeAspect="1"/>
          </p:cNvPicPr>
          <p:nvPr/>
        </p:nvPicPr>
        <p:blipFill>
          <a:blip r:embed="rId3"/>
          <a:stretch>
            <a:fillRect/>
          </a:stretch>
        </p:blipFill>
        <p:spPr>
          <a:xfrm>
            <a:off x="85655" y="110636"/>
            <a:ext cx="1786529" cy="640846"/>
          </a:xfrm>
          <a:prstGeom prst="rect">
            <a:avLst/>
          </a:prstGeom>
        </p:spPr>
      </p:pic>
      <p:pic>
        <p:nvPicPr>
          <p:cNvPr id="8" name="Bildobjekt 6" descr="En bild som visar ritning, mat&#10;&#10;Automatiskt genererad beskrivning">
            <a:extLst>
              <a:ext uri="{FF2B5EF4-FFF2-40B4-BE49-F238E27FC236}">
                <a16:creationId xmlns:a16="http://schemas.microsoft.com/office/drawing/2014/main" id="{BEBFCF8D-2176-4B77-8C3A-00A58E6300D7}"/>
              </a:ext>
            </a:extLst>
          </p:cNvPr>
          <p:cNvPicPr>
            <a:picLocks noChangeAspect="1"/>
          </p:cNvPicPr>
          <p:nvPr/>
        </p:nvPicPr>
        <p:blipFill>
          <a:blip r:embed="rId4"/>
          <a:stretch>
            <a:fillRect/>
          </a:stretch>
        </p:blipFill>
        <p:spPr>
          <a:xfrm>
            <a:off x="10831524" y="18366"/>
            <a:ext cx="1224762" cy="819824"/>
          </a:xfrm>
          <a:prstGeom prst="rect">
            <a:avLst/>
          </a:prstGeom>
        </p:spPr>
      </p:pic>
      <p:sp>
        <p:nvSpPr>
          <p:cNvPr id="2" name="textruta 1">
            <a:extLst>
              <a:ext uri="{FF2B5EF4-FFF2-40B4-BE49-F238E27FC236}">
                <a16:creationId xmlns:a16="http://schemas.microsoft.com/office/drawing/2014/main" id="{2CC093C8-8B8E-4EF8-9BE1-BC218BE22968}"/>
              </a:ext>
            </a:extLst>
          </p:cNvPr>
          <p:cNvSpPr txBox="1"/>
          <p:nvPr/>
        </p:nvSpPr>
        <p:spPr>
          <a:xfrm>
            <a:off x="2283293" y="3291665"/>
            <a:ext cx="79826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latin typeface="Comic Sans MS"/>
                <a:ea typeface="+mn-lt"/>
                <a:cs typeface="+mn-lt"/>
              </a:rPr>
              <a:t>The more students talk with each other, the more they'll be engaged and the better they'll learn.</a:t>
            </a:r>
          </a:p>
          <a:p>
            <a:endParaRPr lang="sv-SE" dirty="0">
              <a:latin typeface="Comic Sans MS"/>
              <a:ea typeface="+mn-lt"/>
              <a:cs typeface="+mn-lt"/>
            </a:endParaRPr>
          </a:p>
        </p:txBody>
      </p:sp>
    </p:spTree>
    <p:extLst>
      <p:ext uri="{BB962C8B-B14F-4D97-AF65-F5344CB8AC3E}">
        <p14:creationId xmlns:p14="http://schemas.microsoft.com/office/powerpoint/2010/main" val="468018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oln 2">
            <a:extLst>
              <a:ext uri="{FF2B5EF4-FFF2-40B4-BE49-F238E27FC236}">
                <a16:creationId xmlns:a16="http://schemas.microsoft.com/office/drawing/2014/main" id="{26D4C29F-EDEE-4385-B0E6-4551C9398A15}"/>
              </a:ext>
            </a:extLst>
          </p:cNvPr>
          <p:cNvSpPr/>
          <p:nvPr/>
        </p:nvSpPr>
        <p:spPr>
          <a:xfrm>
            <a:off x="903517" y="1799029"/>
            <a:ext cx="10061299" cy="4832786"/>
          </a:xfrm>
          <a:prstGeom prst="cloud">
            <a:avLst/>
          </a:prstGeom>
          <a:solidFill>
            <a:srgbClr val="C443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FC792B92-38B0-472A-B388-92EAE87C71AC}"/>
              </a:ext>
            </a:extLst>
          </p:cNvPr>
          <p:cNvSpPr txBox="1"/>
          <p:nvPr/>
        </p:nvSpPr>
        <p:spPr>
          <a:xfrm>
            <a:off x="3310431" y="274765"/>
            <a:ext cx="59938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rgbClr val="333333"/>
                </a:solidFill>
                <a:latin typeface="Comic Sans MS"/>
              </a:rPr>
              <a:t>Group processing</a:t>
            </a:r>
            <a:endParaRPr lang="en-US" sz="4400" b="1" dirty="0">
              <a:solidFill>
                <a:srgbClr val="333333"/>
              </a:solidFill>
              <a:latin typeface="Comic Sans MS"/>
            </a:endParaRPr>
          </a:p>
        </p:txBody>
      </p:sp>
      <p:pic>
        <p:nvPicPr>
          <p:cNvPr id="6" name="Bildobjekt 5" descr="En bild som visar text&#10;&#10;Automatiskt genererad beskrivning">
            <a:extLst>
              <a:ext uri="{FF2B5EF4-FFF2-40B4-BE49-F238E27FC236}">
                <a16:creationId xmlns:a16="http://schemas.microsoft.com/office/drawing/2014/main" id="{5022EAD1-3230-4EC8-B745-A2D2D19ED035}"/>
              </a:ext>
            </a:extLst>
          </p:cNvPr>
          <p:cNvPicPr>
            <a:picLocks noChangeAspect="1"/>
          </p:cNvPicPr>
          <p:nvPr/>
        </p:nvPicPr>
        <p:blipFill>
          <a:blip r:embed="rId2"/>
          <a:stretch>
            <a:fillRect/>
          </a:stretch>
        </p:blipFill>
        <p:spPr>
          <a:xfrm>
            <a:off x="85655" y="110636"/>
            <a:ext cx="1786529" cy="640846"/>
          </a:xfrm>
          <a:prstGeom prst="rect">
            <a:avLst/>
          </a:prstGeom>
        </p:spPr>
      </p:pic>
      <p:pic>
        <p:nvPicPr>
          <p:cNvPr id="8" name="Bildobjekt 6" descr="En bild som visar ritning, mat&#10;&#10;Automatiskt genererad beskrivning">
            <a:extLst>
              <a:ext uri="{FF2B5EF4-FFF2-40B4-BE49-F238E27FC236}">
                <a16:creationId xmlns:a16="http://schemas.microsoft.com/office/drawing/2014/main" id="{BEBFCF8D-2176-4B77-8C3A-00A58E6300D7}"/>
              </a:ext>
            </a:extLst>
          </p:cNvPr>
          <p:cNvPicPr>
            <a:picLocks noChangeAspect="1"/>
          </p:cNvPicPr>
          <p:nvPr/>
        </p:nvPicPr>
        <p:blipFill>
          <a:blip r:embed="rId3"/>
          <a:stretch>
            <a:fillRect/>
          </a:stretch>
        </p:blipFill>
        <p:spPr>
          <a:xfrm>
            <a:off x="10831524" y="18366"/>
            <a:ext cx="1224762" cy="819824"/>
          </a:xfrm>
          <a:prstGeom prst="rect">
            <a:avLst/>
          </a:prstGeom>
        </p:spPr>
      </p:pic>
      <p:sp>
        <p:nvSpPr>
          <p:cNvPr id="2" name="textruta 1">
            <a:extLst>
              <a:ext uri="{FF2B5EF4-FFF2-40B4-BE49-F238E27FC236}">
                <a16:creationId xmlns:a16="http://schemas.microsoft.com/office/drawing/2014/main" id="{3B72A068-0A43-490D-B79A-E2F1C9FB91AD}"/>
              </a:ext>
            </a:extLst>
          </p:cNvPr>
          <p:cNvSpPr txBox="1"/>
          <p:nvPr/>
        </p:nvSpPr>
        <p:spPr>
          <a:xfrm>
            <a:off x="2249920" y="3029477"/>
            <a:ext cx="76945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latin typeface="Comic Sans MS"/>
              </a:rPr>
              <a:t>Group members analyze their own and the group's ability to work together.</a:t>
            </a:r>
          </a:p>
        </p:txBody>
      </p:sp>
      <p:sp>
        <p:nvSpPr>
          <p:cNvPr id="7" name="textruta 6">
            <a:extLst>
              <a:ext uri="{FF2B5EF4-FFF2-40B4-BE49-F238E27FC236}">
                <a16:creationId xmlns:a16="http://schemas.microsoft.com/office/drawing/2014/main" id="{14511661-A553-4242-86C0-BC4B5E639B26}"/>
              </a:ext>
            </a:extLst>
          </p:cNvPr>
          <p:cNvSpPr txBox="1"/>
          <p:nvPr/>
        </p:nvSpPr>
        <p:spPr>
          <a:xfrm>
            <a:off x="2252870" y="3531704"/>
            <a:ext cx="84747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latin typeface="Comic Sans MS"/>
                <a:cs typeface="Segoe UI"/>
              </a:rPr>
              <a:t>​</a:t>
            </a:r>
          </a:p>
          <a:p>
            <a:r>
              <a:rPr lang="en-US">
                <a:latin typeface="Comic Sans MS"/>
                <a:cs typeface="Segoe UI"/>
              </a:rPr>
              <a:t>Reflection and evaluation are important when students collaborate. In order for the groups to be able to reflect and evaluate their work efforts and the quality of the collaboration, clear and evaluable goals are required.</a:t>
            </a:r>
          </a:p>
        </p:txBody>
      </p:sp>
    </p:spTree>
    <p:extLst>
      <p:ext uri="{BB962C8B-B14F-4D97-AF65-F5344CB8AC3E}">
        <p14:creationId xmlns:p14="http://schemas.microsoft.com/office/powerpoint/2010/main" val="38791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DBF3EC04-7D9B-46D0-B470-FB873157DF24}"/>
              </a:ext>
            </a:extLst>
          </p:cNvPr>
          <p:cNvSpPr>
            <a:spLocks noGrp="1"/>
          </p:cNvSpPr>
          <p:nvPr>
            <p:ph type="ctrTitle"/>
          </p:nvPr>
        </p:nvSpPr>
        <p:spPr>
          <a:xfrm>
            <a:off x="2989748" y="2499751"/>
            <a:ext cx="6105194" cy="2031055"/>
          </a:xfrm>
        </p:spPr>
        <p:txBody>
          <a:bodyPr>
            <a:normAutofit/>
          </a:bodyPr>
          <a:lstStyle/>
          <a:p>
            <a:r>
              <a:rPr lang="sv-SE" sz="4700" dirty="0">
                <a:solidFill>
                  <a:srgbClr val="FFFFFF"/>
                </a:solidFill>
                <a:latin typeface="Comic Sans MS"/>
                <a:cs typeface="Calibri Light"/>
              </a:rPr>
              <a:t>COOPERATIVE LEARNING</a:t>
            </a:r>
            <a:br>
              <a:rPr lang="sv-SE" sz="4700" dirty="0">
                <a:solidFill>
                  <a:srgbClr val="FFFFFF"/>
                </a:solidFill>
                <a:latin typeface="Comic Sans MS"/>
                <a:cs typeface="Calibri Light"/>
              </a:rPr>
            </a:br>
            <a:endParaRPr lang="sv-SE" sz="4700" dirty="0">
              <a:solidFill>
                <a:srgbClr val="FFFFFF"/>
              </a:solidFill>
              <a:latin typeface="Comic Sans MS"/>
              <a:cs typeface="Calibri Light"/>
            </a:endParaRPr>
          </a:p>
        </p:txBody>
      </p:sp>
      <p:pic>
        <p:nvPicPr>
          <p:cNvPr id="5" name="Bildobjekt 6" descr="En bild som visar ritning, mat&#10;&#10;Automatiskt genererad beskrivning">
            <a:extLst>
              <a:ext uri="{FF2B5EF4-FFF2-40B4-BE49-F238E27FC236}">
                <a16:creationId xmlns:a16="http://schemas.microsoft.com/office/drawing/2014/main" id="{77D04BE1-9E0D-42F2-9D3C-DB62AD86EAC2}"/>
              </a:ext>
            </a:extLst>
          </p:cNvPr>
          <p:cNvPicPr>
            <a:picLocks noChangeAspect="1"/>
          </p:cNvPicPr>
          <p:nvPr/>
        </p:nvPicPr>
        <p:blipFill>
          <a:blip r:embed="rId3"/>
          <a:stretch>
            <a:fillRect/>
          </a:stretch>
        </p:blipFill>
        <p:spPr>
          <a:xfrm>
            <a:off x="10831524" y="73986"/>
            <a:ext cx="1224762" cy="819824"/>
          </a:xfrm>
          <a:prstGeom prst="rect">
            <a:avLst/>
          </a:prstGeom>
        </p:spPr>
      </p:pic>
      <p:pic>
        <p:nvPicPr>
          <p:cNvPr id="7" name="Bildobjekt 4" descr="En bild som visar text&#10;&#10;Automatiskt genererad beskrivning">
            <a:extLst>
              <a:ext uri="{FF2B5EF4-FFF2-40B4-BE49-F238E27FC236}">
                <a16:creationId xmlns:a16="http://schemas.microsoft.com/office/drawing/2014/main" id="{4FB2318C-7EEE-4F12-850D-2CEA4FD9F67E}"/>
              </a:ext>
            </a:extLst>
          </p:cNvPr>
          <p:cNvPicPr>
            <a:picLocks noChangeAspect="1"/>
          </p:cNvPicPr>
          <p:nvPr/>
        </p:nvPicPr>
        <p:blipFill>
          <a:blip r:embed="rId4"/>
          <a:stretch>
            <a:fillRect/>
          </a:stretch>
        </p:blipFill>
        <p:spPr>
          <a:xfrm>
            <a:off x="85655" y="110636"/>
            <a:ext cx="1786529" cy="640846"/>
          </a:xfrm>
          <a:prstGeom prst="rect">
            <a:avLst/>
          </a:prstGeom>
        </p:spPr>
      </p:pic>
      <p:pic>
        <p:nvPicPr>
          <p:cNvPr id="3" name="Bildobjekt 5" descr="En bild som visar text, foto&#10;&#10;Automatiskt genererad beskrivning">
            <a:extLst>
              <a:ext uri="{FF2B5EF4-FFF2-40B4-BE49-F238E27FC236}">
                <a16:creationId xmlns:a16="http://schemas.microsoft.com/office/drawing/2014/main" id="{29266225-01B0-4964-ADA3-151E2707D3C8}"/>
              </a:ext>
            </a:extLst>
          </p:cNvPr>
          <p:cNvPicPr>
            <a:picLocks noChangeAspect="1"/>
          </p:cNvPicPr>
          <p:nvPr/>
        </p:nvPicPr>
        <p:blipFill>
          <a:blip r:embed="rId5"/>
          <a:stretch>
            <a:fillRect/>
          </a:stretch>
        </p:blipFill>
        <p:spPr>
          <a:xfrm>
            <a:off x="921657" y="2037805"/>
            <a:ext cx="828261" cy="607139"/>
          </a:xfrm>
          <a:prstGeom prst="rect">
            <a:avLst/>
          </a:prstGeom>
        </p:spPr>
      </p:pic>
      <p:pic>
        <p:nvPicPr>
          <p:cNvPr id="4" name="Bildobjekt 8">
            <a:extLst>
              <a:ext uri="{FF2B5EF4-FFF2-40B4-BE49-F238E27FC236}">
                <a16:creationId xmlns:a16="http://schemas.microsoft.com/office/drawing/2014/main" id="{D15FCEED-0A51-479B-B2AB-BFFF366C28C7}"/>
              </a:ext>
            </a:extLst>
          </p:cNvPr>
          <p:cNvPicPr>
            <a:picLocks noChangeAspect="1"/>
          </p:cNvPicPr>
          <p:nvPr/>
        </p:nvPicPr>
        <p:blipFill>
          <a:blip r:embed="rId6"/>
          <a:stretch>
            <a:fillRect/>
          </a:stretch>
        </p:blipFill>
        <p:spPr>
          <a:xfrm>
            <a:off x="638453" y="3795678"/>
            <a:ext cx="1109211" cy="1079871"/>
          </a:xfrm>
          <a:prstGeom prst="rect">
            <a:avLst/>
          </a:prstGeom>
        </p:spPr>
      </p:pic>
      <p:pic>
        <p:nvPicPr>
          <p:cNvPr id="6" name="Bildobjekt 10" descr="En bild som visar bord&#10;&#10;Automatiskt genererad beskrivning">
            <a:extLst>
              <a:ext uri="{FF2B5EF4-FFF2-40B4-BE49-F238E27FC236}">
                <a16:creationId xmlns:a16="http://schemas.microsoft.com/office/drawing/2014/main" id="{53BF885B-7705-497F-9F7E-2071F9AF4741}"/>
              </a:ext>
            </a:extLst>
          </p:cNvPr>
          <p:cNvPicPr>
            <a:picLocks noChangeAspect="1"/>
          </p:cNvPicPr>
          <p:nvPr/>
        </p:nvPicPr>
        <p:blipFill>
          <a:blip r:embed="rId7"/>
          <a:stretch>
            <a:fillRect/>
          </a:stretch>
        </p:blipFill>
        <p:spPr>
          <a:xfrm>
            <a:off x="10152954" y="1554328"/>
            <a:ext cx="1653040" cy="973884"/>
          </a:xfrm>
          <a:prstGeom prst="rect">
            <a:avLst/>
          </a:prstGeom>
        </p:spPr>
      </p:pic>
      <p:pic>
        <p:nvPicPr>
          <p:cNvPr id="10" name="Bildobjekt 14" descr="En bild som visar text&#10;&#10;Automatiskt genererad beskrivning">
            <a:extLst>
              <a:ext uri="{FF2B5EF4-FFF2-40B4-BE49-F238E27FC236}">
                <a16:creationId xmlns:a16="http://schemas.microsoft.com/office/drawing/2014/main" id="{5128987C-722D-4C4A-A5DD-7EF419771DBF}"/>
              </a:ext>
            </a:extLst>
          </p:cNvPr>
          <p:cNvPicPr>
            <a:picLocks noChangeAspect="1"/>
          </p:cNvPicPr>
          <p:nvPr/>
        </p:nvPicPr>
        <p:blipFill>
          <a:blip r:embed="rId8"/>
          <a:stretch>
            <a:fillRect/>
          </a:stretch>
        </p:blipFill>
        <p:spPr>
          <a:xfrm>
            <a:off x="10508343" y="3592232"/>
            <a:ext cx="941220" cy="924290"/>
          </a:xfrm>
          <a:prstGeom prst="rect">
            <a:avLst/>
          </a:prstGeom>
        </p:spPr>
      </p:pic>
      <p:pic>
        <p:nvPicPr>
          <p:cNvPr id="16" name="Bildobjekt 14">
            <a:extLst>
              <a:ext uri="{FF2B5EF4-FFF2-40B4-BE49-F238E27FC236}">
                <a16:creationId xmlns:a16="http://schemas.microsoft.com/office/drawing/2014/main" id="{FE2240B8-F59C-41BE-847E-CAB88AB74F93}"/>
              </a:ext>
            </a:extLst>
          </p:cNvPr>
          <p:cNvPicPr>
            <a:picLocks noChangeAspect="1"/>
          </p:cNvPicPr>
          <p:nvPr/>
        </p:nvPicPr>
        <p:blipFill>
          <a:blip r:embed="rId9"/>
          <a:stretch>
            <a:fillRect/>
          </a:stretch>
        </p:blipFill>
        <p:spPr>
          <a:xfrm>
            <a:off x="10008342" y="5373901"/>
            <a:ext cx="1130208" cy="826812"/>
          </a:xfrm>
          <a:prstGeom prst="rect">
            <a:avLst/>
          </a:prstGeom>
        </p:spPr>
      </p:pic>
    </p:spTree>
    <p:extLst>
      <p:ext uri="{BB962C8B-B14F-4D97-AF65-F5344CB8AC3E}">
        <p14:creationId xmlns:p14="http://schemas.microsoft.com/office/powerpoint/2010/main" val="354053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FF7788F8-9F79-41B7-8DEC-41D3DB7F9B0F}"/>
              </a:ext>
            </a:extLst>
          </p:cNvPr>
          <p:cNvSpPr txBox="1"/>
          <p:nvPr/>
        </p:nvSpPr>
        <p:spPr>
          <a:xfrm>
            <a:off x="1179226" y="826680"/>
            <a:ext cx="9833548"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000" b="1">
                <a:solidFill>
                  <a:srgbClr val="FFFFFF"/>
                </a:solidFill>
                <a:latin typeface="Comic Sans MS"/>
                <a:ea typeface="+mj-ea"/>
                <a:cs typeface="+mj-cs"/>
              </a:rPr>
              <a:t>Thoughts from great thinkers...</a:t>
            </a:r>
            <a:r>
              <a:rPr lang="en-US" sz="4000" b="1" kern="1200">
                <a:solidFill>
                  <a:srgbClr val="FFFFFF"/>
                </a:solidFill>
                <a:latin typeface="Comic Sans MS"/>
                <a:ea typeface="+mj-ea"/>
                <a:cs typeface="+mj-cs"/>
              </a:rPr>
              <a:t>​</a:t>
            </a:r>
          </a:p>
        </p:txBody>
      </p:sp>
      <p:pic>
        <p:nvPicPr>
          <p:cNvPr id="5" name="Bildobjekt 4" descr="En bild som visar text&#10;&#10;Automatiskt genererad beskrivning">
            <a:extLst>
              <a:ext uri="{FF2B5EF4-FFF2-40B4-BE49-F238E27FC236}">
                <a16:creationId xmlns:a16="http://schemas.microsoft.com/office/drawing/2014/main" id="{36B66C38-15BB-4CE7-98EC-53FA26753726}"/>
              </a:ext>
            </a:extLst>
          </p:cNvPr>
          <p:cNvPicPr>
            <a:picLocks noChangeAspect="1"/>
          </p:cNvPicPr>
          <p:nvPr/>
        </p:nvPicPr>
        <p:blipFill>
          <a:blip r:embed="rId3"/>
          <a:stretch>
            <a:fillRect/>
          </a:stretch>
        </p:blipFill>
        <p:spPr>
          <a:xfrm>
            <a:off x="85655" y="110636"/>
            <a:ext cx="1786529" cy="640846"/>
          </a:xfrm>
          <a:prstGeom prst="rect">
            <a:avLst/>
          </a:prstGeom>
        </p:spPr>
      </p:pic>
      <p:pic>
        <p:nvPicPr>
          <p:cNvPr id="6" name="Bildobjekt 6" descr="En bild som visar ritning, mat&#10;&#10;Automatiskt genererad beskrivning">
            <a:extLst>
              <a:ext uri="{FF2B5EF4-FFF2-40B4-BE49-F238E27FC236}">
                <a16:creationId xmlns:a16="http://schemas.microsoft.com/office/drawing/2014/main" id="{C0E93B3C-C827-4311-8A48-CE18E9914B4A}"/>
              </a:ext>
            </a:extLst>
          </p:cNvPr>
          <p:cNvPicPr>
            <a:picLocks noChangeAspect="1"/>
          </p:cNvPicPr>
          <p:nvPr/>
        </p:nvPicPr>
        <p:blipFill>
          <a:blip r:embed="rId4"/>
          <a:stretch>
            <a:fillRect/>
          </a:stretch>
        </p:blipFill>
        <p:spPr>
          <a:xfrm>
            <a:off x="10831524" y="73986"/>
            <a:ext cx="1224762" cy="819824"/>
          </a:xfrm>
          <a:prstGeom prst="rect">
            <a:avLst/>
          </a:prstGeom>
        </p:spPr>
      </p:pic>
      <p:sp>
        <p:nvSpPr>
          <p:cNvPr id="4" name="textruta 3">
            <a:extLst>
              <a:ext uri="{FF2B5EF4-FFF2-40B4-BE49-F238E27FC236}">
                <a16:creationId xmlns:a16="http://schemas.microsoft.com/office/drawing/2014/main" id="{7858BB23-E83F-4923-95B9-672BD791C621}"/>
              </a:ext>
            </a:extLst>
          </p:cNvPr>
          <p:cNvSpPr txBox="1"/>
          <p:nvPr/>
        </p:nvSpPr>
        <p:spPr>
          <a:xfrm>
            <a:off x="874600" y="2151882"/>
            <a:ext cx="669118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v-SE" dirty="0">
              <a:latin typeface="Comic Sans MS"/>
            </a:endParaRPr>
          </a:p>
          <a:p>
            <a:pPr marL="742950" lvl="1" indent="-285750">
              <a:buFont typeface="Wingdings"/>
              <a:buChar char="v"/>
            </a:pPr>
            <a:r>
              <a:rPr lang="sv-SE" dirty="0">
                <a:latin typeface="Comic Sans MS"/>
              </a:rPr>
              <a:t>John Dewey – </a:t>
            </a:r>
            <a:r>
              <a:rPr lang="sv-SE" err="1">
                <a:latin typeface="Comic Sans MS"/>
              </a:rPr>
              <a:t>believed</a:t>
            </a:r>
            <a:r>
              <a:rPr lang="sv-SE" dirty="0">
                <a:latin typeface="Comic Sans MS"/>
              </a:rPr>
              <a:t> </a:t>
            </a:r>
            <a:r>
              <a:rPr lang="sv-SE" err="1">
                <a:latin typeface="Comic Sans MS"/>
              </a:rPr>
              <a:t>that</a:t>
            </a:r>
            <a:r>
              <a:rPr lang="sv-SE" dirty="0">
                <a:latin typeface="Comic Sans MS"/>
              </a:rPr>
              <a:t> </a:t>
            </a:r>
            <a:r>
              <a:rPr lang="sv-SE" err="1">
                <a:latin typeface="Comic Sans MS"/>
              </a:rPr>
              <a:t>knowledge</a:t>
            </a:r>
            <a:r>
              <a:rPr lang="sv-SE" dirty="0">
                <a:latin typeface="Comic Sans MS"/>
              </a:rPr>
              <a:t> </a:t>
            </a:r>
            <a:r>
              <a:rPr lang="sv-SE">
                <a:latin typeface="Comic Sans MS"/>
              </a:rPr>
              <a:t>comes</a:t>
            </a:r>
            <a:r>
              <a:rPr lang="sv-SE" dirty="0">
                <a:latin typeface="Comic Sans MS"/>
              </a:rPr>
              <a:t> in </a:t>
            </a:r>
            <a:r>
              <a:rPr lang="sv-SE" err="1">
                <a:latin typeface="Comic Sans MS"/>
              </a:rPr>
              <a:t>community</a:t>
            </a:r>
            <a:r>
              <a:rPr lang="sv-SE" dirty="0">
                <a:latin typeface="Comic Sans MS"/>
              </a:rPr>
              <a:t> </a:t>
            </a:r>
            <a:r>
              <a:rPr lang="sv-SE" err="1">
                <a:latin typeface="Comic Sans MS"/>
              </a:rPr>
              <a:t>with</a:t>
            </a:r>
            <a:r>
              <a:rPr lang="sv-SE" dirty="0">
                <a:latin typeface="Comic Sans MS"/>
              </a:rPr>
              <a:t> </a:t>
            </a:r>
            <a:r>
              <a:rPr lang="sv-SE">
                <a:latin typeface="Comic Sans MS"/>
              </a:rPr>
              <a:t>others</a:t>
            </a:r>
          </a:p>
          <a:p>
            <a:pPr marL="742950" lvl="1" indent="-285750">
              <a:buFont typeface="Wingdings"/>
              <a:buChar char="v"/>
            </a:pPr>
            <a:endParaRPr lang="sv-SE" dirty="0">
              <a:latin typeface="Comic Sans MS"/>
            </a:endParaRPr>
          </a:p>
        </p:txBody>
      </p:sp>
      <p:pic>
        <p:nvPicPr>
          <p:cNvPr id="2" name="Bildobjekt 2" descr="En bild som visar text&#10;&#10;Automatiskt genererad beskrivning">
            <a:extLst>
              <a:ext uri="{FF2B5EF4-FFF2-40B4-BE49-F238E27FC236}">
                <a16:creationId xmlns:a16="http://schemas.microsoft.com/office/drawing/2014/main" id="{A5356727-1E18-47AA-8766-16545A7A7ECD}"/>
              </a:ext>
            </a:extLst>
          </p:cNvPr>
          <p:cNvPicPr>
            <a:picLocks noChangeAspect="1"/>
          </p:cNvPicPr>
          <p:nvPr/>
        </p:nvPicPr>
        <p:blipFill>
          <a:blip r:embed="rId5"/>
          <a:stretch>
            <a:fillRect/>
          </a:stretch>
        </p:blipFill>
        <p:spPr>
          <a:xfrm>
            <a:off x="8171544" y="2648047"/>
            <a:ext cx="3723860" cy="2633124"/>
          </a:xfrm>
          <a:prstGeom prst="rect">
            <a:avLst/>
          </a:prstGeom>
        </p:spPr>
      </p:pic>
      <p:sp>
        <p:nvSpPr>
          <p:cNvPr id="7" name="textruta 6">
            <a:extLst>
              <a:ext uri="{FF2B5EF4-FFF2-40B4-BE49-F238E27FC236}">
                <a16:creationId xmlns:a16="http://schemas.microsoft.com/office/drawing/2014/main" id="{55219922-52F7-4961-8004-0EFB469F59AE}"/>
              </a:ext>
            </a:extLst>
          </p:cNvPr>
          <p:cNvSpPr txBox="1"/>
          <p:nvPr/>
        </p:nvSpPr>
        <p:spPr>
          <a:xfrm>
            <a:off x="1265582" y="5504701"/>
            <a:ext cx="73019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sv-SE">
                <a:latin typeface="Comic Sans MS"/>
              </a:rPr>
              <a:t>Lev Vygotsky – believed that learning is a social process that takes place during interaction with others</a:t>
            </a:r>
            <a:endParaRPr lang="sv-SE">
              <a:cs typeface="Calibri" panose="020F0502020204030204"/>
            </a:endParaRPr>
          </a:p>
        </p:txBody>
      </p:sp>
      <p:sp>
        <p:nvSpPr>
          <p:cNvPr id="8" name="textruta 7">
            <a:extLst>
              <a:ext uri="{FF2B5EF4-FFF2-40B4-BE49-F238E27FC236}">
                <a16:creationId xmlns:a16="http://schemas.microsoft.com/office/drawing/2014/main" id="{44D06E6E-A81A-4272-84A4-82E5715465EC}"/>
              </a:ext>
            </a:extLst>
          </p:cNvPr>
          <p:cNvSpPr txBox="1"/>
          <p:nvPr/>
        </p:nvSpPr>
        <p:spPr>
          <a:xfrm>
            <a:off x="1265584" y="4362490"/>
            <a:ext cx="69043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sv-SE">
                <a:latin typeface="Comic Sans MS"/>
              </a:rPr>
              <a:t>Morton Deutsch – found out that groups that cooperate are more productive than individuals who compete</a:t>
            </a:r>
            <a:endParaRPr lang="sv-SE">
              <a:cs typeface="Calibri" panose="020F0502020204030204"/>
            </a:endParaRPr>
          </a:p>
        </p:txBody>
      </p:sp>
      <p:sp>
        <p:nvSpPr>
          <p:cNvPr id="9" name="textruta 8">
            <a:extLst>
              <a:ext uri="{FF2B5EF4-FFF2-40B4-BE49-F238E27FC236}">
                <a16:creationId xmlns:a16="http://schemas.microsoft.com/office/drawing/2014/main" id="{51896104-C902-443A-BFA6-D75DD8152FAB}"/>
              </a:ext>
            </a:extLst>
          </p:cNvPr>
          <p:cNvSpPr txBox="1"/>
          <p:nvPr/>
        </p:nvSpPr>
        <p:spPr>
          <a:xfrm>
            <a:off x="1309127" y="3432313"/>
            <a:ext cx="72091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sv-SE">
                <a:latin typeface="Comic Sans MS"/>
              </a:rPr>
              <a:t>Kurt Lewin – contributed with thoughts on group dynamics</a:t>
            </a:r>
            <a:endParaRPr lang="sv-SE">
              <a:cs typeface="Calibri" panose="020F0502020204030204"/>
            </a:endParaRPr>
          </a:p>
        </p:txBody>
      </p:sp>
      <p:sp>
        <p:nvSpPr>
          <p:cNvPr id="12" name="textruta 11">
            <a:extLst>
              <a:ext uri="{FF2B5EF4-FFF2-40B4-BE49-F238E27FC236}">
                <a16:creationId xmlns:a16="http://schemas.microsoft.com/office/drawing/2014/main" id="{B3F10899-12F4-4344-9D6A-DDCC22CBD5B9}"/>
              </a:ext>
            </a:extLst>
          </p:cNvPr>
          <p:cNvSpPr txBox="1"/>
          <p:nvPr/>
        </p:nvSpPr>
        <p:spPr>
          <a:xfrm>
            <a:off x="2321343" y="756342"/>
            <a:ext cx="82829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000" b="1" dirty="0" err="1">
                <a:latin typeface="Comic Sans MS"/>
              </a:rPr>
              <a:t>Thoughts</a:t>
            </a:r>
            <a:r>
              <a:rPr lang="sv-SE" sz="4000" b="1" dirty="0">
                <a:latin typeface="Comic Sans MS"/>
              </a:rPr>
              <a:t> from </a:t>
            </a:r>
            <a:r>
              <a:rPr lang="sv-SE" sz="4000" b="1" dirty="0" err="1">
                <a:latin typeface="Comic Sans MS"/>
              </a:rPr>
              <a:t>great</a:t>
            </a:r>
            <a:r>
              <a:rPr lang="sv-SE" sz="4000" b="1" dirty="0">
                <a:latin typeface="Comic Sans MS"/>
              </a:rPr>
              <a:t> </a:t>
            </a:r>
            <a:r>
              <a:rPr lang="sv-SE" sz="4000" b="1" dirty="0" err="1">
                <a:latin typeface="Comic Sans MS"/>
              </a:rPr>
              <a:t>thinkers</a:t>
            </a:r>
            <a:r>
              <a:rPr lang="sv-SE" sz="4000" b="1" dirty="0">
                <a:latin typeface="Comic Sans MS"/>
              </a:rPr>
              <a:t>...</a:t>
            </a:r>
          </a:p>
        </p:txBody>
      </p:sp>
    </p:spTree>
    <p:extLst>
      <p:ext uri="{BB962C8B-B14F-4D97-AF65-F5344CB8AC3E}">
        <p14:creationId xmlns:p14="http://schemas.microsoft.com/office/powerpoint/2010/main" val="341962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7F9668-382C-4DCC-AB32-C38912A06D1F}"/>
              </a:ext>
            </a:extLst>
          </p:cNvPr>
          <p:cNvSpPr>
            <a:spLocks noGrp="1"/>
          </p:cNvSpPr>
          <p:nvPr>
            <p:ph type="title"/>
          </p:nvPr>
        </p:nvSpPr>
        <p:spPr>
          <a:xfrm>
            <a:off x="930966" y="477768"/>
            <a:ext cx="10515600" cy="835233"/>
          </a:xfrm>
        </p:spPr>
        <p:txBody>
          <a:bodyPr>
            <a:normAutofit fontScale="90000"/>
          </a:bodyPr>
          <a:lstStyle/>
          <a:p>
            <a:pPr algn="ctr"/>
            <a:r>
              <a:rPr lang="sv-SE" b="1">
                <a:latin typeface="Comic Sans MS"/>
                <a:cs typeface="Calibri Light"/>
              </a:rPr>
              <a:t>WHAT IS </a:t>
            </a:r>
            <a:br>
              <a:rPr lang="sv-SE" b="1" dirty="0">
                <a:latin typeface="Comic Sans MS"/>
                <a:cs typeface="Calibri Light"/>
              </a:rPr>
            </a:br>
            <a:r>
              <a:rPr lang="sv-SE" b="1">
                <a:latin typeface="Comic Sans MS"/>
                <a:cs typeface="Calibri Light"/>
              </a:rPr>
              <a:t>COOPERATIVE LEARNING?</a:t>
            </a:r>
            <a:endParaRPr lang="sv-SE" b="1">
              <a:latin typeface="Comic Sans MS"/>
            </a:endParaRPr>
          </a:p>
        </p:txBody>
      </p:sp>
      <p:pic>
        <p:nvPicPr>
          <p:cNvPr id="5" name="Bildobjekt 4" descr="En bild som visar text&#10;&#10;Automatiskt genererad beskrivning">
            <a:extLst>
              <a:ext uri="{FF2B5EF4-FFF2-40B4-BE49-F238E27FC236}">
                <a16:creationId xmlns:a16="http://schemas.microsoft.com/office/drawing/2014/main" id="{E773EF3D-D20E-4D1A-BB94-655E11671275}"/>
              </a:ext>
            </a:extLst>
          </p:cNvPr>
          <p:cNvPicPr>
            <a:picLocks noChangeAspect="1"/>
          </p:cNvPicPr>
          <p:nvPr/>
        </p:nvPicPr>
        <p:blipFill>
          <a:blip r:embed="rId2"/>
          <a:stretch>
            <a:fillRect/>
          </a:stretch>
        </p:blipFill>
        <p:spPr>
          <a:xfrm>
            <a:off x="85655" y="110636"/>
            <a:ext cx="1786529" cy="640846"/>
          </a:xfrm>
          <a:prstGeom prst="rect">
            <a:avLst/>
          </a:prstGeom>
        </p:spPr>
      </p:pic>
      <p:pic>
        <p:nvPicPr>
          <p:cNvPr id="7" name="Bildobjekt 6" descr="En bild som visar ritning, mat&#10;&#10;Automatiskt genererad beskrivning">
            <a:extLst>
              <a:ext uri="{FF2B5EF4-FFF2-40B4-BE49-F238E27FC236}">
                <a16:creationId xmlns:a16="http://schemas.microsoft.com/office/drawing/2014/main" id="{B61379B5-8A14-4F17-9A63-0C1B471CD920}"/>
              </a:ext>
            </a:extLst>
          </p:cNvPr>
          <p:cNvPicPr>
            <a:picLocks noChangeAspect="1"/>
          </p:cNvPicPr>
          <p:nvPr/>
        </p:nvPicPr>
        <p:blipFill>
          <a:blip r:embed="rId3"/>
          <a:stretch>
            <a:fillRect/>
          </a:stretch>
        </p:blipFill>
        <p:spPr>
          <a:xfrm>
            <a:off x="10831524" y="73986"/>
            <a:ext cx="1224762" cy="819824"/>
          </a:xfrm>
          <a:prstGeom prst="rect">
            <a:avLst/>
          </a:prstGeom>
        </p:spPr>
      </p:pic>
      <p:sp>
        <p:nvSpPr>
          <p:cNvPr id="11" name="textruta 10">
            <a:extLst>
              <a:ext uri="{FF2B5EF4-FFF2-40B4-BE49-F238E27FC236}">
                <a16:creationId xmlns:a16="http://schemas.microsoft.com/office/drawing/2014/main" id="{3F6E712D-4E6F-4FF0-86A9-D2E9574FDCBD}"/>
              </a:ext>
            </a:extLst>
          </p:cNvPr>
          <p:cNvSpPr txBox="1"/>
          <p:nvPr/>
        </p:nvSpPr>
        <p:spPr>
          <a:xfrm>
            <a:off x="1265583" y="2266121"/>
            <a:ext cx="856090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a:rPr>
              <a:t> </a:t>
            </a:r>
            <a:r>
              <a:rPr lang="en-US" sz="2400" dirty="0">
                <a:latin typeface="Comic Sans MS"/>
              </a:rPr>
              <a:t>“A teaching arrangement that refers to small, heterogeneous groups of students working together to achieve a common goal. </a:t>
            </a:r>
            <a:endParaRPr lang="sv-SE" dirty="0"/>
          </a:p>
          <a:p>
            <a:endParaRPr lang="en-US" sz="2400" dirty="0">
              <a:latin typeface="Comic Sans MS"/>
            </a:endParaRPr>
          </a:p>
          <a:p>
            <a:r>
              <a:rPr lang="en-US" sz="2400" dirty="0">
                <a:latin typeface="Comic Sans MS"/>
              </a:rPr>
              <a:t>Students work together to learn and are </a:t>
            </a:r>
            <a:br>
              <a:rPr lang="en-US" sz="2400" dirty="0">
                <a:latin typeface="Comic Sans MS"/>
              </a:rPr>
            </a:br>
            <a:r>
              <a:rPr lang="en-US" sz="2400">
                <a:latin typeface="Comic Sans MS"/>
              </a:rPr>
              <a:t>responsible for </a:t>
            </a:r>
            <a:r>
              <a:rPr lang="en-US" sz="2400" dirty="0">
                <a:latin typeface="Comic Sans MS"/>
              </a:rPr>
              <a:t>the </a:t>
            </a:r>
            <a:r>
              <a:rPr lang="en-US" sz="2400" err="1">
                <a:latin typeface="Comic Sans MS"/>
              </a:rPr>
              <a:t>teammate‟s</a:t>
            </a:r>
            <a:r>
              <a:rPr lang="en-US" sz="2400" dirty="0">
                <a:latin typeface="Comic Sans MS"/>
              </a:rPr>
              <a:t> learning as </a:t>
            </a:r>
            <a:br>
              <a:rPr lang="en-US" sz="2400" dirty="0">
                <a:latin typeface="Comic Sans MS"/>
              </a:rPr>
            </a:br>
            <a:r>
              <a:rPr lang="en-US" sz="2400">
                <a:latin typeface="Comic Sans MS"/>
              </a:rPr>
              <a:t>well as their </a:t>
            </a:r>
            <a:r>
              <a:rPr lang="en-US" sz="2400" dirty="0">
                <a:latin typeface="Comic Sans MS"/>
              </a:rPr>
              <a:t>own.” (S Kagan 2010)</a:t>
            </a:r>
            <a:endParaRPr lang="en-US">
              <a:cs typeface="Calibri"/>
            </a:endParaRPr>
          </a:p>
        </p:txBody>
      </p:sp>
      <p:pic>
        <p:nvPicPr>
          <p:cNvPr id="3" name="Bildobjekt 3">
            <a:extLst>
              <a:ext uri="{FF2B5EF4-FFF2-40B4-BE49-F238E27FC236}">
                <a16:creationId xmlns:a16="http://schemas.microsoft.com/office/drawing/2014/main" id="{B582A92A-621A-4DF9-AF06-23AAB770CD32}"/>
              </a:ext>
            </a:extLst>
          </p:cNvPr>
          <p:cNvPicPr>
            <a:picLocks noChangeAspect="1"/>
          </p:cNvPicPr>
          <p:nvPr/>
        </p:nvPicPr>
        <p:blipFill>
          <a:blip r:embed="rId4"/>
          <a:stretch>
            <a:fillRect/>
          </a:stretch>
        </p:blipFill>
        <p:spPr>
          <a:xfrm>
            <a:off x="8368749" y="3857802"/>
            <a:ext cx="3193773" cy="2243404"/>
          </a:xfrm>
          <a:prstGeom prst="rect">
            <a:avLst/>
          </a:prstGeom>
        </p:spPr>
      </p:pic>
    </p:spTree>
    <p:extLst>
      <p:ext uri="{BB962C8B-B14F-4D97-AF65-F5344CB8AC3E}">
        <p14:creationId xmlns:p14="http://schemas.microsoft.com/office/powerpoint/2010/main" val="2624297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8E79D9EA-A751-4AFA-8B29-516C1AFBF4F3}"/>
              </a:ext>
            </a:extLst>
          </p:cNvPr>
          <p:cNvGraphicFramePr>
            <a:graphicFrameLocks noGrp="1"/>
          </p:cNvGraphicFramePr>
          <p:nvPr>
            <p:extLst>
              <p:ext uri="{D42A27DB-BD31-4B8C-83A1-F6EECF244321}">
                <p14:modId xmlns:p14="http://schemas.microsoft.com/office/powerpoint/2010/main" val="2338910740"/>
              </p:ext>
            </p:extLst>
          </p:nvPr>
        </p:nvGraphicFramePr>
        <p:xfrm>
          <a:off x="2113576" y="2126732"/>
          <a:ext cx="8048626" cy="3761498"/>
        </p:xfrm>
        <a:graphic>
          <a:graphicData uri="http://schemas.openxmlformats.org/drawingml/2006/table">
            <a:tbl>
              <a:tblPr firstRow="1" bandRow="1">
                <a:tableStyleId>{5C22544A-7EE6-4342-B048-85BDC9FD1C3A}</a:tableStyleId>
              </a:tblPr>
              <a:tblGrid>
                <a:gridCol w="4024313">
                  <a:extLst>
                    <a:ext uri="{9D8B030D-6E8A-4147-A177-3AD203B41FA5}">
                      <a16:colId xmlns:a16="http://schemas.microsoft.com/office/drawing/2014/main" val="3504249531"/>
                    </a:ext>
                  </a:extLst>
                </a:gridCol>
                <a:gridCol w="4024313">
                  <a:extLst>
                    <a:ext uri="{9D8B030D-6E8A-4147-A177-3AD203B41FA5}">
                      <a16:colId xmlns:a16="http://schemas.microsoft.com/office/drawing/2014/main" val="801652748"/>
                    </a:ext>
                  </a:extLst>
                </a:gridCol>
              </a:tblGrid>
              <a:tr h="378218">
                <a:tc>
                  <a:txBody>
                    <a:bodyPr/>
                    <a:lstStyle/>
                    <a:p>
                      <a:r>
                        <a:rPr lang="sv-SE" err="1">
                          <a:effectLst/>
                          <a:latin typeface="Comic Sans MS"/>
                        </a:rPr>
                        <a:t>Traditional</a:t>
                      </a:r>
                      <a:r>
                        <a:rPr lang="sv-SE" dirty="0">
                          <a:effectLst/>
                          <a:latin typeface="Comic Sans MS"/>
                        </a:rPr>
                        <a:t> norms</a:t>
                      </a:r>
                    </a:p>
                  </a:txBody>
                  <a:tcPr anchor="ctr"/>
                </a:tc>
                <a:tc>
                  <a:txBody>
                    <a:bodyPr/>
                    <a:lstStyle/>
                    <a:p>
                      <a:r>
                        <a:rPr lang="sv-SE" err="1">
                          <a:effectLst/>
                          <a:latin typeface="Comic Sans MS"/>
                        </a:rPr>
                        <a:t>Cooperative</a:t>
                      </a:r>
                      <a:r>
                        <a:rPr lang="sv-SE" dirty="0">
                          <a:effectLst/>
                          <a:latin typeface="Comic Sans MS"/>
                        </a:rPr>
                        <a:t> norms</a:t>
                      </a:r>
                    </a:p>
                  </a:txBody>
                  <a:tcPr anchor="ctr"/>
                </a:tc>
                <a:extLst>
                  <a:ext uri="{0D108BD9-81ED-4DB2-BD59-A6C34878D82A}">
                    <a16:rowId xmlns:a16="http://schemas.microsoft.com/office/drawing/2014/main" val="1065665763"/>
                  </a:ext>
                </a:extLst>
              </a:tr>
              <a:tr h="0">
                <a:tc>
                  <a:txBody>
                    <a:bodyPr/>
                    <a:lstStyle/>
                    <a:p>
                      <a:r>
                        <a:rPr lang="sv-SE" dirty="0">
                          <a:effectLst/>
                          <a:latin typeface="Comic Sans MS"/>
                        </a:rPr>
                        <a:t>Just do </a:t>
                      </a:r>
                      <a:r>
                        <a:rPr lang="sv-SE" err="1">
                          <a:effectLst/>
                          <a:latin typeface="Comic Sans MS"/>
                        </a:rPr>
                        <a:t>your</a:t>
                      </a:r>
                      <a:r>
                        <a:rPr lang="sv-SE" dirty="0">
                          <a:effectLst/>
                          <a:latin typeface="Comic Sans MS"/>
                        </a:rPr>
                        <a:t> </a:t>
                      </a:r>
                      <a:r>
                        <a:rPr lang="sv-SE" err="1">
                          <a:effectLst/>
                          <a:latin typeface="Comic Sans MS"/>
                        </a:rPr>
                        <a:t>own</a:t>
                      </a:r>
                      <a:r>
                        <a:rPr lang="sv-SE" dirty="0">
                          <a:effectLst/>
                          <a:latin typeface="Comic Sans MS"/>
                        </a:rPr>
                        <a:t> </a:t>
                      </a:r>
                      <a:r>
                        <a:rPr lang="sv-SE" err="1">
                          <a:effectLst/>
                          <a:latin typeface="Comic Sans MS"/>
                        </a:rPr>
                        <a:t>work</a:t>
                      </a:r>
                    </a:p>
                  </a:txBody>
                  <a:tcPr anchor="ctr"/>
                </a:tc>
                <a:tc>
                  <a:txBody>
                    <a:bodyPr/>
                    <a:lstStyle/>
                    <a:p>
                      <a:pPr lvl="0">
                        <a:buNone/>
                      </a:pPr>
                      <a:r>
                        <a:rPr lang="sv-SE" sz="1800" b="0" i="0" u="none" strike="noStrike" noProof="0" err="1">
                          <a:effectLst/>
                          <a:latin typeface="Comic Sans MS"/>
                        </a:rPr>
                        <a:t>Help</a:t>
                      </a:r>
                      <a:r>
                        <a:rPr lang="sv-SE" sz="1800" b="0" i="0" u="none" strike="noStrike" noProof="0" dirty="0">
                          <a:effectLst/>
                          <a:latin typeface="Comic Sans MS"/>
                        </a:rPr>
                        <a:t> </a:t>
                      </a:r>
                      <a:r>
                        <a:rPr lang="sv-SE" sz="1800" b="0" i="0" u="none" strike="noStrike" noProof="0" err="1">
                          <a:effectLst/>
                          <a:latin typeface="Comic Sans MS"/>
                        </a:rPr>
                        <a:t>others</a:t>
                      </a:r>
                      <a:r>
                        <a:rPr lang="sv-SE" sz="1800" b="0" i="0" u="none" strike="noStrike" noProof="0" dirty="0">
                          <a:effectLst/>
                          <a:latin typeface="Comic Sans MS"/>
                        </a:rPr>
                        <a:t> </a:t>
                      </a:r>
                      <a:r>
                        <a:rPr lang="sv-SE" sz="1800" b="0" i="0" u="none" strike="noStrike" noProof="0" err="1">
                          <a:effectLst/>
                          <a:latin typeface="Comic Sans MS"/>
                        </a:rPr>
                        <a:t>succeed</a:t>
                      </a:r>
                      <a:endParaRPr lang="sv-SE">
                        <a:effectLst/>
                        <a:latin typeface="Comic Sans MS"/>
                      </a:endParaRPr>
                    </a:p>
                  </a:txBody>
                  <a:tcPr anchor="ctr"/>
                </a:tc>
                <a:extLst>
                  <a:ext uri="{0D108BD9-81ED-4DB2-BD59-A6C34878D82A}">
                    <a16:rowId xmlns:a16="http://schemas.microsoft.com/office/drawing/2014/main" val="384337378"/>
                  </a:ext>
                </a:extLst>
              </a:tr>
              <a:tr h="0">
                <a:tc>
                  <a:txBody>
                    <a:bodyPr/>
                    <a:lstStyle/>
                    <a:p>
                      <a:r>
                        <a:rPr lang="sv-SE" dirty="0">
                          <a:effectLst/>
                          <a:latin typeface="Comic Sans MS"/>
                        </a:rPr>
                        <a:t>Mind </a:t>
                      </a:r>
                      <a:r>
                        <a:rPr lang="sv-SE" err="1">
                          <a:effectLst/>
                          <a:latin typeface="Comic Sans MS"/>
                        </a:rPr>
                        <a:t>your</a:t>
                      </a:r>
                      <a:r>
                        <a:rPr lang="sv-SE" dirty="0">
                          <a:effectLst/>
                          <a:latin typeface="Comic Sans MS"/>
                        </a:rPr>
                        <a:t> </a:t>
                      </a:r>
                      <a:r>
                        <a:rPr lang="sv-SE" err="1">
                          <a:effectLst/>
                          <a:latin typeface="Comic Sans MS"/>
                        </a:rPr>
                        <a:t>own</a:t>
                      </a:r>
                      <a:r>
                        <a:rPr lang="sv-SE" dirty="0">
                          <a:effectLst/>
                          <a:latin typeface="Comic Sans MS"/>
                        </a:rPr>
                        <a:t> business</a:t>
                      </a:r>
                    </a:p>
                  </a:txBody>
                  <a:tcPr anchor="ctr"/>
                </a:tc>
                <a:tc>
                  <a:txBody>
                    <a:bodyPr/>
                    <a:lstStyle/>
                    <a:p>
                      <a:r>
                        <a:rPr lang="sv-SE" err="1">
                          <a:effectLst/>
                          <a:latin typeface="Comic Sans MS"/>
                        </a:rPr>
                        <a:t>Take</a:t>
                      </a:r>
                      <a:r>
                        <a:rPr lang="sv-SE" dirty="0">
                          <a:effectLst/>
                          <a:latin typeface="Comic Sans MS"/>
                        </a:rPr>
                        <a:t> </a:t>
                      </a:r>
                      <a:r>
                        <a:rPr lang="sv-SE" err="1">
                          <a:effectLst/>
                          <a:latin typeface="Comic Sans MS"/>
                        </a:rPr>
                        <a:t>responsibility</a:t>
                      </a:r>
                      <a:r>
                        <a:rPr lang="sv-SE" dirty="0">
                          <a:effectLst/>
                          <a:latin typeface="Comic Sans MS"/>
                        </a:rPr>
                        <a:t> for </a:t>
                      </a:r>
                      <a:r>
                        <a:rPr lang="sv-SE" err="1">
                          <a:effectLst/>
                          <a:latin typeface="Comic Sans MS"/>
                        </a:rPr>
                        <a:t>both</a:t>
                      </a:r>
                      <a:r>
                        <a:rPr lang="sv-SE" dirty="0">
                          <a:effectLst/>
                          <a:latin typeface="Comic Sans MS"/>
                        </a:rPr>
                        <a:t> </a:t>
                      </a:r>
                      <a:r>
                        <a:rPr lang="sv-SE" err="1">
                          <a:effectLst/>
                          <a:latin typeface="Comic Sans MS"/>
                        </a:rPr>
                        <a:t>yourself</a:t>
                      </a:r>
                      <a:r>
                        <a:rPr lang="sv-SE" dirty="0">
                          <a:effectLst/>
                          <a:latin typeface="Comic Sans MS"/>
                        </a:rPr>
                        <a:t> and </a:t>
                      </a:r>
                      <a:r>
                        <a:rPr lang="sv-SE" err="1">
                          <a:effectLst/>
                          <a:latin typeface="Comic Sans MS"/>
                        </a:rPr>
                        <a:t>your</a:t>
                      </a:r>
                      <a:r>
                        <a:rPr lang="sv-SE" dirty="0">
                          <a:effectLst/>
                          <a:latin typeface="Comic Sans MS"/>
                        </a:rPr>
                        <a:t> </a:t>
                      </a:r>
                      <a:r>
                        <a:rPr lang="sv-SE" err="1">
                          <a:effectLst/>
                          <a:latin typeface="Comic Sans MS"/>
                        </a:rPr>
                        <a:t>group</a:t>
                      </a:r>
                      <a:endParaRPr lang="sv-SE">
                        <a:latin typeface="Comic Sans MS"/>
                      </a:endParaRPr>
                    </a:p>
                  </a:txBody>
                  <a:tcPr anchor="ctr"/>
                </a:tc>
                <a:extLst>
                  <a:ext uri="{0D108BD9-81ED-4DB2-BD59-A6C34878D82A}">
                    <a16:rowId xmlns:a16="http://schemas.microsoft.com/office/drawing/2014/main" val="4069336795"/>
                  </a:ext>
                </a:extLst>
              </a:tr>
              <a:tr h="0">
                <a:tc>
                  <a:txBody>
                    <a:bodyPr/>
                    <a:lstStyle/>
                    <a:p>
                      <a:r>
                        <a:rPr lang="sv-SE" err="1">
                          <a:effectLst/>
                          <a:latin typeface="Comic Sans MS"/>
                        </a:rPr>
                        <a:t>Don't</a:t>
                      </a:r>
                      <a:r>
                        <a:rPr lang="sv-SE" dirty="0">
                          <a:effectLst/>
                          <a:latin typeface="Comic Sans MS"/>
                        </a:rPr>
                        <a:t> </a:t>
                      </a:r>
                      <a:r>
                        <a:rPr lang="sv-SE" err="1">
                          <a:effectLst/>
                          <a:latin typeface="Comic Sans MS"/>
                        </a:rPr>
                        <a:t>care</a:t>
                      </a:r>
                      <a:r>
                        <a:rPr lang="sv-SE" dirty="0">
                          <a:effectLst/>
                          <a:latin typeface="Comic Sans MS"/>
                        </a:rPr>
                        <a:t> </a:t>
                      </a:r>
                      <a:r>
                        <a:rPr lang="sv-SE" err="1">
                          <a:effectLst/>
                          <a:latin typeface="Comic Sans MS"/>
                        </a:rPr>
                        <a:t>what</a:t>
                      </a:r>
                      <a:r>
                        <a:rPr lang="sv-SE" dirty="0">
                          <a:effectLst/>
                          <a:latin typeface="Comic Sans MS"/>
                        </a:rPr>
                        <a:t> </a:t>
                      </a:r>
                      <a:r>
                        <a:rPr lang="sv-SE" err="1">
                          <a:effectLst/>
                          <a:latin typeface="Comic Sans MS"/>
                        </a:rPr>
                        <a:t>others</a:t>
                      </a:r>
                      <a:r>
                        <a:rPr lang="sv-SE" dirty="0">
                          <a:effectLst/>
                          <a:latin typeface="Comic Sans MS"/>
                        </a:rPr>
                        <a:t> do</a:t>
                      </a:r>
                    </a:p>
                  </a:txBody>
                  <a:tcPr anchor="ctr"/>
                </a:tc>
                <a:tc>
                  <a:txBody>
                    <a:bodyPr/>
                    <a:lstStyle/>
                    <a:p>
                      <a:pPr lvl="0">
                        <a:buNone/>
                      </a:pPr>
                      <a:r>
                        <a:rPr lang="en" sz="1800" b="0" i="0" u="none" strike="noStrike" noProof="0" dirty="0">
                          <a:effectLst/>
                          <a:latin typeface="Comic Sans MS"/>
                        </a:rPr>
                        <a:t>Take responsibility for the group's results, tell others and listen</a:t>
                      </a:r>
                      <a:endParaRPr lang="sv-SE">
                        <a:effectLst/>
                        <a:latin typeface="Comic Sans MS"/>
                      </a:endParaRPr>
                    </a:p>
                  </a:txBody>
                  <a:tcPr anchor="ctr"/>
                </a:tc>
                <a:extLst>
                  <a:ext uri="{0D108BD9-81ED-4DB2-BD59-A6C34878D82A}">
                    <a16:rowId xmlns:a16="http://schemas.microsoft.com/office/drawing/2014/main" val="1482637576"/>
                  </a:ext>
                </a:extLst>
              </a:tr>
              <a:tr h="0">
                <a:tc>
                  <a:txBody>
                    <a:bodyPr/>
                    <a:lstStyle/>
                    <a:p>
                      <a:r>
                        <a:rPr lang="sv-SE" err="1">
                          <a:effectLst/>
                          <a:latin typeface="Comic Sans MS"/>
                        </a:rPr>
                        <a:t>Don't</a:t>
                      </a:r>
                      <a:r>
                        <a:rPr lang="sv-SE" dirty="0">
                          <a:effectLst/>
                          <a:latin typeface="Comic Sans MS"/>
                        </a:rPr>
                        <a:t> </a:t>
                      </a:r>
                      <a:r>
                        <a:rPr lang="sv-SE" err="1">
                          <a:effectLst/>
                          <a:latin typeface="Comic Sans MS"/>
                        </a:rPr>
                        <a:t>give</a:t>
                      </a:r>
                      <a:r>
                        <a:rPr lang="sv-SE" dirty="0">
                          <a:effectLst/>
                          <a:latin typeface="Comic Sans MS"/>
                        </a:rPr>
                        <a:t> </a:t>
                      </a:r>
                      <a:r>
                        <a:rPr lang="sv-SE" err="1">
                          <a:effectLst/>
                          <a:latin typeface="Comic Sans MS"/>
                        </a:rPr>
                        <a:t>others</a:t>
                      </a:r>
                      <a:r>
                        <a:rPr lang="sv-SE" dirty="0">
                          <a:effectLst/>
                          <a:latin typeface="Comic Sans MS"/>
                        </a:rPr>
                        <a:t> </a:t>
                      </a:r>
                      <a:r>
                        <a:rPr lang="sv-SE" err="1">
                          <a:effectLst/>
                          <a:latin typeface="Comic Sans MS"/>
                        </a:rPr>
                        <a:t>advise</a:t>
                      </a:r>
                    </a:p>
                  </a:txBody>
                  <a:tcPr anchor="ctr"/>
                </a:tc>
                <a:tc>
                  <a:txBody>
                    <a:bodyPr/>
                    <a:lstStyle/>
                    <a:p>
                      <a:r>
                        <a:rPr lang="sv-SE" dirty="0">
                          <a:effectLst/>
                          <a:latin typeface="Comic Sans MS"/>
                        </a:rPr>
                        <a:t>Ask </a:t>
                      </a:r>
                      <a:r>
                        <a:rPr lang="sv-SE" err="1">
                          <a:effectLst/>
                          <a:latin typeface="Comic Sans MS"/>
                        </a:rPr>
                        <a:t>others</a:t>
                      </a:r>
                      <a:r>
                        <a:rPr lang="sv-SE" dirty="0">
                          <a:effectLst/>
                          <a:latin typeface="Comic Sans MS"/>
                        </a:rPr>
                        <a:t> </a:t>
                      </a:r>
                      <a:r>
                        <a:rPr lang="sv-SE" err="1">
                          <a:effectLst/>
                          <a:latin typeface="Comic Sans MS"/>
                        </a:rPr>
                        <a:t>what</a:t>
                      </a:r>
                      <a:r>
                        <a:rPr lang="sv-SE" dirty="0">
                          <a:effectLst/>
                          <a:latin typeface="Comic Sans MS"/>
                        </a:rPr>
                        <a:t> </a:t>
                      </a:r>
                      <a:r>
                        <a:rPr lang="sv-SE" err="1">
                          <a:effectLst/>
                          <a:latin typeface="Comic Sans MS"/>
                        </a:rPr>
                        <a:t>they</a:t>
                      </a:r>
                      <a:r>
                        <a:rPr lang="sv-SE" dirty="0">
                          <a:effectLst/>
                          <a:latin typeface="Comic Sans MS"/>
                        </a:rPr>
                        <a:t> </a:t>
                      </a:r>
                      <a:r>
                        <a:rPr lang="sv-SE" err="1">
                          <a:effectLst/>
                          <a:latin typeface="Comic Sans MS"/>
                        </a:rPr>
                        <a:t>think</a:t>
                      </a:r>
                      <a:r>
                        <a:rPr lang="sv-SE" dirty="0">
                          <a:effectLst/>
                          <a:latin typeface="Comic Sans MS"/>
                        </a:rPr>
                        <a:t> </a:t>
                      </a:r>
                    </a:p>
                  </a:txBody>
                  <a:tcPr anchor="ctr"/>
                </a:tc>
                <a:extLst>
                  <a:ext uri="{0D108BD9-81ED-4DB2-BD59-A6C34878D82A}">
                    <a16:rowId xmlns:a16="http://schemas.microsoft.com/office/drawing/2014/main" val="1420092245"/>
                  </a:ext>
                </a:extLst>
              </a:tr>
              <a:tr h="0">
                <a:tc>
                  <a:txBody>
                    <a:bodyPr/>
                    <a:lstStyle/>
                    <a:p>
                      <a:pPr lvl="0">
                        <a:buNone/>
                      </a:pPr>
                      <a:r>
                        <a:rPr lang="en" sz="1800" b="0" i="0" u="none" strike="noStrike" noProof="0" dirty="0">
                          <a:effectLst/>
                          <a:latin typeface="Comic Sans MS"/>
                        </a:rPr>
                        <a:t>Do not ask others for help </a:t>
                      </a:r>
                      <a:endParaRPr lang="sv-SE">
                        <a:effectLst/>
                        <a:latin typeface="Comic Sans MS"/>
                      </a:endParaRPr>
                    </a:p>
                  </a:txBody>
                  <a:tcPr anchor="ctr"/>
                </a:tc>
                <a:tc>
                  <a:txBody>
                    <a:bodyPr/>
                    <a:lstStyle/>
                    <a:p>
                      <a:r>
                        <a:rPr lang="sv-SE" dirty="0">
                          <a:effectLst/>
                          <a:latin typeface="Comic Sans MS"/>
                        </a:rPr>
                        <a:t>Ask </a:t>
                      </a:r>
                      <a:r>
                        <a:rPr lang="sv-SE" err="1">
                          <a:effectLst/>
                          <a:latin typeface="Comic Sans MS"/>
                        </a:rPr>
                        <a:t>others</a:t>
                      </a:r>
                      <a:r>
                        <a:rPr lang="sv-SE" dirty="0">
                          <a:effectLst/>
                          <a:latin typeface="Comic Sans MS"/>
                        </a:rPr>
                        <a:t> for </a:t>
                      </a:r>
                      <a:r>
                        <a:rPr lang="sv-SE" err="1">
                          <a:effectLst/>
                          <a:latin typeface="Comic Sans MS"/>
                        </a:rPr>
                        <a:t>help</a:t>
                      </a:r>
                    </a:p>
                  </a:txBody>
                  <a:tcPr anchor="ctr"/>
                </a:tc>
                <a:extLst>
                  <a:ext uri="{0D108BD9-81ED-4DB2-BD59-A6C34878D82A}">
                    <a16:rowId xmlns:a16="http://schemas.microsoft.com/office/drawing/2014/main" val="3378807432"/>
                  </a:ext>
                </a:extLst>
              </a:tr>
              <a:tr h="0">
                <a:tc>
                  <a:txBody>
                    <a:bodyPr/>
                    <a:lstStyle/>
                    <a:p>
                      <a:r>
                        <a:rPr lang="sv-SE" dirty="0">
                          <a:effectLst/>
                          <a:latin typeface="Comic Sans MS"/>
                        </a:rPr>
                        <a:t>Just the </a:t>
                      </a:r>
                      <a:r>
                        <a:rPr lang="sv-SE" err="1">
                          <a:effectLst/>
                          <a:latin typeface="Comic Sans MS"/>
                        </a:rPr>
                        <a:t>teacher</a:t>
                      </a:r>
                      <a:r>
                        <a:rPr lang="sv-SE" dirty="0">
                          <a:effectLst/>
                          <a:latin typeface="Comic Sans MS"/>
                        </a:rPr>
                        <a:t> is </a:t>
                      </a:r>
                      <a:r>
                        <a:rPr lang="sv-SE" err="1">
                          <a:effectLst/>
                          <a:latin typeface="Comic Sans MS"/>
                        </a:rPr>
                        <a:t>helping</a:t>
                      </a:r>
                      <a:r>
                        <a:rPr lang="sv-SE" dirty="0">
                          <a:effectLst/>
                          <a:latin typeface="Comic Sans MS"/>
                        </a:rPr>
                        <a:t> the students </a:t>
                      </a:r>
                    </a:p>
                  </a:txBody>
                  <a:tcPr anchor="ctr"/>
                </a:tc>
                <a:tc>
                  <a:txBody>
                    <a:bodyPr/>
                    <a:lstStyle/>
                    <a:p>
                      <a:r>
                        <a:rPr lang="sv-SE" dirty="0">
                          <a:effectLst/>
                          <a:latin typeface="Comic Sans MS"/>
                        </a:rPr>
                        <a:t>Students </a:t>
                      </a:r>
                      <a:r>
                        <a:rPr lang="sv-SE" err="1">
                          <a:effectLst/>
                          <a:latin typeface="Comic Sans MS"/>
                        </a:rPr>
                        <a:t>help</a:t>
                      </a:r>
                      <a:r>
                        <a:rPr lang="sv-SE" dirty="0">
                          <a:effectLst/>
                          <a:latin typeface="Comic Sans MS"/>
                        </a:rPr>
                        <a:t> </a:t>
                      </a:r>
                      <a:r>
                        <a:rPr lang="sv-SE" err="1">
                          <a:effectLst/>
                          <a:latin typeface="Comic Sans MS"/>
                        </a:rPr>
                        <a:t>each</a:t>
                      </a:r>
                      <a:r>
                        <a:rPr lang="sv-SE" dirty="0">
                          <a:effectLst/>
                          <a:latin typeface="Comic Sans MS"/>
                        </a:rPr>
                        <a:t> </a:t>
                      </a:r>
                      <a:r>
                        <a:rPr lang="sv-SE" err="1">
                          <a:effectLst/>
                          <a:latin typeface="Comic Sans MS"/>
                        </a:rPr>
                        <a:t>other</a:t>
                      </a:r>
                    </a:p>
                  </a:txBody>
                  <a:tcPr anchor="ctr"/>
                </a:tc>
                <a:extLst>
                  <a:ext uri="{0D108BD9-81ED-4DB2-BD59-A6C34878D82A}">
                    <a16:rowId xmlns:a16="http://schemas.microsoft.com/office/drawing/2014/main" val="2576269612"/>
                  </a:ext>
                </a:extLst>
              </a:tr>
              <a:tr h="0">
                <a:tc>
                  <a:txBody>
                    <a:bodyPr/>
                    <a:lstStyle/>
                    <a:p>
                      <a:r>
                        <a:rPr lang="sv-SE" dirty="0">
                          <a:effectLst/>
                          <a:latin typeface="Comic Sans MS"/>
                        </a:rPr>
                        <a:t>Be </a:t>
                      </a:r>
                      <a:r>
                        <a:rPr lang="sv-SE" err="1">
                          <a:effectLst/>
                          <a:latin typeface="Comic Sans MS"/>
                        </a:rPr>
                        <a:t>quite</a:t>
                      </a:r>
                      <a:r>
                        <a:rPr lang="sv-SE" dirty="0">
                          <a:effectLst/>
                          <a:latin typeface="Comic Sans MS"/>
                        </a:rPr>
                        <a:t>!</a:t>
                      </a:r>
                    </a:p>
                  </a:txBody>
                  <a:tcPr anchor="ctr"/>
                </a:tc>
                <a:tc>
                  <a:txBody>
                    <a:bodyPr/>
                    <a:lstStyle/>
                    <a:p>
                      <a:r>
                        <a:rPr lang="sv-SE" dirty="0">
                          <a:effectLst/>
                          <a:latin typeface="Comic Sans MS"/>
                        </a:rPr>
                        <a:t>Be </a:t>
                      </a:r>
                      <a:r>
                        <a:rPr lang="sv-SE" err="1">
                          <a:effectLst/>
                          <a:latin typeface="Comic Sans MS"/>
                        </a:rPr>
                        <a:t>active</a:t>
                      </a:r>
                      <a:r>
                        <a:rPr lang="sv-SE" dirty="0">
                          <a:effectLst/>
                          <a:latin typeface="Comic Sans MS"/>
                        </a:rPr>
                        <a:t>! Talk!</a:t>
                      </a:r>
                    </a:p>
                  </a:txBody>
                  <a:tcPr anchor="ctr"/>
                </a:tc>
                <a:extLst>
                  <a:ext uri="{0D108BD9-81ED-4DB2-BD59-A6C34878D82A}">
                    <a16:rowId xmlns:a16="http://schemas.microsoft.com/office/drawing/2014/main" val="2381896838"/>
                  </a:ext>
                </a:extLst>
              </a:tr>
            </a:tbl>
          </a:graphicData>
        </a:graphic>
      </p:graphicFrame>
      <p:pic>
        <p:nvPicPr>
          <p:cNvPr id="6" name="Bildobjekt 4" descr="En bild som visar text&#10;&#10;Automatiskt genererad beskrivning">
            <a:extLst>
              <a:ext uri="{FF2B5EF4-FFF2-40B4-BE49-F238E27FC236}">
                <a16:creationId xmlns:a16="http://schemas.microsoft.com/office/drawing/2014/main" id="{D795B580-D8B3-48DF-85C9-323268A333EE}"/>
              </a:ext>
            </a:extLst>
          </p:cNvPr>
          <p:cNvPicPr>
            <a:picLocks noChangeAspect="1"/>
          </p:cNvPicPr>
          <p:nvPr/>
        </p:nvPicPr>
        <p:blipFill>
          <a:blip r:embed="rId2"/>
          <a:stretch>
            <a:fillRect/>
          </a:stretch>
        </p:blipFill>
        <p:spPr>
          <a:xfrm>
            <a:off x="85655" y="110636"/>
            <a:ext cx="1786529" cy="640846"/>
          </a:xfrm>
          <a:prstGeom prst="rect">
            <a:avLst/>
          </a:prstGeom>
        </p:spPr>
      </p:pic>
      <p:pic>
        <p:nvPicPr>
          <p:cNvPr id="2" name="Bildobjekt 6" descr="En bild som visar ritning, mat&#10;&#10;Automatiskt genererad beskrivning">
            <a:extLst>
              <a:ext uri="{FF2B5EF4-FFF2-40B4-BE49-F238E27FC236}">
                <a16:creationId xmlns:a16="http://schemas.microsoft.com/office/drawing/2014/main" id="{DBBFECEB-6B14-43C6-ABD3-8B5702053657}"/>
              </a:ext>
            </a:extLst>
          </p:cNvPr>
          <p:cNvPicPr>
            <a:picLocks noChangeAspect="1"/>
          </p:cNvPicPr>
          <p:nvPr/>
        </p:nvPicPr>
        <p:blipFill>
          <a:blip r:embed="rId3"/>
          <a:stretch>
            <a:fillRect/>
          </a:stretch>
        </p:blipFill>
        <p:spPr>
          <a:xfrm>
            <a:off x="10831524" y="73986"/>
            <a:ext cx="1224762" cy="819824"/>
          </a:xfrm>
          <a:prstGeom prst="rect">
            <a:avLst/>
          </a:prstGeom>
        </p:spPr>
      </p:pic>
      <p:sp>
        <p:nvSpPr>
          <p:cNvPr id="3" name="textruta 2">
            <a:extLst>
              <a:ext uri="{FF2B5EF4-FFF2-40B4-BE49-F238E27FC236}">
                <a16:creationId xmlns:a16="http://schemas.microsoft.com/office/drawing/2014/main" id="{9F23A3ED-7D1B-4F82-A964-BCACD3DB2D60}"/>
              </a:ext>
            </a:extLst>
          </p:cNvPr>
          <p:cNvSpPr txBox="1"/>
          <p:nvPr/>
        </p:nvSpPr>
        <p:spPr>
          <a:xfrm>
            <a:off x="2537791" y="106017"/>
            <a:ext cx="797780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400" b="1">
                <a:latin typeface="Comic Sans MS"/>
              </a:rPr>
              <a:t>TRADITIONAL NORMS VS COOPERATIVE NORMS</a:t>
            </a:r>
          </a:p>
        </p:txBody>
      </p:sp>
    </p:spTree>
    <p:extLst>
      <p:ext uri="{BB962C8B-B14F-4D97-AF65-F5344CB8AC3E}">
        <p14:creationId xmlns:p14="http://schemas.microsoft.com/office/powerpoint/2010/main" val="2913855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6" descr="En bild som visar ritning, mat&#10;&#10;Automatiskt genererad beskrivning">
            <a:extLst>
              <a:ext uri="{FF2B5EF4-FFF2-40B4-BE49-F238E27FC236}">
                <a16:creationId xmlns:a16="http://schemas.microsoft.com/office/drawing/2014/main" id="{CC9F5A8E-A1F0-45B2-81CC-887E70FEFBC8}"/>
              </a:ext>
            </a:extLst>
          </p:cNvPr>
          <p:cNvPicPr>
            <a:picLocks noChangeAspect="1"/>
          </p:cNvPicPr>
          <p:nvPr/>
        </p:nvPicPr>
        <p:blipFill>
          <a:blip r:embed="rId3"/>
          <a:stretch>
            <a:fillRect/>
          </a:stretch>
        </p:blipFill>
        <p:spPr>
          <a:xfrm>
            <a:off x="10831524" y="18366"/>
            <a:ext cx="1224762" cy="819824"/>
          </a:xfrm>
          <a:prstGeom prst="rect">
            <a:avLst/>
          </a:prstGeom>
        </p:spPr>
      </p:pic>
      <p:pic>
        <p:nvPicPr>
          <p:cNvPr id="5" name="Bildobjekt 4" descr="En bild som visar text&#10;&#10;Automatiskt genererad beskrivning">
            <a:extLst>
              <a:ext uri="{FF2B5EF4-FFF2-40B4-BE49-F238E27FC236}">
                <a16:creationId xmlns:a16="http://schemas.microsoft.com/office/drawing/2014/main" id="{21A6FF9B-B393-4FF3-967B-71ECD69BD35C}"/>
              </a:ext>
            </a:extLst>
          </p:cNvPr>
          <p:cNvPicPr>
            <a:picLocks noChangeAspect="1"/>
          </p:cNvPicPr>
          <p:nvPr/>
        </p:nvPicPr>
        <p:blipFill>
          <a:blip r:embed="rId4"/>
          <a:stretch>
            <a:fillRect/>
          </a:stretch>
        </p:blipFill>
        <p:spPr>
          <a:xfrm>
            <a:off x="85655" y="110636"/>
            <a:ext cx="1786529" cy="640846"/>
          </a:xfrm>
          <a:prstGeom prst="rect">
            <a:avLst/>
          </a:prstGeom>
        </p:spPr>
      </p:pic>
      <p:sp>
        <p:nvSpPr>
          <p:cNvPr id="6" name="textruta 5">
            <a:extLst>
              <a:ext uri="{FF2B5EF4-FFF2-40B4-BE49-F238E27FC236}">
                <a16:creationId xmlns:a16="http://schemas.microsoft.com/office/drawing/2014/main" id="{2A44019D-0F8F-4EC2-957C-FAA067CCA1AC}"/>
              </a:ext>
            </a:extLst>
          </p:cNvPr>
          <p:cNvSpPr txBox="1"/>
          <p:nvPr/>
        </p:nvSpPr>
        <p:spPr>
          <a:xfrm>
            <a:off x="2787745" y="174648"/>
            <a:ext cx="731805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omic Sans MS"/>
              </a:rPr>
              <a:t> </a:t>
            </a:r>
            <a:r>
              <a:rPr lang="en-US" sz="4400" b="1">
                <a:latin typeface="Comic Sans MS"/>
              </a:rPr>
              <a:t>BASIC ELEMENTS </a:t>
            </a:r>
            <a:br>
              <a:rPr lang="en-US" sz="4400" b="1" dirty="0">
                <a:latin typeface="Comic Sans MS"/>
              </a:rPr>
            </a:br>
            <a:r>
              <a:rPr lang="en-US" sz="4400" b="1">
                <a:latin typeface="Comic Sans MS"/>
              </a:rPr>
              <a:t>OF COOPERATION </a:t>
            </a:r>
            <a:endParaRPr lang="en-US" sz="4400" b="1">
              <a:latin typeface="Comic Sans MS"/>
              <a:cs typeface="Calibri"/>
            </a:endParaRPr>
          </a:p>
        </p:txBody>
      </p:sp>
      <p:sp>
        <p:nvSpPr>
          <p:cNvPr id="4" name="Moln 3">
            <a:extLst>
              <a:ext uri="{FF2B5EF4-FFF2-40B4-BE49-F238E27FC236}">
                <a16:creationId xmlns:a16="http://schemas.microsoft.com/office/drawing/2014/main" id="{D886B1DD-B374-4F3F-86D8-0E3495C22D4E}"/>
              </a:ext>
            </a:extLst>
          </p:cNvPr>
          <p:cNvSpPr/>
          <p:nvPr/>
        </p:nvSpPr>
        <p:spPr>
          <a:xfrm>
            <a:off x="569697" y="2944665"/>
            <a:ext cx="3593080" cy="1225681"/>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7105011D-087C-4831-8E93-2978167ECC77}"/>
              </a:ext>
            </a:extLst>
          </p:cNvPr>
          <p:cNvSpPr txBox="1"/>
          <p:nvPr/>
        </p:nvSpPr>
        <p:spPr>
          <a:xfrm>
            <a:off x="1110090" y="3264247"/>
            <a:ext cx="315479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b="1">
                <a:latin typeface="Comic Sans MS"/>
              </a:rPr>
              <a:t>Positive Interdependence</a:t>
            </a:r>
          </a:p>
          <a:p>
            <a:endParaRPr lang="sv-SE" sz="1600" dirty="0">
              <a:latin typeface="Comic Sans MS"/>
              <a:cs typeface="Calibri"/>
            </a:endParaRPr>
          </a:p>
        </p:txBody>
      </p:sp>
      <p:sp>
        <p:nvSpPr>
          <p:cNvPr id="8" name="Moln 7">
            <a:extLst>
              <a:ext uri="{FF2B5EF4-FFF2-40B4-BE49-F238E27FC236}">
                <a16:creationId xmlns:a16="http://schemas.microsoft.com/office/drawing/2014/main" id="{4AE68679-7966-4114-A3E4-72D982DEFA8E}"/>
              </a:ext>
            </a:extLst>
          </p:cNvPr>
          <p:cNvSpPr/>
          <p:nvPr/>
        </p:nvSpPr>
        <p:spPr>
          <a:xfrm>
            <a:off x="6447377" y="2873567"/>
            <a:ext cx="4104786" cy="114616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688CDA75-37F3-4CAB-9355-3B7BE2AD46AE}"/>
              </a:ext>
            </a:extLst>
          </p:cNvPr>
          <p:cNvSpPr txBox="1"/>
          <p:nvPr/>
        </p:nvSpPr>
        <p:spPr>
          <a:xfrm>
            <a:off x="7377593" y="3140089"/>
            <a:ext cx="29079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33333"/>
                </a:solidFill>
                <a:latin typeface="Comic Sans MS"/>
              </a:rPr>
              <a:t>Individual and group accountability </a:t>
            </a:r>
            <a:endParaRPr lang="en-US">
              <a:solidFill>
                <a:srgbClr val="333333"/>
              </a:solidFill>
              <a:latin typeface="Comic Sans MS"/>
            </a:endParaRPr>
          </a:p>
        </p:txBody>
      </p:sp>
      <p:sp>
        <p:nvSpPr>
          <p:cNvPr id="10" name="Moln 9">
            <a:extLst>
              <a:ext uri="{FF2B5EF4-FFF2-40B4-BE49-F238E27FC236}">
                <a16:creationId xmlns:a16="http://schemas.microsoft.com/office/drawing/2014/main" id="{F4FE3A0E-6967-4FCC-B54E-0A6DC8C55A3A}"/>
              </a:ext>
            </a:extLst>
          </p:cNvPr>
          <p:cNvSpPr/>
          <p:nvPr/>
        </p:nvSpPr>
        <p:spPr>
          <a:xfrm>
            <a:off x="509627" y="5316803"/>
            <a:ext cx="3971298" cy="1318446"/>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6D2F5F45-3D02-41B1-BB7B-7F9C28D891C4}"/>
              </a:ext>
            </a:extLst>
          </p:cNvPr>
          <p:cNvSpPr txBox="1"/>
          <p:nvPr/>
        </p:nvSpPr>
        <p:spPr>
          <a:xfrm>
            <a:off x="1112362" y="5435857"/>
            <a:ext cx="3710992"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omic Sans MS"/>
                <a:cs typeface="Segoe UI"/>
              </a:rPr>
              <a:t>​</a:t>
            </a:r>
          </a:p>
          <a:p>
            <a:r>
              <a:rPr lang="en-US" sz="1600" b="1">
                <a:solidFill>
                  <a:srgbClr val="333333"/>
                </a:solidFill>
                <a:latin typeface="Comic Sans MS"/>
                <a:cs typeface="Arial"/>
              </a:rPr>
              <a:t>Face-to-Face Interaction </a:t>
            </a:r>
            <a:endParaRPr lang="sv-SE" sz="1600">
              <a:latin typeface="Comic Sans MS"/>
              <a:cs typeface="Arial"/>
            </a:endParaRPr>
          </a:p>
        </p:txBody>
      </p:sp>
      <p:sp>
        <p:nvSpPr>
          <p:cNvPr id="12" name="Moln 11">
            <a:extLst>
              <a:ext uri="{FF2B5EF4-FFF2-40B4-BE49-F238E27FC236}">
                <a16:creationId xmlns:a16="http://schemas.microsoft.com/office/drawing/2014/main" id="{8FB42C0C-A1A7-4500-9FA3-F1987A6003A2}"/>
              </a:ext>
            </a:extLst>
          </p:cNvPr>
          <p:cNvSpPr/>
          <p:nvPr/>
        </p:nvSpPr>
        <p:spPr>
          <a:xfrm>
            <a:off x="3307867" y="3964500"/>
            <a:ext cx="4271648" cy="1240144"/>
          </a:xfrm>
          <a:prstGeom prst="cloud">
            <a:avLst/>
          </a:prstGeom>
          <a:solidFill>
            <a:srgbClr val="E84C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31B43DD9-93C5-43FF-AF4A-D6053A0A7086}"/>
              </a:ext>
            </a:extLst>
          </p:cNvPr>
          <p:cNvSpPr txBox="1"/>
          <p:nvPr/>
        </p:nvSpPr>
        <p:spPr>
          <a:xfrm>
            <a:off x="4020247" y="4022519"/>
            <a:ext cx="363312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latin typeface="Comic Sans MS"/>
                <a:cs typeface="Segoe UI"/>
              </a:rPr>
              <a:t>​</a:t>
            </a:r>
          </a:p>
          <a:p>
            <a:r>
              <a:rPr lang="en-US" sz="1600" b="1">
                <a:latin typeface="Comic Sans MS"/>
                <a:cs typeface="Arial"/>
              </a:rPr>
              <a:t>Simultaneous interaction</a:t>
            </a:r>
            <a:endParaRPr lang="en-US" sz="1600">
              <a:ea typeface="+mn-lt"/>
              <a:cs typeface="+mn-lt"/>
            </a:endParaRPr>
          </a:p>
        </p:txBody>
      </p:sp>
      <p:sp>
        <p:nvSpPr>
          <p:cNvPr id="3" name="textruta 2">
            <a:extLst>
              <a:ext uri="{FF2B5EF4-FFF2-40B4-BE49-F238E27FC236}">
                <a16:creationId xmlns:a16="http://schemas.microsoft.com/office/drawing/2014/main" id="{A03F19BF-ACFC-4058-A041-22FD12DA5F96}"/>
              </a:ext>
            </a:extLst>
          </p:cNvPr>
          <p:cNvSpPr txBox="1"/>
          <p:nvPr/>
        </p:nvSpPr>
        <p:spPr>
          <a:xfrm>
            <a:off x="1709530" y="1808921"/>
            <a:ext cx="94686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omic Sans MS"/>
              </a:rPr>
              <a:t>There are five basic elements that allow successful small-group learning. </a:t>
            </a:r>
          </a:p>
          <a:p>
            <a:r>
              <a:rPr lang="en-US">
                <a:latin typeface="Comic Sans MS"/>
              </a:rPr>
              <a:t>The elements ensure that as many pupils as possible are active at the same time.</a:t>
            </a:r>
            <a:endParaRPr lang="en-US">
              <a:cs typeface="Calibri"/>
            </a:endParaRPr>
          </a:p>
        </p:txBody>
      </p:sp>
      <p:sp>
        <p:nvSpPr>
          <p:cNvPr id="14" name="Moln 13">
            <a:extLst>
              <a:ext uri="{FF2B5EF4-FFF2-40B4-BE49-F238E27FC236}">
                <a16:creationId xmlns:a16="http://schemas.microsoft.com/office/drawing/2014/main" id="{CFA21D84-8BFB-4EA9-8A77-90441E058C7F}"/>
              </a:ext>
            </a:extLst>
          </p:cNvPr>
          <p:cNvSpPr/>
          <p:nvPr/>
        </p:nvSpPr>
        <p:spPr>
          <a:xfrm>
            <a:off x="7109210" y="5257168"/>
            <a:ext cx="3971298" cy="1318446"/>
          </a:xfrm>
          <a:prstGeom prst="cloud">
            <a:avLst/>
          </a:prstGeom>
          <a:solidFill>
            <a:srgbClr val="C443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E9C03FF1-67DA-4C25-949D-D15BB4614BAB}"/>
              </a:ext>
            </a:extLst>
          </p:cNvPr>
          <p:cNvSpPr txBox="1"/>
          <p:nvPr/>
        </p:nvSpPr>
        <p:spPr>
          <a:xfrm>
            <a:off x="8166097" y="5638124"/>
            <a:ext cx="29079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33333"/>
                </a:solidFill>
                <a:latin typeface="Comic Sans MS"/>
              </a:rPr>
              <a:t>Group processing</a:t>
            </a:r>
            <a:endParaRPr lang="en-US" sz="1600" b="1" dirty="0">
              <a:solidFill>
                <a:srgbClr val="333333"/>
              </a:solidFill>
              <a:latin typeface="Comic Sans MS"/>
            </a:endParaRPr>
          </a:p>
        </p:txBody>
      </p:sp>
    </p:spTree>
    <p:extLst>
      <p:ext uri="{BB962C8B-B14F-4D97-AF65-F5344CB8AC3E}">
        <p14:creationId xmlns:p14="http://schemas.microsoft.com/office/powerpoint/2010/main" val="354605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oln 2">
            <a:extLst>
              <a:ext uri="{FF2B5EF4-FFF2-40B4-BE49-F238E27FC236}">
                <a16:creationId xmlns:a16="http://schemas.microsoft.com/office/drawing/2014/main" id="{26D4C29F-EDEE-4385-B0E6-4551C9398A15}"/>
              </a:ext>
            </a:extLst>
          </p:cNvPr>
          <p:cNvSpPr/>
          <p:nvPr/>
        </p:nvSpPr>
        <p:spPr>
          <a:xfrm>
            <a:off x="837256" y="1759273"/>
            <a:ext cx="10551629" cy="4806281"/>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FC792B92-38B0-472A-B388-92EAE87C71AC}"/>
              </a:ext>
            </a:extLst>
          </p:cNvPr>
          <p:cNvSpPr txBox="1"/>
          <p:nvPr/>
        </p:nvSpPr>
        <p:spPr>
          <a:xfrm>
            <a:off x="2471821" y="235008"/>
            <a:ext cx="858179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800" b="1">
                <a:latin typeface="Comic Sans MS"/>
              </a:rPr>
              <a:t>Positive Interdependence</a:t>
            </a:r>
            <a:endParaRPr lang="sv-SE" sz="4800">
              <a:latin typeface="Comic Sans MS"/>
            </a:endParaRPr>
          </a:p>
        </p:txBody>
      </p:sp>
      <p:pic>
        <p:nvPicPr>
          <p:cNvPr id="6" name="Bildobjekt 5" descr="En bild som visar text&#10;&#10;Automatiskt genererad beskrivning">
            <a:extLst>
              <a:ext uri="{FF2B5EF4-FFF2-40B4-BE49-F238E27FC236}">
                <a16:creationId xmlns:a16="http://schemas.microsoft.com/office/drawing/2014/main" id="{5022EAD1-3230-4EC8-B745-A2D2D19ED035}"/>
              </a:ext>
            </a:extLst>
          </p:cNvPr>
          <p:cNvPicPr>
            <a:picLocks noChangeAspect="1"/>
          </p:cNvPicPr>
          <p:nvPr/>
        </p:nvPicPr>
        <p:blipFill>
          <a:blip r:embed="rId3"/>
          <a:stretch>
            <a:fillRect/>
          </a:stretch>
        </p:blipFill>
        <p:spPr>
          <a:xfrm>
            <a:off x="85655" y="110636"/>
            <a:ext cx="1786529" cy="640846"/>
          </a:xfrm>
          <a:prstGeom prst="rect">
            <a:avLst/>
          </a:prstGeom>
        </p:spPr>
      </p:pic>
      <p:pic>
        <p:nvPicPr>
          <p:cNvPr id="8" name="Bildobjekt 6" descr="En bild som visar ritning, mat&#10;&#10;Automatiskt genererad beskrivning">
            <a:extLst>
              <a:ext uri="{FF2B5EF4-FFF2-40B4-BE49-F238E27FC236}">
                <a16:creationId xmlns:a16="http://schemas.microsoft.com/office/drawing/2014/main" id="{BEBFCF8D-2176-4B77-8C3A-00A58E6300D7}"/>
              </a:ext>
            </a:extLst>
          </p:cNvPr>
          <p:cNvPicPr>
            <a:picLocks noChangeAspect="1"/>
          </p:cNvPicPr>
          <p:nvPr/>
        </p:nvPicPr>
        <p:blipFill>
          <a:blip r:embed="rId4"/>
          <a:stretch>
            <a:fillRect/>
          </a:stretch>
        </p:blipFill>
        <p:spPr>
          <a:xfrm>
            <a:off x="10831524" y="18366"/>
            <a:ext cx="1224762" cy="819824"/>
          </a:xfrm>
          <a:prstGeom prst="rect">
            <a:avLst/>
          </a:prstGeom>
        </p:spPr>
      </p:pic>
      <p:sp>
        <p:nvSpPr>
          <p:cNvPr id="9" name="textruta 8">
            <a:extLst>
              <a:ext uri="{FF2B5EF4-FFF2-40B4-BE49-F238E27FC236}">
                <a16:creationId xmlns:a16="http://schemas.microsoft.com/office/drawing/2014/main" id="{78E0DD09-EC45-4734-8049-D250A9CC6FC8}"/>
              </a:ext>
            </a:extLst>
          </p:cNvPr>
          <p:cNvSpPr txBox="1"/>
          <p:nvPr/>
        </p:nvSpPr>
        <p:spPr>
          <a:xfrm>
            <a:off x="2398548" y="2416538"/>
            <a:ext cx="74299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latin typeface="Comic Sans MS"/>
                <a:ea typeface="+mn-lt"/>
                <a:cs typeface="+mn-lt"/>
              </a:rPr>
              <a:t>Has two dimensions: one related to </a:t>
            </a:r>
            <a:r>
              <a:rPr lang="sv-SE" dirty="0">
                <a:latin typeface="Comic Sans MS"/>
                <a:ea typeface="+mn-lt"/>
                <a:cs typeface="+mn-lt"/>
              </a:rPr>
              <a:t>the word "positive" and the </a:t>
            </a:r>
            <a:r>
              <a:rPr lang="sv-SE">
                <a:latin typeface="Comic Sans MS"/>
                <a:ea typeface="+mn-lt"/>
                <a:cs typeface="+mn-lt"/>
              </a:rPr>
              <a:t>other related to the word "interdependence." </a:t>
            </a:r>
            <a:endParaRPr lang="sv-SE" dirty="0">
              <a:latin typeface="Comic Sans MS"/>
              <a:ea typeface="+mn-lt"/>
              <a:cs typeface="+mn-lt"/>
            </a:endParaRPr>
          </a:p>
        </p:txBody>
      </p:sp>
      <p:sp>
        <p:nvSpPr>
          <p:cNvPr id="2" name="textruta 1">
            <a:extLst>
              <a:ext uri="{FF2B5EF4-FFF2-40B4-BE49-F238E27FC236}">
                <a16:creationId xmlns:a16="http://schemas.microsoft.com/office/drawing/2014/main" id="{86FDB8A0-2DAC-420A-A947-E960A28B7601}"/>
              </a:ext>
            </a:extLst>
          </p:cNvPr>
          <p:cNvSpPr txBox="1"/>
          <p:nvPr/>
        </p:nvSpPr>
        <p:spPr>
          <a:xfrm>
            <a:off x="2252870" y="4161183"/>
            <a:ext cx="757361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latin typeface="Comic Sans MS"/>
                <a:cs typeface="Segoe UI"/>
              </a:rPr>
              <a:t>​</a:t>
            </a:r>
          </a:p>
          <a:p>
            <a:r>
              <a:rPr lang="sv-SE">
                <a:latin typeface="Comic Sans MS"/>
                <a:cs typeface="Segoe UI"/>
              </a:rPr>
              <a:t>Having a positive correlation among outcomes puts students on the same side; they encourage and help each other. Interdependence goes a step further and makes the contribution of one necessary for the success of another, so students need each other to do well.</a:t>
            </a:r>
          </a:p>
        </p:txBody>
      </p:sp>
      <p:sp>
        <p:nvSpPr>
          <p:cNvPr id="5" name="textruta 4">
            <a:extLst>
              <a:ext uri="{FF2B5EF4-FFF2-40B4-BE49-F238E27FC236}">
                <a16:creationId xmlns:a16="http://schemas.microsoft.com/office/drawing/2014/main" id="{9A975625-043C-4775-9008-E654D4EBE12F}"/>
              </a:ext>
            </a:extLst>
          </p:cNvPr>
          <p:cNvSpPr txBox="1"/>
          <p:nvPr/>
        </p:nvSpPr>
        <p:spPr>
          <a:xfrm>
            <a:off x="2299253" y="3001617"/>
            <a:ext cx="80705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latin typeface="Comic Sans MS"/>
                <a:cs typeface="Segoe UI"/>
              </a:rPr>
              <a:t>​</a:t>
            </a:r>
          </a:p>
          <a:p>
            <a:r>
              <a:rPr lang="sv-SE">
                <a:latin typeface="Comic Sans MS"/>
                <a:cs typeface="Segoe UI"/>
              </a:rPr>
              <a:t>The word </a:t>
            </a:r>
            <a:r>
              <a:rPr lang="sv-SE" i="1">
                <a:latin typeface="Comic Sans MS"/>
                <a:cs typeface="Segoe UI"/>
              </a:rPr>
              <a:t>positive</a:t>
            </a:r>
            <a:r>
              <a:rPr lang="sv-SE">
                <a:latin typeface="Comic Sans MS"/>
                <a:cs typeface="Segoe UI"/>
              </a:rPr>
              <a:t> refers to a positive correlation of student outcomes; the word </a:t>
            </a:r>
            <a:r>
              <a:rPr lang="sv-SE" i="1">
                <a:latin typeface="Comic Sans MS"/>
                <a:cs typeface="Segoe UI"/>
              </a:rPr>
              <a:t>interdependence </a:t>
            </a:r>
            <a:r>
              <a:rPr lang="sv-SE">
                <a:latin typeface="Comic Sans MS"/>
                <a:cs typeface="Segoe UI"/>
              </a:rPr>
              <a:t>refers to situations in which students need the help of their classmates. </a:t>
            </a:r>
          </a:p>
        </p:txBody>
      </p:sp>
    </p:spTree>
    <p:extLst>
      <p:ext uri="{BB962C8B-B14F-4D97-AF65-F5344CB8AC3E}">
        <p14:creationId xmlns:p14="http://schemas.microsoft.com/office/powerpoint/2010/main" val="300018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6" descr="En bild som visar ritning, mat&#10;&#10;Automatiskt genererad beskrivning">
            <a:extLst>
              <a:ext uri="{FF2B5EF4-FFF2-40B4-BE49-F238E27FC236}">
                <a16:creationId xmlns:a16="http://schemas.microsoft.com/office/drawing/2014/main" id="{3AAFD9AF-4EF0-423C-A683-DF84434C4804}"/>
              </a:ext>
            </a:extLst>
          </p:cNvPr>
          <p:cNvPicPr>
            <a:picLocks noChangeAspect="1"/>
          </p:cNvPicPr>
          <p:nvPr/>
        </p:nvPicPr>
        <p:blipFill>
          <a:blip r:embed="rId3"/>
          <a:stretch>
            <a:fillRect/>
          </a:stretch>
        </p:blipFill>
        <p:spPr>
          <a:xfrm>
            <a:off x="10831524" y="18366"/>
            <a:ext cx="1224762" cy="819824"/>
          </a:xfrm>
          <a:prstGeom prst="rect">
            <a:avLst/>
          </a:prstGeom>
        </p:spPr>
      </p:pic>
      <p:pic>
        <p:nvPicPr>
          <p:cNvPr id="5" name="Bildobjekt 4" descr="En bild som visar text&#10;&#10;Automatiskt genererad beskrivning">
            <a:extLst>
              <a:ext uri="{FF2B5EF4-FFF2-40B4-BE49-F238E27FC236}">
                <a16:creationId xmlns:a16="http://schemas.microsoft.com/office/drawing/2014/main" id="{36785C66-01A2-495D-BCC3-C404189D762A}"/>
              </a:ext>
            </a:extLst>
          </p:cNvPr>
          <p:cNvPicPr>
            <a:picLocks noChangeAspect="1"/>
          </p:cNvPicPr>
          <p:nvPr/>
        </p:nvPicPr>
        <p:blipFill>
          <a:blip r:embed="rId4"/>
          <a:stretch>
            <a:fillRect/>
          </a:stretch>
        </p:blipFill>
        <p:spPr>
          <a:xfrm>
            <a:off x="85655" y="110636"/>
            <a:ext cx="1786529" cy="640846"/>
          </a:xfrm>
          <a:prstGeom prst="rect">
            <a:avLst/>
          </a:prstGeom>
        </p:spPr>
      </p:pic>
      <p:sp>
        <p:nvSpPr>
          <p:cNvPr id="7" name="Moln 6">
            <a:extLst>
              <a:ext uri="{FF2B5EF4-FFF2-40B4-BE49-F238E27FC236}">
                <a16:creationId xmlns:a16="http://schemas.microsoft.com/office/drawing/2014/main" id="{C61D92F1-F36A-4265-A119-3C9283DA9596}"/>
              </a:ext>
            </a:extLst>
          </p:cNvPr>
          <p:cNvSpPr/>
          <p:nvPr/>
        </p:nvSpPr>
        <p:spPr>
          <a:xfrm>
            <a:off x="933313" y="1520105"/>
            <a:ext cx="10267529" cy="4894596"/>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4657B886-BD65-446F-81F8-E7127D050473}"/>
              </a:ext>
            </a:extLst>
          </p:cNvPr>
          <p:cNvSpPr txBox="1"/>
          <p:nvPr/>
        </p:nvSpPr>
        <p:spPr>
          <a:xfrm>
            <a:off x="1701744" y="566942"/>
            <a:ext cx="968598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b="1">
                <a:solidFill>
                  <a:srgbClr val="333333"/>
                </a:solidFill>
                <a:latin typeface="Comic Sans MS"/>
              </a:rPr>
              <a:t>Individual and group accountability</a:t>
            </a:r>
          </a:p>
        </p:txBody>
      </p:sp>
      <p:sp>
        <p:nvSpPr>
          <p:cNvPr id="9" name="textruta 8">
            <a:extLst>
              <a:ext uri="{FF2B5EF4-FFF2-40B4-BE49-F238E27FC236}">
                <a16:creationId xmlns:a16="http://schemas.microsoft.com/office/drawing/2014/main" id="{2D72DF8F-76B1-4605-8E29-67F44BD9734A}"/>
              </a:ext>
            </a:extLst>
          </p:cNvPr>
          <p:cNvSpPr txBox="1"/>
          <p:nvPr/>
        </p:nvSpPr>
        <p:spPr>
          <a:xfrm>
            <a:off x="2381957" y="2886023"/>
            <a:ext cx="810501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v-SE" dirty="0">
              <a:latin typeface="Comic Sans MS"/>
            </a:endParaRPr>
          </a:p>
          <a:p>
            <a:r>
              <a:rPr lang="sv-SE">
                <a:latin typeface="Comic Sans MS"/>
                <a:ea typeface="+mn-lt"/>
                <a:cs typeface="+mn-lt"/>
              </a:rPr>
              <a:t>The group is accountable for achieving its goals, and each member must be accountable for contributing a fair share of the work toward the group goal. </a:t>
            </a:r>
            <a:endParaRPr lang="sv-SE">
              <a:latin typeface="Comic Sans MS"/>
              <a:cs typeface="Calibri"/>
            </a:endParaRPr>
          </a:p>
          <a:p>
            <a:br>
              <a:rPr lang="en-US" dirty="0"/>
            </a:br>
            <a:endParaRPr lang="en-US" dirty="0"/>
          </a:p>
        </p:txBody>
      </p:sp>
    </p:spTree>
    <p:extLst>
      <p:ext uri="{BB962C8B-B14F-4D97-AF65-F5344CB8AC3E}">
        <p14:creationId xmlns:p14="http://schemas.microsoft.com/office/powerpoint/2010/main" val="309171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oln 2">
            <a:extLst>
              <a:ext uri="{FF2B5EF4-FFF2-40B4-BE49-F238E27FC236}">
                <a16:creationId xmlns:a16="http://schemas.microsoft.com/office/drawing/2014/main" id="{26D4C29F-EDEE-4385-B0E6-4551C9398A15}"/>
              </a:ext>
            </a:extLst>
          </p:cNvPr>
          <p:cNvSpPr/>
          <p:nvPr/>
        </p:nvSpPr>
        <p:spPr>
          <a:xfrm>
            <a:off x="1089047" y="1759273"/>
            <a:ext cx="9544465" cy="4594247"/>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FC792B92-38B0-472A-B388-92EAE87C71AC}"/>
              </a:ext>
            </a:extLst>
          </p:cNvPr>
          <p:cNvSpPr txBox="1"/>
          <p:nvPr/>
        </p:nvSpPr>
        <p:spPr>
          <a:xfrm>
            <a:off x="2392308" y="327774"/>
            <a:ext cx="88614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rgbClr val="333333"/>
                </a:solidFill>
                <a:latin typeface="Comic Sans MS"/>
              </a:rPr>
              <a:t>Face-to-Face Interaction</a:t>
            </a:r>
          </a:p>
        </p:txBody>
      </p:sp>
      <p:pic>
        <p:nvPicPr>
          <p:cNvPr id="6" name="Bildobjekt 5" descr="En bild som visar text&#10;&#10;Automatiskt genererad beskrivning">
            <a:extLst>
              <a:ext uri="{FF2B5EF4-FFF2-40B4-BE49-F238E27FC236}">
                <a16:creationId xmlns:a16="http://schemas.microsoft.com/office/drawing/2014/main" id="{5022EAD1-3230-4EC8-B745-A2D2D19ED035}"/>
              </a:ext>
            </a:extLst>
          </p:cNvPr>
          <p:cNvPicPr>
            <a:picLocks noChangeAspect="1"/>
          </p:cNvPicPr>
          <p:nvPr/>
        </p:nvPicPr>
        <p:blipFill>
          <a:blip r:embed="rId3"/>
          <a:stretch>
            <a:fillRect/>
          </a:stretch>
        </p:blipFill>
        <p:spPr>
          <a:xfrm>
            <a:off x="85655" y="110636"/>
            <a:ext cx="1786529" cy="640846"/>
          </a:xfrm>
          <a:prstGeom prst="rect">
            <a:avLst/>
          </a:prstGeom>
        </p:spPr>
      </p:pic>
      <p:pic>
        <p:nvPicPr>
          <p:cNvPr id="8" name="Bildobjekt 6" descr="En bild som visar ritning, mat&#10;&#10;Automatiskt genererad beskrivning">
            <a:extLst>
              <a:ext uri="{FF2B5EF4-FFF2-40B4-BE49-F238E27FC236}">
                <a16:creationId xmlns:a16="http://schemas.microsoft.com/office/drawing/2014/main" id="{BEBFCF8D-2176-4B77-8C3A-00A58E6300D7}"/>
              </a:ext>
            </a:extLst>
          </p:cNvPr>
          <p:cNvPicPr>
            <a:picLocks noChangeAspect="1"/>
          </p:cNvPicPr>
          <p:nvPr/>
        </p:nvPicPr>
        <p:blipFill>
          <a:blip r:embed="rId4"/>
          <a:stretch>
            <a:fillRect/>
          </a:stretch>
        </p:blipFill>
        <p:spPr>
          <a:xfrm>
            <a:off x="10831524" y="18366"/>
            <a:ext cx="1224762" cy="819824"/>
          </a:xfrm>
          <a:prstGeom prst="rect">
            <a:avLst/>
          </a:prstGeom>
        </p:spPr>
      </p:pic>
      <p:sp>
        <p:nvSpPr>
          <p:cNvPr id="2" name="textruta 1">
            <a:extLst>
              <a:ext uri="{FF2B5EF4-FFF2-40B4-BE49-F238E27FC236}">
                <a16:creationId xmlns:a16="http://schemas.microsoft.com/office/drawing/2014/main" id="{9882A401-509D-48ED-8DFC-B768E36DA7F3}"/>
              </a:ext>
            </a:extLst>
          </p:cNvPr>
          <p:cNvSpPr txBox="1"/>
          <p:nvPr/>
        </p:nvSpPr>
        <p:spPr>
          <a:xfrm>
            <a:off x="2318647" y="2827840"/>
            <a:ext cx="768785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v-SE" dirty="0">
              <a:latin typeface="Comic Sans MS"/>
            </a:endParaRPr>
          </a:p>
          <a:p>
            <a:r>
              <a:rPr lang="sv-SE">
                <a:latin typeface="Comic Sans MS"/>
              </a:rPr>
              <a:t>S</a:t>
            </a:r>
            <a:r>
              <a:rPr lang="sv-SE">
                <a:latin typeface="Comic Sans MS"/>
                <a:ea typeface="+mn-lt"/>
                <a:cs typeface="+mn-lt"/>
              </a:rPr>
              <a:t>tudents promote each other's success by sharing resources. </a:t>
            </a:r>
            <a:endParaRPr lang="sv-SE" i="1">
              <a:latin typeface="Comic Sans MS"/>
              <a:ea typeface="+mn-lt"/>
              <a:cs typeface="+mn-lt"/>
            </a:endParaRPr>
          </a:p>
          <a:p>
            <a:endParaRPr lang="sv-SE" dirty="0">
              <a:latin typeface="Comic Sans MS"/>
              <a:ea typeface="+mn-lt"/>
              <a:cs typeface="+mn-lt"/>
            </a:endParaRPr>
          </a:p>
          <a:p>
            <a:r>
              <a:rPr lang="sv-SE">
                <a:latin typeface="Comic Sans MS"/>
                <a:ea typeface="+mn-lt"/>
                <a:cs typeface="+mn-lt"/>
              </a:rPr>
              <a:t>They help, support, encourage, and praise each other's efforts to learn. </a:t>
            </a:r>
            <a:endParaRPr lang="sv-SE" i="1">
              <a:latin typeface="Comic Sans MS"/>
              <a:ea typeface="+mn-lt"/>
              <a:cs typeface="+mn-lt"/>
            </a:endParaRPr>
          </a:p>
          <a:p>
            <a:endParaRPr lang="sv-SE" dirty="0">
              <a:latin typeface="Comic Sans MS"/>
              <a:ea typeface="+mn-lt"/>
              <a:cs typeface="+mn-lt"/>
            </a:endParaRPr>
          </a:p>
          <a:p>
            <a:r>
              <a:rPr lang="sv-SE">
                <a:latin typeface="Comic Sans MS"/>
                <a:ea typeface="+mn-lt"/>
                <a:cs typeface="+mn-lt"/>
              </a:rPr>
              <a:t>The environment encourages discussions and eye contact.</a:t>
            </a:r>
            <a:endParaRPr lang="sv-SE" i="1">
              <a:latin typeface="Comic Sans MS"/>
              <a:cs typeface="Calibri"/>
            </a:endParaRPr>
          </a:p>
        </p:txBody>
      </p:sp>
    </p:spTree>
    <p:extLst>
      <p:ext uri="{BB962C8B-B14F-4D97-AF65-F5344CB8AC3E}">
        <p14:creationId xmlns:p14="http://schemas.microsoft.com/office/powerpoint/2010/main" val="3730886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1755</Words>
  <Application>Microsoft Office PowerPoint</Application>
  <PresentationFormat>Bredbild</PresentationFormat>
  <Paragraphs>213</Paragraphs>
  <Slides>11</Slides>
  <Notes>6</Notes>
  <HiddenSlides>0</HiddenSlides>
  <MMClips>0</MMClip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Office-tema</vt:lpstr>
      <vt:lpstr>PowerPoint-presentation</vt:lpstr>
      <vt:lpstr>COOPERATIVE LEARNING </vt:lpstr>
      <vt:lpstr>PowerPoint-presentation</vt:lpstr>
      <vt:lpstr>WHAT IS  COOPERATIVE LEARNING?</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Kristina Hofer</dc:creator>
  <cp:lastModifiedBy>Kristina Hofer</cp:lastModifiedBy>
  <cp:revision>61</cp:revision>
  <dcterms:created xsi:type="dcterms:W3CDTF">2020-11-18T12:54:02Z</dcterms:created>
  <dcterms:modified xsi:type="dcterms:W3CDTF">2020-11-19T17:11:15Z</dcterms:modified>
</cp:coreProperties>
</file>