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9" r:id="rId3"/>
    <p:sldId id="268" r:id="rId4"/>
    <p:sldId id="261" r:id="rId5"/>
    <p:sldId id="284" r:id="rId6"/>
    <p:sldId id="285" r:id="rId7"/>
    <p:sldId id="288" r:id="rId8"/>
    <p:sldId id="289" r:id="rId9"/>
    <p:sldId id="290" r:id="rId10"/>
    <p:sldId id="291" r:id="rId11"/>
    <p:sldId id="300" r:id="rId12"/>
    <p:sldId id="301" r:id="rId13"/>
    <p:sldId id="302" r:id="rId14"/>
    <p:sldId id="303" r:id="rId15"/>
    <p:sldId id="282" r:id="rId16"/>
    <p:sldId id="286" r:id="rId17"/>
    <p:sldId id="287" r:id="rId18"/>
    <p:sldId id="292" r:id="rId19"/>
    <p:sldId id="293" r:id="rId20"/>
    <p:sldId id="294" r:id="rId21"/>
    <p:sldId id="295" r:id="rId22"/>
    <p:sldId id="304" r:id="rId23"/>
    <p:sldId id="305" r:id="rId24"/>
    <p:sldId id="306" r:id="rId25"/>
    <p:sldId id="307" r:id="rId26"/>
    <p:sldId id="280" r:id="rId27"/>
    <p:sldId id="296" r:id="rId28"/>
    <p:sldId id="297" r:id="rId29"/>
    <p:sldId id="298" r:id="rId30"/>
    <p:sldId id="299" r:id="rId31"/>
  </p:sldIdLst>
  <p:sldSz cx="12188825" cy="6858000"/>
  <p:notesSz cx="6858000" cy="9144000"/>
  <p:custDataLst>
    <p:tags r:id="rId34"/>
  </p:custDataLst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1" d="100"/>
          <a:sy n="71" d="100"/>
        </p:scale>
        <p:origin x="618" y="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96"/>
    </p:cViewPr>
  </p:sorterViewPr>
  <p:notesViewPr>
    <p:cSldViewPr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27E129-3A7E-4CE3-B7E4-02EFBFBDA19F}" type="datetime1">
              <a:rPr lang="bg-BG" smtClean="0"/>
              <a:t>6.8.2017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2EAF4F-B9A6-424C-AC6E-3911AE63D598}" type="datetime1">
              <a:rPr lang="bg-BG" noProof="0" smtClean="0"/>
              <a:t>6.8.2017 г.</a:t>
            </a:fld>
            <a:endParaRPr lang="bg-BG" noProof="0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dirty="0" smtClean="0"/>
              <a:t>Второ ниво</a:t>
            </a:r>
          </a:p>
          <a:p>
            <a:pPr lvl="2" rtl="0"/>
            <a:r>
              <a:rPr lang="bg-BG" noProof="0" dirty="0" smtClean="0"/>
              <a:t>Трето ниво</a:t>
            </a:r>
          </a:p>
          <a:p>
            <a:pPr lvl="3" rtl="0"/>
            <a:r>
              <a:rPr lang="bg-BG" noProof="0" dirty="0" smtClean="0"/>
              <a:t>Четвърто ниво</a:t>
            </a:r>
          </a:p>
          <a:p>
            <a:pPr lvl="4" rtl="0"/>
            <a:r>
              <a:rPr lang="bg-BG" noProof="0" dirty="0" smtClean="0"/>
              <a:t>Пето ниво</a:t>
            </a:r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ЗАБЕЛЕЖКА: За да заместите картина, просто я изберете и изтрийте. След това използвайте иконата за вмъкване на картина, за да я заместите с една от вашите собствени картини!</a:t>
            </a:r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10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0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11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79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12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5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13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84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14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37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15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12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16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58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17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56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18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8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19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1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20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24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21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38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22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38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23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99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24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8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25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51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bg-BG" noProof="0" smtClean="0"/>
              <a:t>26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548867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27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52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28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28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29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6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bg-BG" noProof="0" smtClean="0"/>
              <a:t>3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694814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30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0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bg-BG" noProof="0" smtClean="0"/>
              <a:t>4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57226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5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4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6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2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7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1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8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94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bg-BG" smtClean="0">
                <a:solidFill>
                  <a:srgbClr val="4D0511"/>
                </a:solidFill>
              </a:rPr>
              <a:pPr/>
              <a:t>9</a:t>
            </a:fld>
            <a:endParaRPr lang="bg-BG" dirty="0">
              <a:solidFill>
                <a:srgbClr val="4D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2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F9C756-3987-4ECA-BC84-9E6CCF3E1DEF}" type="datetime1">
              <a:rPr lang="bg-BG" noProof="0" smtClean="0"/>
              <a:t>6.8.2017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73EF83-CE92-40EF-81FF-D87CD2393F13}" type="datetime1">
              <a:rPr lang="bg-BG" smtClean="0"/>
              <a:t>6.8.2017 г.</a:t>
            </a:fld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F9A8F-70EF-4BFF-865B-D1091BABC2F0}" type="datetime1">
              <a:rPr lang="bg-BG" smtClean="0"/>
              <a:t>6.8.2017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ъгълник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dirty="0"/>
          </a:p>
        </p:txBody>
      </p:sp>
      <p:cxnSp>
        <p:nvCxnSpPr>
          <p:cNvPr id="11" name="Прав конектор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ав конектор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dirty="0"/>
          </a:p>
        </p:txBody>
      </p:sp>
      <p:sp>
        <p:nvSpPr>
          <p:cNvPr id="15" name="Правоъгълник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dirty="0"/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3" name="Контейнер за долен колонтитул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29C15E-9748-442E-AE0F-161F56536CC6}" type="datetime1">
              <a:rPr lang="bg-BG" smtClean="0"/>
              <a:t>6.8.2017 г.</a:t>
            </a:fld>
            <a:endParaRPr lang="bg-BG" dirty="0"/>
          </a:p>
        </p:txBody>
      </p:sp>
      <p:sp>
        <p:nvSpPr>
          <p:cNvPr id="14" name="Контейнер за номер на слайд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553FD1-A4D4-4DC8-8861-0F47ECDDD7D7}" type="datetime1">
              <a:rPr lang="bg-BG" smtClean="0"/>
              <a:t>6.8.2017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099F3-97F5-4005-9DB5-5F57764BD901}" type="datetime1">
              <a:rPr lang="bg-BG" smtClean="0"/>
              <a:t>6.8.2017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ен слайд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1" name="Контейнер за картина 10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bg-BG" noProof="0" smtClean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7" name="Правоъгълник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2" name="Контейнер за картина 10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bg-BG" noProof="0" smtClean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9" name="Правоъгълник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3" name="Контейнер за картина 10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bg-BG" noProof="0" smtClean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6286DF-16CF-4360-ADCF-7D432ED93EF0}" type="datetime1">
              <a:rPr lang="bg-BG" noProof="0" smtClean="0"/>
              <a:t>6.8.2017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тернативен заглавен слайд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 dirty="0"/>
          </a:p>
        </p:txBody>
      </p:sp>
      <p:sp>
        <p:nvSpPr>
          <p:cNvPr id="11" name="Контейнер за картина 10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bg-BG" noProof="0" smtClean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12" name="Контейнер за картина 10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bg-BG" noProof="0" smtClean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13" name="Контейнер за картина 10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bg-BG" noProof="0" smtClean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86AF8A-84D3-49E1-8DBE-0A910DF894E1}" type="datetime1">
              <a:rPr lang="bg-BG" noProof="0" smtClean="0"/>
              <a:t>6.8.2017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81EBA-A39C-4232-A2BA-D6CE4CB1382B}" type="datetime1">
              <a:rPr lang="bg-BG" noProof="0" smtClean="0"/>
              <a:t>6.8.2017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ие и съдържание с карти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кръглен правоъгълник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12" name="Правоъгълник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4" name="Контейнер за картина 13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bg-BG" noProof="0" smtClean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noProof="0" dirty="0"/>
          </a:p>
        </p:txBody>
      </p:sp>
      <p:cxnSp>
        <p:nvCxnSpPr>
          <p:cNvPr id="8" name="Прав конектор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ав конектор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D42201-7776-46EC-A715-531701F4274C}" type="datetime1">
              <a:rPr lang="bg-BG" noProof="0" smtClean="0"/>
              <a:t>6.8.2017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1C267-797C-4770-A9A5-361CE54CFD5C}" type="datetime1">
              <a:rPr lang="bg-BG" noProof="0" smtClean="0"/>
              <a:t>6.8.2017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noProof="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A85179-894A-4532-B5CD-291B6FB0B06C}" type="datetime1">
              <a:rPr lang="bg-BG" noProof="0" smtClean="0"/>
              <a:t>6.8.2017 г.</a:t>
            </a:fld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 marL="36576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noProof="0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 marL="36576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5E55ED-AAEA-4E86-A6A0-06606159ED6E}" type="datetime1">
              <a:rPr lang="bg-BG" noProof="0" smtClean="0"/>
              <a:t>6.8.2017 г.</a:t>
            </a:fld>
            <a:endParaRPr lang="bg-BG" noProof="0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52DC00-694E-487C-9921-A1B43A4EB046}" type="datetime1">
              <a:rPr lang="bg-BG" smtClean="0"/>
              <a:t>6.8.2017 г.</a:t>
            </a:fld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8" name="Прав конектор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ав конектор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noProof="0" dirty="0" err="1" smtClean="0"/>
              <a:t>Редакт</a:t>
            </a:r>
            <a:r>
              <a:rPr lang="bg-BG" noProof="0" dirty="0" smtClean="0"/>
              <a:t>. стил загл. образец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dirty="0" smtClean="0"/>
              <a:t>Второ ниво</a:t>
            </a:r>
          </a:p>
          <a:p>
            <a:pPr lvl="2" rtl="0"/>
            <a:r>
              <a:rPr lang="bg-BG" noProof="0" dirty="0" smtClean="0"/>
              <a:t>Трето ниво</a:t>
            </a:r>
          </a:p>
          <a:p>
            <a:pPr lvl="3" rtl="0"/>
            <a:r>
              <a:rPr lang="bg-BG" noProof="0" dirty="0" smtClean="0"/>
              <a:t>Четвърто ниво</a:t>
            </a:r>
          </a:p>
          <a:p>
            <a:pPr lvl="4" rtl="0"/>
            <a:r>
              <a:rPr lang="bg-BG" noProof="0" dirty="0" smtClean="0"/>
              <a:t>Пето ниво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916B6E5-1C14-483D-AFB8-BD1B8858B0B9}" type="datetime1">
              <a:rPr lang="bg-BG" noProof="0" smtClean="0"/>
              <a:t>6.8.2017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6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ctrTitle"/>
          </p:nvPr>
        </p:nvSpPr>
        <p:spPr>
          <a:xfrm>
            <a:off x="1522412" y="4495800"/>
            <a:ext cx="9144002" cy="1295400"/>
          </a:xfrm>
        </p:spPr>
        <p:txBody>
          <a:bodyPr rtlCol="0">
            <a:noAutofit/>
          </a:bodyPr>
          <a:lstStyle/>
          <a:p>
            <a:pPr rtl="0"/>
            <a:r>
              <a:rPr lang="en-US" sz="4500" dirty="0" smtClean="0"/>
              <a:t>Next step of social life learning through English</a:t>
            </a:r>
            <a:endParaRPr lang="bg-BG" sz="4500" dirty="0"/>
          </a:p>
        </p:txBody>
      </p:sp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Erasmus+</a:t>
            </a:r>
            <a:endParaRPr lang="bg-BG" dirty="0"/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641">
            <a:off x="1558455" y="1830572"/>
            <a:ext cx="2742140" cy="1764000"/>
          </a:xfrm>
        </p:spPr>
      </p:pic>
      <p:pic>
        <p:nvPicPr>
          <p:cNvPr id="8" name="Контейнер за картина 7" descr="Близък план на пръчици канела и ябълки пред купчина чинии и вилици на маса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Контейнер за картина 8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1844824"/>
            <a:ext cx="2736000" cy="1537632"/>
          </a:xfr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59774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 smtClean="0"/>
              <a:t>Bread </a:t>
            </a:r>
            <a:r>
              <a:rPr lang="en-US" sz="4400" dirty="0"/>
              <a:t>wreath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with </a:t>
            </a:r>
            <a:r>
              <a:rPr lang="en-US" sz="4400" dirty="0"/>
              <a:t>cheese and sesame</a:t>
            </a:r>
            <a:r>
              <a:rPr lang="en-US" sz="4000" dirty="0"/>
              <a:t/>
            </a:r>
            <a:br>
              <a:rPr lang="en-US" sz="4000" dirty="0"/>
            </a:br>
            <a:endParaRPr lang="bg-BG" sz="4000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357415" y="857175"/>
            <a:ext cx="1446157" cy="813463"/>
          </a:xfrm>
        </p:spPr>
      </p:pic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2995612" y="1643063"/>
            <a:ext cx="7635304" cy="4738265"/>
          </a:xfrm>
        </p:spPr>
        <p:txBody>
          <a:bodyPr rtlCol="0">
            <a:normAutofit fontScale="62500" lnSpcReduction="20000"/>
          </a:bodyPr>
          <a:lstStyle/>
          <a:p>
            <a:pPr marL="45720" indent="0">
              <a:buNone/>
            </a:pPr>
            <a:r>
              <a:rPr lang="en-US" sz="4000" dirty="0"/>
              <a:t>Directions:</a:t>
            </a:r>
          </a:p>
          <a:p>
            <a:pPr marL="45720" indent="0">
              <a:buNone/>
            </a:pPr>
            <a:r>
              <a:rPr lang="en-US" sz="4400" dirty="0"/>
              <a:t>Heat the oven at 180 ° C or 160 ° C with a fan.</a:t>
            </a:r>
          </a:p>
          <a:p>
            <a:pPr marL="45720" indent="0">
              <a:buNone/>
            </a:pPr>
            <a:r>
              <a:rPr lang="en-US" sz="4400" dirty="0"/>
              <a:t>Press each of the triangles in the middle with the handle of a wooden spoon to better open the layers of the roll.</a:t>
            </a:r>
          </a:p>
          <a:p>
            <a:pPr marL="45720" indent="0">
              <a:buNone/>
            </a:pPr>
            <a:r>
              <a:rPr lang="en-US" sz="4400" dirty="0">
                <a:hlinkClick r:id="rId4" action="ppaction://hlinksldjump"/>
              </a:rPr>
              <a:t>Brush</a:t>
            </a:r>
            <a:r>
              <a:rPr lang="en-US" sz="4400" dirty="0"/>
              <a:t> the wreath with the beaten egg and </a:t>
            </a:r>
            <a:r>
              <a:rPr lang="en-US" sz="4400" dirty="0">
                <a:hlinkClick r:id="rId4" action="ppaction://hlinksldjump"/>
              </a:rPr>
              <a:t>sprinkle</a:t>
            </a:r>
            <a:r>
              <a:rPr lang="en-US" sz="4400" dirty="0"/>
              <a:t> with poppy and sesame seeds.</a:t>
            </a:r>
          </a:p>
          <a:p>
            <a:pPr marL="45720" indent="0">
              <a:buNone/>
            </a:pPr>
            <a:r>
              <a:rPr lang="en-US" sz="4400" dirty="0">
                <a:hlinkClick r:id="rId4" action="ppaction://hlinksldjump"/>
              </a:rPr>
              <a:t>Bake </a:t>
            </a:r>
            <a:r>
              <a:rPr lang="en-US" sz="4400" dirty="0"/>
              <a:t>in oven preheated to 180C or 160C with a fan for 25-30 minutes, or golden brown - </a:t>
            </a:r>
            <a:r>
              <a:rPr lang="en-US" sz="4400" dirty="0">
                <a:hlinkClick r:id="rId4" action="ppaction://hlinksldjump"/>
              </a:rPr>
              <a:t>stuck</a:t>
            </a:r>
            <a:r>
              <a:rPr lang="en-US" sz="4400" dirty="0"/>
              <a:t> in the middle of the </a:t>
            </a:r>
            <a:r>
              <a:rPr lang="en-US" sz="4400" dirty="0">
                <a:hlinkClick r:id="rId4" action="ppaction://hlinksldjump"/>
              </a:rPr>
              <a:t>wreath </a:t>
            </a:r>
            <a:r>
              <a:rPr lang="en-US" sz="4400" dirty="0"/>
              <a:t>to check is it ready - the stick should go out dry.</a:t>
            </a:r>
          </a:p>
          <a:p>
            <a:pPr marL="45720" indent="0"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1394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Bread wreath with cheese and sesame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6" y="1727401"/>
            <a:ext cx="5914664" cy="3326998"/>
          </a:xfrm>
        </p:spPr>
      </p:pic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759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Bread wreath with cheese and sesame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r="20128"/>
          <a:stretch>
            <a:fillRect/>
          </a:stretch>
        </p:blipFill>
        <p:spPr/>
      </p:pic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317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Bread wreath with cheese and sesame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r="20128"/>
          <a:stretch>
            <a:fillRect/>
          </a:stretch>
        </p:blipFill>
        <p:spPr/>
      </p:pic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1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Bread wreath with cheese and sesame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r="20128"/>
          <a:stretch>
            <a:fillRect/>
          </a:stretch>
        </p:blipFill>
        <p:spPr/>
      </p:pic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2941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Bulgarian Easter Bread (</a:t>
            </a:r>
            <a:r>
              <a:rPr lang="en-US" dirty="0" err="1"/>
              <a:t>Kozunak</a:t>
            </a:r>
            <a:r>
              <a:rPr lang="en-US" dirty="0"/>
              <a:t>)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312876"/>
            <a:ext cx="5914663" cy="3324041"/>
          </a:xfrm>
        </p:spPr>
      </p:pic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/>
            <a:r>
              <a:rPr lang="en-US" dirty="0" smtClean="0"/>
              <a:t>Easter traditional food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541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Bulgarian Easter Bread (</a:t>
            </a:r>
            <a:r>
              <a:rPr lang="en-US" dirty="0" err="1"/>
              <a:t>Kozunak</a:t>
            </a:r>
            <a:r>
              <a:rPr lang="en-US" dirty="0"/>
              <a:t>)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357415" y="857536"/>
            <a:ext cx="1446156" cy="812740"/>
          </a:xfrm>
        </p:spPr>
      </p:pic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en-US" sz="4000" dirty="0">
                <a:hlinkClick r:id="rId4" action="ppaction://hlinksldjump"/>
              </a:rPr>
              <a:t>Ingredients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>
                <a:hlinkClick r:id="rId5" action="ppaction://hlinksldjump"/>
              </a:rPr>
              <a:t>Directions</a:t>
            </a:r>
            <a:endParaRPr lang="en-US" sz="4000" dirty="0"/>
          </a:p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647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Bulgarian Easter Bread (</a:t>
            </a:r>
            <a:r>
              <a:rPr lang="en-US" dirty="0" err="1"/>
              <a:t>Kozunak</a:t>
            </a:r>
            <a:r>
              <a:rPr lang="en-US" dirty="0"/>
              <a:t>)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357415" y="857536"/>
            <a:ext cx="1446156" cy="812740"/>
          </a:xfrm>
        </p:spPr>
      </p:pic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r>
              <a:rPr lang="en-US" sz="4000" dirty="0" smtClean="0"/>
              <a:t>Ingredients:</a:t>
            </a:r>
          </a:p>
          <a:p>
            <a:pPr marL="45720" indent="0">
              <a:buNone/>
            </a:pPr>
            <a:r>
              <a:rPr lang="en-US" sz="4500" dirty="0"/>
              <a:t>3 eggs, beaten lightly</a:t>
            </a:r>
          </a:p>
          <a:p>
            <a:pPr marL="45720" indent="0">
              <a:buNone/>
            </a:pPr>
            <a:r>
              <a:rPr lang="en-US" sz="4500" dirty="0"/>
              <a:t>150 -200 g sugar</a:t>
            </a:r>
          </a:p>
          <a:p>
            <a:pPr marL="45720" indent="0">
              <a:buNone/>
            </a:pPr>
            <a:r>
              <a:rPr lang="en-US" sz="4500" dirty="0"/>
              <a:t>30 g (3/4 cube) fresh yeast (or 10 g dry yeast)</a:t>
            </a:r>
          </a:p>
          <a:p>
            <a:pPr marL="45720" indent="0">
              <a:buNone/>
            </a:pPr>
            <a:r>
              <a:rPr lang="en-US" sz="4500" dirty="0"/>
              <a:t>200 g  </a:t>
            </a:r>
            <a:r>
              <a:rPr lang="en-US" sz="4500" dirty="0">
                <a:hlinkClick r:id="rId4" action="ppaction://hlinksldjump"/>
              </a:rPr>
              <a:t>sour cream</a:t>
            </a:r>
            <a:endParaRPr lang="en-US" sz="4500" dirty="0"/>
          </a:p>
          <a:p>
            <a:pPr marL="45720" indent="0">
              <a:buNone/>
            </a:pPr>
            <a:r>
              <a:rPr lang="en-US" sz="4500" dirty="0"/>
              <a:t>60 g butter, </a:t>
            </a:r>
            <a:r>
              <a:rPr lang="en-US" sz="4500" dirty="0">
                <a:hlinkClick r:id="rId5" action="ppaction://hlinksldjump"/>
              </a:rPr>
              <a:t>melt</a:t>
            </a:r>
            <a:r>
              <a:rPr lang="en-US" sz="4500" dirty="0"/>
              <a:t>ed</a:t>
            </a:r>
          </a:p>
          <a:p>
            <a:pPr marL="45720" indent="0">
              <a:buNone/>
            </a:pPr>
            <a:r>
              <a:rPr lang="en-US" sz="4500" dirty="0"/>
              <a:t>40 ml </a:t>
            </a:r>
            <a:r>
              <a:rPr lang="en-US" sz="4500" dirty="0">
                <a:hlinkClick r:id="rId5" action="ppaction://hlinksldjump"/>
              </a:rPr>
              <a:t>vegetable oil</a:t>
            </a:r>
            <a:endParaRPr lang="en-US" sz="4500" dirty="0"/>
          </a:p>
          <a:p>
            <a:pPr marL="45720" indent="0">
              <a:buNone/>
            </a:pPr>
            <a:r>
              <a:rPr lang="en-US" sz="4500" dirty="0"/>
              <a:t>pinch salt</a:t>
            </a:r>
          </a:p>
          <a:p>
            <a:pPr marL="45720" indent="0">
              <a:buNone/>
            </a:pPr>
            <a:r>
              <a:rPr lang="en-US" sz="4500" dirty="0"/>
              <a:t>1/2 tablespoon Lemon juice</a:t>
            </a:r>
          </a:p>
          <a:p>
            <a:pPr marL="45720" indent="0">
              <a:buNone/>
            </a:pPr>
            <a:endParaRPr lang="en-US" sz="4000" dirty="0"/>
          </a:p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075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Bulgarian Easter Bread (</a:t>
            </a:r>
            <a:r>
              <a:rPr lang="en-US" dirty="0" err="1"/>
              <a:t>Kozunak</a:t>
            </a:r>
            <a:r>
              <a:rPr lang="en-US" dirty="0"/>
              <a:t>)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357415" y="857536"/>
            <a:ext cx="1446156" cy="812740"/>
          </a:xfrm>
        </p:spPr>
      </p:pic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en-US" sz="4000" dirty="0" smtClean="0"/>
              <a:t>Ingredients:</a:t>
            </a:r>
          </a:p>
          <a:p>
            <a:pPr marL="45720" indent="0">
              <a:buNone/>
            </a:pPr>
            <a:r>
              <a:rPr lang="en-US" sz="4000" dirty="0"/>
              <a:t>1 tablespoon </a:t>
            </a:r>
            <a:r>
              <a:rPr lang="en-US" sz="4000" dirty="0">
                <a:hlinkClick r:id="rId4" action="ppaction://hlinksldjump"/>
              </a:rPr>
              <a:t>Pure vanilla</a:t>
            </a:r>
            <a:r>
              <a:rPr lang="en-US" sz="4000" dirty="0"/>
              <a:t> extract</a:t>
            </a:r>
          </a:p>
          <a:p>
            <a:pPr marL="45720" indent="0">
              <a:buNone/>
            </a:pPr>
            <a:r>
              <a:rPr lang="en-US" sz="4000" dirty="0"/>
              <a:t>1 teaspoon rum </a:t>
            </a:r>
            <a:r>
              <a:rPr lang="en-US" sz="4000" dirty="0">
                <a:hlinkClick r:id="rId4" action="ppaction://hlinksldjump"/>
              </a:rPr>
              <a:t>emulsion</a:t>
            </a:r>
            <a:r>
              <a:rPr lang="en-US" sz="4000" dirty="0"/>
              <a:t> (optional flavor, or 1 teaspoon of rum)</a:t>
            </a:r>
          </a:p>
          <a:p>
            <a:pPr marL="45720" indent="0">
              <a:buNone/>
            </a:pPr>
            <a:r>
              <a:rPr lang="en-US" sz="4000" dirty="0"/>
              <a:t>650 g </a:t>
            </a:r>
            <a:r>
              <a:rPr lang="en-US" sz="4000" dirty="0">
                <a:hlinkClick r:id="rId4" action="ppaction://hlinksldjump"/>
              </a:rPr>
              <a:t>sift</a:t>
            </a:r>
            <a:r>
              <a:rPr lang="en-US" sz="4000" dirty="0"/>
              <a:t>ed flour, plus extra if necessary. Fat for mixing and shaping</a:t>
            </a:r>
          </a:p>
          <a:p>
            <a:pPr marL="45720" indent="0">
              <a:buNone/>
            </a:pPr>
            <a:r>
              <a:rPr lang="en-US" sz="4000" dirty="0"/>
              <a:t>For the </a:t>
            </a:r>
            <a:r>
              <a:rPr lang="en-US" sz="4000" dirty="0">
                <a:hlinkClick r:id="rId5" action="ppaction://hlinksldjump"/>
              </a:rPr>
              <a:t>stuffing</a:t>
            </a:r>
            <a:r>
              <a:rPr lang="en-US" sz="4000" dirty="0"/>
              <a:t>:</a:t>
            </a:r>
          </a:p>
          <a:p>
            <a:pPr marL="45720" indent="0">
              <a:buNone/>
            </a:pPr>
            <a:r>
              <a:rPr lang="en-US" sz="4000" dirty="0"/>
              <a:t>100 g of </a:t>
            </a:r>
            <a:r>
              <a:rPr lang="en-US" sz="4000" dirty="0">
                <a:hlinkClick r:id="rId4" action="ppaction://hlinksldjump"/>
              </a:rPr>
              <a:t>chop</a:t>
            </a:r>
            <a:r>
              <a:rPr lang="en-US" sz="4000" dirty="0"/>
              <a:t>ped walnuts (or optional nuts)</a:t>
            </a:r>
          </a:p>
          <a:p>
            <a:pPr marL="45720" indent="0">
              <a:buNone/>
            </a:pPr>
            <a:r>
              <a:rPr lang="en-US" sz="4000" dirty="0"/>
              <a:t>100 grams of </a:t>
            </a:r>
            <a:r>
              <a:rPr lang="en-US" sz="4000" dirty="0">
                <a:hlinkClick r:id="rId5" action="ppaction://hlinksldjump"/>
              </a:rPr>
              <a:t>raisin</a:t>
            </a:r>
            <a:r>
              <a:rPr lang="en-US" sz="4000" dirty="0"/>
              <a:t>s (or preferred dried fruit)</a:t>
            </a:r>
          </a:p>
          <a:p>
            <a:pPr marL="45720" indent="0">
              <a:buNone/>
            </a:pPr>
            <a:endParaRPr lang="en-US" sz="4000" dirty="0" smtClean="0"/>
          </a:p>
          <a:p>
            <a:pPr marL="45720" indent="0">
              <a:buNone/>
            </a:pPr>
            <a:endParaRPr lang="en-US" sz="4000" dirty="0"/>
          </a:p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036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Bulgarian Easter Bread (</a:t>
            </a:r>
            <a:r>
              <a:rPr lang="en-US" dirty="0" err="1"/>
              <a:t>Kozunak</a:t>
            </a:r>
            <a:r>
              <a:rPr lang="en-US" dirty="0"/>
              <a:t>)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357415" y="857536"/>
            <a:ext cx="1446156" cy="812740"/>
          </a:xfrm>
        </p:spPr>
      </p:pic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sz="3200" dirty="0" smtClean="0"/>
              <a:t>Ingredients:</a:t>
            </a:r>
          </a:p>
          <a:p>
            <a:pPr marL="45720" indent="0">
              <a:buNone/>
            </a:pPr>
            <a:r>
              <a:rPr lang="en-US" sz="3200" dirty="0"/>
              <a:t>For glaze:</a:t>
            </a:r>
          </a:p>
          <a:p>
            <a:pPr marL="45720" indent="0">
              <a:buNone/>
            </a:pPr>
            <a:r>
              <a:rPr lang="en-US" sz="3200" dirty="0"/>
              <a:t>1 egg, slightly broken</a:t>
            </a:r>
          </a:p>
          <a:p>
            <a:pPr marL="45720" indent="0">
              <a:buNone/>
            </a:pPr>
            <a:r>
              <a:rPr lang="en-US" sz="3200" dirty="0"/>
              <a:t>1 tablespoon Sesame seed</a:t>
            </a:r>
          </a:p>
          <a:p>
            <a:pPr marL="45720" indent="0">
              <a:buNone/>
            </a:pPr>
            <a:r>
              <a:rPr lang="en-US" sz="3200" dirty="0"/>
              <a:t>1 tablespoon Poppy seed</a:t>
            </a:r>
          </a:p>
          <a:p>
            <a:pPr marL="45720" indent="0">
              <a:buNone/>
            </a:pPr>
            <a:endParaRPr lang="en-US" sz="4000" dirty="0"/>
          </a:p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457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4000" dirty="0" smtClean="0"/>
              <a:t>English lesson: </a:t>
            </a:r>
            <a:br>
              <a:rPr lang="en-US" sz="4000" dirty="0" smtClean="0"/>
            </a:br>
            <a:r>
              <a:rPr lang="en-US" sz="4000" dirty="0" smtClean="0"/>
              <a:t>Cooking traditional Easter food</a:t>
            </a:r>
            <a:endParaRPr lang="bg-BG" sz="400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endParaRPr lang="en-US" sz="3600" dirty="0" smtClean="0">
              <a:hlinkClick r:id="rId3" action="ppaction://hlinksldjump"/>
            </a:endParaRPr>
          </a:p>
          <a:p>
            <a:r>
              <a:rPr lang="en-US" sz="3600" dirty="0" smtClean="0">
                <a:hlinkClick r:id="rId3" action="ppaction://hlinksldjump"/>
              </a:rPr>
              <a:t>Bread </a:t>
            </a:r>
            <a:r>
              <a:rPr lang="en-US" sz="3600" dirty="0">
                <a:hlinkClick r:id="rId3" action="ppaction://hlinksldjump"/>
              </a:rPr>
              <a:t>wreath with cheese and </a:t>
            </a:r>
            <a:r>
              <a:rPr lang="en-US" sz="3600" dirty="0" smtClean="0">
                <a:hlinkClick r:id="rId3" action="ppaction://hlinksldjump"/>
              </a:rPr>
              <a:t>sesame</a:t>
            </a:r>
            <a:endParaRPr lang="en-US" sz="3600" dirty="0" smtClean="0"/>
          </a:p>
          <a:p>
            <a:r>
              <a:rPr lang="en-US" sz="3600" dirty="0" smtClean="0">
                <a:hlinkClick r:id="rId4" action="ppaction://hlinksldjump"/>
              </a:rPr>
              <a:t>Bulgarian </a:t>
            </a:r>
            <a:r>
              <a:rPr lang="en-US" sz="3600" dirty="0">
                <a:hlinkClick r:id="rId4" action="ppaction://hlinksldjump"/>
              </a:rPr>
              <a:t>Easter Bread (</a:t>
            </a:r>
            <a:r>
              <a:rPr lang="en-US" sz="3600" dirty="0" err="1">
                <a:hlinkClick r:id="rId4" action="ppaction://hlinksldjump"/>
              </a:rPr>
              <a:t>Kozunak</a:t>
            </a:r>
            <a:r>
              <a:rPr lang="en-US" sz="3600" dirty="0" smtClean="0">
                <a:hlinkClick r:id="rId4" action="ppaction://hlinksldjump"/>
              </a:rPr>
              <a:t>)</a:t>
            </a:r>
            <a:endParaRPr lang="bg-BG" sz="3600" dirty="0" smtClean="0"/>
          </a:p>
          <a:p>
            <a:pPr rtl="0"/>
            <a:r>
              <a:rPr lang="en-US" sz="3600" dirty="0" smtClean="0">
                <a:hlinkClick r:id="rId5" action="ppaction://hlinksldjump"/>
              </a:rPr>
              <a:t>Vocabulary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Bulgarian Easter Bread (</a:t>
            </a:r>
            <a:r>
              <a:rPr lang="en-US" dirty="0" err="1"/>
              <a:t>Kozunak</a:t>
            </a:r>
            <a:r>
              <a:rPr lang="en-US" dirty="0"/>
              <a:t>)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357415" y="857536"/>
            <a:ext cx="1446156" cy="812740"/>
          </a:xfrm>
        </p:spPr>
      </p:pic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" indent="0">
              <a:buNone/>
            </a:pPr>
            <a:r>
              <a:rPr lang="en-US" sz="3500" dirty="0" smtClean="0"/>
              <a:t>Directions:</a:t>
            </a:r>
          </a:p>
          <a:p>
            <a:pPr marL="45720" indent="0">
              <a:buNone/>
            </a:pPr>
            <a:r>
              <a:rPr lang="en-US" sz="3500" dirty="0"/>
              <a:t>In the bakery with activated "Dough" program, we add the products one after another: the lightly broken eggs, the fresh yeast, the sugar, the sour cream, the melted butter and olive oil, some salt, lemon juice, vanilla and rum emulsion, and leave for about 5 </a:t>
            </a:r>
            <a:r>
              <a:rPr lang="en-US" sz="3500" dirty="0" smtClean="0"/>
              <a:t>minutes.</a:t>
            </a:r>
            <a:endParaRPr lang="en-US" sz="3500" dirty="0"/>
          </a:p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718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Bulgarian Easter Bread (</a:t>
            </a:r>
            <a:r>
              <a:rPr lang="en-US" dirty="0" err="1"/>
              <a:t>Kozunak</a:t>
            </a:r>
            <a:r>
              <a:rPr lang="en-US" dirty="0"/>
              <a:t>)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357415" y="857536"/>
            <a:ext cx="1446156" cy="812740"/>
          </a:xfrm>
        </p:spPr>
      </p:pic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Directions:</a:t>
            </a:r>
          </a:p>
          <a:p>
            <a:pPr marL="45720" indent="0">
              <a:buNone/>
            </a:pPr>
            <a:r>
              <a:rPr lang="en-US" sz="3200" dirty="0" smtClean="0"/>
              <a:t>Mix </a:t>
            </a:r>
            <a:r>
              <a:rPr lang="en-US" sz="3200" dirty="0"/>
              <a:t>well - or until the yeast dissolves completely. We begin to add the flour gradually, and after each addition we wait to take the mixture - until a soft dough is </a:t>
            </a:r>
            <a:r>
              <a:rPr lang="en-US" sz="3200" dirty="0">
                <a:hlinkClick r:id="rId4" action="ppaction://hlinksldjump"/>
              </a:rPr>
              <a:t>obtained</a:t>
            </a:r>
            <a:r>
              <a:rPr lang="en-US" sz="3200" dirty="0"/>
              <a:t>, which </a:t>
            </a:r>
            <a:r>
              <a:rPr lang="en-US" sz="3200" dirty="0">
                <a:hlinkClick r:id="rId4" action="ppaction://hlinksldjump"/>
              </a:rPr>
              <a:t>separate</a:t>
            </a:r>
            <a:r>
              <a:rPr lang="en-US" sz="3200" dirty="0"/>
              <a:t>s itself from the walls of the container.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4476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Bulgarian Easter Bread (</a:t>
            </a:r>
            <a:r>
              <a:rPr lang="en-US" dirty="0" err="1"/>
              <a:t>Kozunak</a:t>
            </a:r>
            <a:r>
              <a:rPr lang="en-US" dirty="0"/>
              <a:t>)</a:t>
            </a:r>
            <a:br>
              <a:rPr lang="en-US" dirty="0"/>
            </a:br>
            <a:endParaRPr lang="bg-BG" dirty="0"/>
          </a:p>
        </p:txBody>
      </p:sp>
      <p:pic>
        <p:nvPicPr>
          <p:cNvPr id="6" name="Контейнер за картина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r="20128"/>
          <a:stretch>
            <a:fillRect/>
          </a:stretch>
        </p:blipFill>
        <p:spPr/>
      </p:pic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69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Bulgarian Easter Bread (</a:t>
            </a:r>
            <a:r>
              <a:rPr lang="en-US" dirty="0" err="1"/>
              <a:t>Kozunak</a:t>
            </a:r>
            <a:r>
              <a:rPr lang="en-US" dirty="0"/>
              <a:t>)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r="20128"/>
          <a:stretch>
            <a:fillRect/>
          </a:stretch>
        </p:blipFill>
        <p:spPr/>
      </p:pic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40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Bulgarian Easter Bread (</a:t>
            </a:r>
            <a:r>
              <a:rPr lang="en-US" dirty="0" err="1"/>
              <a:t>Kozunak</a:t>
            </a:r>
            <a:r>
              <a:rPr lang="en-US" dirty="0"/>
              <a:t>)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r="20128"/>
          <a:stretch>
            <a:fillRect/>
          </a:stretch>
        </p:blipFill>
        <p:spPr/>
      </p:pic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13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Bulgarian Easter Bread (</a:t>
            </a:r>
            <a:r>
              <a:rPr lang="en-US" dirty="0" err="1"/>
              <a:t>Kozunak</a:t>
            </a:r>
            <a:r>
              <a:rPr lang="en-US" dirty="0"/>
              <a:t>)</a:t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r="20128"/>
          <a:stretch>
            <a:fillRect/>
          </a:stretch>
        </p:blipFill>
        <p:spPr/>
      </p:pic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856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dirty="0" smtClean="0"/>
              <a:t>Vocabulary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r>
              <a:rPr lang="en-US" dirty="0">
                <a:hlinkClick r:id="rId3" action="ppaction://hlinksldjump"/>
              </a:rPr>
              <a:t>Ingredient</a:t>
            </a:r>
            <a:r>
              <a:rPr lang="en-US" dirty="0"/>
              <a:t> – n. /</a:t>
            </a:r>
            <a:r>
              <a:rPr lang="en-US" dirty="0" err="1"/>
              <a:t>ɪnˈɡri</a:t>
            </a:r>
            <a:r>
              <a:rPr lang="en-US" dirty="0"/>
              <a:t>ː.</a:t>
            </a:r>
            <a:r>
              <a:rPr lang="en-US" dirty="0" err="1"/>
              <a:t>di.ənt</a:t>
            </a:r>
            <a:r>
              <a:rPr lang="en-US" dirty="0"/>
              <a:t>/a food that is used with other foods in the preparation of a particular dish. </a:t>
            </a:r>
            <a:r>
              <a:rPr lang="en-US" dirty="0" smtClean="0"/>
              <a:t>One </a:t>
            </a:r>
            <a:r>
              <a:rPr lang="en-US" dirty="0"/>
              <a:t>of the parts of something successful</a:t>
            </a:r>
            <a:endParaRPr lang="en-US" dirty="0" smtClean="0"/>
          </a:p>
          <a:p>
            <a:r>
              <a:rPr lang="en-US" dirty="0">
                <a:hlinkClick r:id="rId3" action="ppaction://hlinksldjump"/>
              </a:rPr>
              <a:t>Dough </a:t>
            </a:r>
            <a:r>
              <a:rPr lang="en-US" dirty="0"/>
              <a:t>– n./ </a:t>
            </a:r>
            <a:r>
              <a:rPr lang="en-US" dirty="0" err="1"/>
              <a:t>dəʊ</a:t>
            </a:r>
            <a:r>
              <a:rPr lang="en-US" dirty="0" smtClean="0"/>
              <a:t>/ flour </a:t>
            </a:r>
            <a:r>
              <a:rPr lang="en-US" dirty="0"/>
              <a:t>mixed with water and often yeast, fat, or sugar, so that it is ready for baking</a:t>
            </a:r>
            <a:endParaRPr lang="en-US" dirty="0" smtClean="0"/>
          </a:p>
          <a:p>
            <a:r>
              <a:rPr lang="en-US" dirty="0">
                <a:hlinkClick r:id="rId3" action="ppaction://hlinksldjump"/>
              </a:rPr>
              <a:t>Yeast</a:t>
            </a:r>
            <a:r>
              <a:rPr lang="en-US" dirty="0"/>
              <a:t> – n. /</a:t>
            </a:r>
            <a:r>
              <a:rPr lang="en-US" dirty="0" err="1"/>
              <a:t>jiːst</a:t>
            </a:r>
            <a:r>
              <a:rPr lang="en-US" dirty="0" smtClean="0"/>
              <a:t>/ a </a:t>
            </a:r>
            <a:r>
              <a:rPr lang="en-US" dirty="0"/>
              <a:t>type of fungus that is used in making alcoholic drinks such as beer and wine, and for making bread swell and become light</a:t>
            </a:r>
            <a:endParaRPr lang="en-US" dirty="0" smtClean="0"/>
          </a:p>
          <a:p>
            <a:r>
              <a:rPr lang="en-US" dirty="0">
                <a:hlinkClick r:id="rId4" action="ppaction://hlinksldjump"/>
              </a:rPr>
              <a:t>Sesame seed </a:t>
            </a:r>
            <a:r>
              <a:rPr lang="en-US" dirty="0"/>
              <a:t>–n. /ˈ</a:t>
            </a:r>
            <a:r>
              <a:rPr lang="en-US" dirty="0" err="1"/>
              <a:t>ses.ə.mi</a:t>
            </a:r>
            <a:r>
              <a:rPr lang="en-US" dirty="0"/>
              <a:t> ˌ</a:t>
            </a:r>
            <a:r>
              <a:rPr lang="en-US" dirty="0" err="1"/>
              <a:t>siːd</a:t>
            </a:r>
            <a:r>
              <a:rPr lang="en-US" dirty="0"/>
              <a:t>/ a seed of the sesame plant, whose seeds are added to food or are used to produce oil</a:t>
            </a:r>
            <a:endParaRPr lang="en-US" dirty="0" smtClean="0"/>
          </a:p>
          <a:p>
            <a:r>
              <a:rPr lang="en-US" dirty="0">
                <a:hlinkClick r:id="rId4" action="ppaction://hlinksldjump"/>
              </a:rPr>
              <a:t>Poppy seed </a:t>
            </a:r>
            <a:r>
              <a:rPr lang="en-US" dirty="0"/>
              <a:t>– n. /ˈ</a:t>
            </a:r>
            <a:r>
              <a:rPr lang="en-US" dirty="0" err="1" smtClean="0"/>
              <a:t>pɒp.i</a:t>
            </a:r>
            <a:r>
              <a:rPr lang="en-US" dirty="0"/>
              <a:t> ˌ</a:t>
            </a:r>
            <a:r>
              <a:rPr lang="en-US" dirty="0" err="1"/>
              <a:t>siːd</a:t>
            </a:r>
            <a:r>
              <a:rPr lang="en-US" dirty="0"/>
              <a:t>/ / a seed of the plant with large, delicate flowers that are typically red and have small, black seeds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smooth</a:t>
            </a:r>
            <a:r>
              <a:rPr lang="en-US" dirty="0" smtClean="0"/>
              <a:t> </a:t>
            </a:r>
            <a:r>
              <a:rPr lang="en-US" dirty="0"/>
              <a:t>– adj. /</a:t>
            </a:r>
            <a:r>
              <a:rPr lang="en-US" dirty="0" err="1"/>
              <a:t>smuːð</a:t>
            </a:r>
            <a:r>
              <a:rPr lang="en-US" dirty="0"/>
              <a:t>/ having a surface or consisting of a substance that is perfectly regular and has no holes, lumps, or areas that rise or fall suddenly</a:t>
            </a:r>
          </a:p>
          <a:p>
            <a:r>
              <a:rPr lang="en-US" dirty="0" smtClean="0"/>
              <a:t> </a:t>
            </a:r>
            <a:r>
              <a:rPr lang="en-US" dirty="0">
                <a:hlinkClick r:id="rId5" action="ppaction://hlinksldjump"/>
              </a:rPr>
              <a:t>tight</a:t>
            </a:r>
            <a:r>
              <a:rPr lang="en-US" dirty="0"/>
              <a:t> – adj. /</a:t>
            </a:r>
            <a:r>
              <a:rPr lang="en-US" dirty="0" err="1"/>
              <a:t>taɪt</a:t>
            </a:r>
            <a:r>
              <a:rPr lang="en-US" dirty="0"/>
              <a:t>/ (held or kept together) firmly or </a:t>
            </a:r>
            <a:r>
              <a:rPr lang="en-US" dirty="0" smtClean="0"/>
              <a:t>closely</a:t>
            </a:r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r="23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dirty="0" smtClean="0"/>
              <a:t>Vocabulary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dirty="0">
                <a:hlinkClick r:id="rId3" action="ppaction://hlinksldjump"/>
              </a:rPr>
              <a:t>Preheat</a:t>
            </a:r>
            <a:r>
              <a:rPr lang="en-US" dirty="0"/>
              <a:t> – v. /ˌ</a:t>
            </a:r>
            <a:r>
              <a:rPr lang="en-US" dirty="0" err="1"/>
              <a:t>pri</a:t>
            </a:r>
            <a:r>
              <a:rPr lang="en-US" dirty="0"/>
              <a:t>ːˈ</a:t>
            </a:r>
            <a:r>
              <a:rPr lang="en-US" dirty="0" err="1"/>
              <a:t>hiːt</a:t>
            </a:r>
            <a:r>
              <a:rPr lang="en-US" dirty="0" smtClean="0"/>
              <a:t>/  </a:t>
            </a:r>
            <a:r>
              <a:rPr lang="en-US" dirty="0"/>
              <a:t>to heat an oven to a particular temperature before putting food in </a:t>
            </a:r>
            <a:r>
              <a:rPr lang="en-US" dirty="0" smtClean="0"/>
              <a:t>it</a:t>
            </a:r>
            <a:endParaRPr lang="en-US" dirty="0" smtClean="0"/>
          </a:p>
          <a:p>
            <a:r>
              <a:rPr lang="en-US" dirty="0">
                <a:hlinkClick r:id="rId3" action="ppaction://hlinksldjump"/>
              </a:rPr>
              <a:t>Oven </a:t>
            </a:r>
            <a:r>
              <a:rPr lang="en-US" dirty="0"/>
              <a:t>– n. /ˈ</a:t>
            </a:r>
            <a:r>
              <a:rPr lang="en-US" dirty="0" err="1"/>
              <a:t>ʌv.ən</a:t>
            </a:r>
            <a:r>
              <a:rPr lang="en-US" dirty="0"/>
              <a:t>/ the part of a cooker with a door, used to bake or roast food</a:t>
            </a:r>
            <a:endParaRPr lang="en-US" dirty="0" smtClean="0"/>
          </a:p>
          <a:p>
            <a:r>
              <a:rPr lang="en-US" dirty="0">
                <a:hlinkClick r:id="rId4" action="ppaction://hlinksldjump"/>
              </a:rPr>
              <a:t>Slice</a:t>
            </a:r>
            <a:r>
              <a:rPr lang="en-US" dirty="0"/>
              <a:t> –v. /</a:t>
            </a:r>
            <a:r>
              <a:rPr lang="en-US" dirty="0" err="1"/>
              <a:t>slaɪs</a:t>
            </a:r>
            <a:r>
              <a:rPr lang="en-US" dirty="0"/>
              <a:t>/ to cut something into thin, flat pieces</a:t>
            </a:r>
            <a:endParaRPr lang="en-US" dirty="0" smtClean="0"/>
          </a:p>
          <a:p>
            <a:r>
              <a:rPr lang="en-US" dirty="0">
                <a:hlinkClick r:id="rId4" action="ppaction://hlinksldjump"/>
              </a:rPr>
              <a:t>Grate</a:t>
            </a:r>
            <a:r>
              <a:rPr lang="en-US" dirty="0"/>
              <a:t> – v. /</a:t>
            </a:r>
            <a:r>
              <a:rPr lang="en-US" dirty="0" err="1"/>
              <a:t>ɡreɪt</a:t>
            </a:r>
            <a:r>
              <a:rPr lang="en-US" dirty="0"/>
              <a:t>/  to rub food against a grater in order to cut it into a lot of small pieces</a:t>
            </a:r>
            <a:endParaRPr lang="en-US" dirty="0" smtClean="0"/>
          </a:p>
          <a:p>
            <a:r>
              <a:rPr lang="en-US" dirty="0">
                <a:hlinkClick r:id="rId4" action="ppaction://hlinksldjump"/>
              </a:rPr>
              <a:t>Pour </a:t>
            </a:r>
            <a:r>
              <a:rPr lang="en-US" dirty="0"/>
              <a:t>– v. /</a:t>
            </a:r>
            <a:r>
              <a:rPr lang="en-US" dirty="0" err="1"/>
              <a:t>pɔːr</a:t>
            </a:r>
            <a:r>
              <a:rPr lang="en-US" dirty="0"/>
              <a:t>/ to make a substance flow from a container, especially into another container, by raising just one side of the container that the substance is in</a:t>
            </a:r>
            <a:endParaRPr lang="en-US" dirty="0" smtClean="0"/>
          </a:p>
          <a:p>
            <a:r>
              <a:rPr lang="en-US" dirty="0">
                <a:hlinkClick r:id="rId4" action="ppaction://hlinksldjump"/>
              </a:rPr>
              <a:t>Roll </a:t>
            </a:r>
            <a:r>
              <a:rPr lang="en-US" dirty="0"/>
              <a:t>–v. /</a:t>
            </a:r>
            <a:r>
              <a:rPr lang="en-US" dirty="0" err="1"/>
              <a:t>rəʊl</a:t>
            </a:r>
            <a:r>
              <a:rPr lang="en-US" dirty="0"/>
              <a:t>/ to (cause something to) move somewhere by turning over and over or from side to </a:t>
            </a:r>
            <a:r>
              <a:rPr lang="en-US" dirty="0" err="1"/>
              <a:t>si</a:t>
            </a:r>
            <a:endParaRPr lang="en-US" dirty="0" smtClean="0"/>
          </a:p>
          <a:p>
            <a:endParaRPr lang="en-US" dirty="0" smtClean="0"/>
          </a:p>
          <a:p>
            <a:endParaRPr lang="bg-BG" dirty="0"/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r="23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04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dirty="0" smtClean="0"/>
              <a:t>Vocabulary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en-US" dirty="0">
                <a:hlinkClick r:id="rId3" action="ppaction://hlinksldjump"/>
              </a:rPr>
              <a:t>Brush</a:t>
            </a:r>
            <a:r>
              <a:rPr lang="en-US" dirty="0"/>
              <a:t> – v. /</a:t>
            </a:r>
            <a:r>
              <a:rPr lang="en-US" dirty="0" err="1"/>
              <a:t>brʌʃ</a:t>
            </a:r>
            <a:r>
              <a:rPr lang="en-US" dirty="0"/>
              <a:t>/ make something smooth with a brush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Bake</a:t>
            </a:r>
            <a:r>
              <a:rPr lang="en-US" dirty="0" smtClean="0"/>
              <a:t> – v</a:t>
            </a:r>
            <a:r>
              <a:rPr lang="en-US" dirty="0"/>
              <a:t>. /</a:t>
            </a:r>
            <a:r>
              <a:rPr lang="en-US" dirty="0" err="1"/>
              <a:t>beɪk</a:t>
            </a:r>
            <a:r>
              <a:rPr lang="en-US" dirty="0"/>
              <a:t>/ to cook inside an oven, without using added liquid or </a:t>
            </a:r>
            <a:r>
              <a:rPr lang="en-US" dirty="0" smtClean="0"/>
              <a:t>fat</a:t>
            </a:r>
          </a:p>
          <a:p>
            <a:r>
              <a:rPr lang="en-US" dirty="0">
                <a:hlinkClick r:id="rId4" action="ppaction://hlinksldjump"/>
              </a:rPr>
              <a:t>Cover</a:t>
            </a:r>
            <a:r>
              <a:rPr lang="en-US" dirty="0"/>
              <a:t> – v. /ˈ</a:t>
            </a:r>
            <a:r>
              <a:rPr lang="en-US" dirty="0" err="1"/>
              <a:t>kʌv.ər</a:t>
            </a:r>
            <a:r>
              <a:rPr lang="en-US" dirty="0"/>
              <a:t>/ to put or spread something over something, or to lie on the surface of something</a:t>
            </a:r>
            <a:endParaRPr lang="en-US" dirty="0" smtClean="0"/>
          </a:p>
          <a:p>
            <a:r>
              <a:rPr lang="en-US" dirty="0">
                <a:hlinkClick r:id="rId3" action="ppaction://hlinksldjump"/>
              </a:rPr>
              <a:t>Sprinkle</a:t>
            </a:r>
            <a:r>
              <a:rPr lang="en-US" dirty="0"/>
              <a:t> – v. /ˈ</a:t>
            </a:r>
            <a:r>
              <a:rPr lang="en-US" dirty="0" err="1"/>
              <a:t>sprɪŋ.kəl</a:t>
            </a:r>
            <a:r>
              <a:rPr lang="en-US" dirty="0"/>
              <a:t>/to drop a few pieces or drops of something over a surface</a:t>
            </a:r>
            <a:endParaRPr lang="en-US" dirty="0" smtClean="0"/>
          </a:p>
          <a:p>
            <a:r>
              <a:rPr lang="en-US" dirty="0">
                <a:hlinkClick r:id="rId3" action="ppaction://hlinksldjump"/>
              </a:rPr>
              <a:t>Stuck</a:t>
            </a:r>
            <a:r>
              <a:rPr lang="en-US" dirty="0"/>
              <a:t> – </a:t>
            </a:r>
            <a:r>
              <a:rPr lang="en-US" dirty="0" smtClean="0"/>
              <a:t>adj. </a:t>
            </a:r>
            <a:r>
              <a:rPr lang="en-US" dirty="0"/>
              <a:t>/</a:t>
            </a:r>
            <a:r>
              <a:rPr lang="en-US" dirty="0" err="1"/>
              <a:t>stʌk</a:t>
            </a:r>
            <a:r>
              <a:rPr lang="en-US" dirty="0"/>
              <a:t>/ unable to move, or set in a particular position, place, or way of thinking:</a:t>
            </a:r>
            <a:endParaRPr lang="en-US" dirty="0" smtClean="0"/>
          </a:p>
          <a:p>
            <a:r>
              <a:rPr lang="en-US" dirty="0">
                <a:hlinkClick r:id="rId3" action="ppaction://hlinksldjump"/>
              </a:rPr>
              <a:t>Wreath</a:t>
            </a:r>
            <a:r>
              <a:rPr lang="en-US" dirty="0"/>
              <a:t>- n. /</a:t>
            </a:r>
            <a:r>
              <a:rPr lang="en-US" dirty="0" err="1"/>
              <a:t>ri</a:t>
            </a:r>
            <a:r>
              <a:rPr lang="en-US" dirty="0"/>
              <a:t>ː</a:t>
            </a:r>
            <a:r>
              <a:rPr lang="el-GR" dirty="0"/>
              <a:t>θ/ </a:t>
            </a:r>
            <a:r>
              <a:rPr lang="en-US" dirty="0"/>
              <a:t>an arrangement of flowers and leaves in a circular shape, used as a decoration or as a sign of respect and remembrance for a person who has died</a:t>
            </a:r>
            <a:endParaRPr lang="en-US" dirty="0" smtClean="0"/>
          </a:p>
          <a:p>
            <a:r>
              <a:rPr lang="en-US" dirty="0">
                <a:hlinkClick r:id="rId5" action="ppaction://hlinksldjump"/>
              </a:rPr>
              <a:t>sour cream </a:t>
            </a:r>
            <a:r>
              <a:rPr lang="en-US" dirty="0"/>
              <a:t>– n. /ˌ</a:t>
            </a:r>
            <a:r>
              <a:rPr lang="en-US" dirty="0" err="1"/>
              <a:t>saʊə</a:t>
            </a:r>
            <a:r>
              <a:rPr lang="en-US" dirty="0"/>
              <a:t> ˈ</a:t>
            </a:r>
            <a:r>
              <a:rPr lang="en-US" dirty="0" err="1"/>
              <a:t>kriːm</a:t>
            </a:r>
            <a:r>
              <a:rPr lang="en-US" dirty="0"/>
              <a:t>/cream made sour by adding special bacteria</a:t>
            </a:r>
            <a:endParaRPr lang="en-US" dirty="0" smtClean="0"/>
          </a:p>
          <a:p>
            <a:endParaRPr lang="bg-BG" dirty="0"/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r="23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79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dirty="0" smtClean="0"/>
              <a:t>Vocabulary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dirty="0">
                <a:hlinkClick r:id="rId3" action="ppaction://hlinksldjump"/>
              </a:rPr>
              <a:t>Melt </a:t>
            </a:r>
            <a:r>
              <a:rPr lang="en-US" dirty="0"/>
              <a:t>– v. /melt/ to turn from something solid into something soft or liquid, or to cause something to do this</a:t>
            </a:r>
            <a:endParaRPr lang="en-US" dirty="0" smtClean="0"/>
          </a:p>
          <a:p>
            <a:r>
              <a:rPr lang="en-US" dirty="0">
                <a:hlinkClick r:id="rId3" action="ppaction://hlinksldjump"/>
              </a:rPr>
              <a:t>vegetable </a:t>
            </a:r>
            <a:r>
              <a:rPr lang="en-US" dirty="0" smtClean="0">
                <a:hlinkClick r:id="rId3" action="ppaction://hlinksldjump"/>
              </a:rPr>
              <a:t>oil </a:t>
            </a:r>
            <a:r>
              <a:rPr lang="en-US" dirty="0" smtClean="0"/>
              <a:t>– </a:t>
            </a:r>
            <a:r>
              <a:rPr lang="en-US" dirty="0"/>
              <a:t>n. /ˌ</a:t>
            </a:r>
            <a:r>
              <a:rPr lang="en-US" dirty="0" err="1"/>
              <a:t>vedʒ.tə.bəl</a:t>
            </a:r>
            <a:r>
              <a:rPr lang="en-US" dirty="0"/>
              <a:t> ˈ</a:t>
            </a:r>
            <a:r>
              <a:rPr lang="en-US" dirty="0" err="1"/>
              <a:t>ɔɪl</a:t>
            </a:r>
            <a:r>
              <a:rPr lang="en-US" dirty="0"/>
              <a:t>/  cooking oil made from </a:t>
            </a:r>
            <a:r>
              <a:rPr lang="en-US" dirty="0" smtClean="0"/>
              <a:t>plants</a:t>
            </a:r>
          </a:p>
          <a:p>
            <a:r>
              <a:rPr lang="en-US" dirty="0">
                <a:hlinkClick r:id="rId4" action="ppaction://hlinksldjump"/>
              </a:rPr>
              <a:t>Pure</a:t>
            </a:r>
            <a:r>
              <a:rPr lang="en-US" dirty="0"/>
              <a:t> – adj. /</a:t>
            </a:r>
            <a:r>
              <a:rPr lang="en-US" dirty="0" err="1"/>
              <a:t>pjʊər</a:t>
            </a:r>
            <a:r>
              <a:rPr lang="en-US" dirty="0"/>
              <a:t>/not mixed with anything else</a:t>
            </a:r>
            <a:endParaRPr lang="en-US" dirty="0" smtClean="0"/>
          </a:p>
          <a:p>
            <a:r>
              <a:rPr lang="en-US" dirty="0">
                <a:hlinkClick r:id="rId4" action="ppaction://hlinksldjump"/>
              </a:rPr>
              <a:t>Vanilla</a:t>
            </a:r>
            <a:r>
              <a:rPr lang="en-US" dirty="0"/>
              <a:t> –n. /</a:t>
            </a:r>
            <a:r>
              <a:rPr lang="en-US" dirty="0" err="1"/>
              <a:t>vəˈnɪl.ə</a:t>
            </a:r>
            <a:r>
              <a:rPr lang="en-US" dirty="0"/>
              <a:t>/ </a:t>
            </a:r>
            <a:r>
              <a:rPr lang="en-US" dirty="0" smtClean="0"/>
              <a:t>a </a:t>
            </a:r>
            <a:r>
              <a:rPr lang="en-US" dirty="0"/>
              <a:t>substance made from the seeds of a tropical plant, used to give </a:t>
            </a:r>
            <a:r>
              <a:rPr lang="en-US" dirty="0" err="1"/>
              <a:t>flavour</a:t>
            </a:r>
            <a:r>
              <a:rPr lang="en-US" dirty="0"/>
              <a:t> to sweet foods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emulsion</a:t>
            </a:r>
            <a:r>
              <a:rPr lang="en-US" dirty="0" smtClean="0"/>
              <a:t> n. - /</a:t>
            </a:r>
            <a:r>
              <a:rPr lang="en-US" dirty="0" err="1" smtClean="0"/>
              <a:t>ɪ</a:t>
            </a:r>
            <a:r>
              <a:rPr lang="en-US" dirty="0" err="1"/>
              <a:t>ˈmʌl.ʃən</a:t>
            </a:r>
            <a:r>
              <a:rPr lang="en-US" dirty="0"/>
              <a:t>/a mixture that results when one liquid is added to another and is mixed with it but does not dissolve into </a:t>
            </a:r>
            <a:r>
              <a:rPr lang="en-US" dirty="0" smtClean="0"/>
              <a:t>it</a:t>
            </a:r>
          </a:p>
          <a:p>
            <a:r>
              <a:rPr lang="en-US" dirty="0" smtClean="0">
                <a:hlinkClick r:id="rId4" action="ppaction://hlinksldjump"/>
              </a:rPr>
              <a:t>Sift</a:t>
            </a:r>
            <a:r>
              <a:rPr lang="en-US" dirty="0" smtClean="0"/>
              <a:t> –v. /</a:t>
            </a:r>
            <a:r>
              <a:rPr lang="en-US" dirty="0" err="1" smtClean="0"/>
              <a:t>sɪft</a:t>
            </a:r>
            <a:r>
              <a:rPr lang="en-US" dirty="0"/>
              <a:t>/ to put flour, sugar, etc. through a sieve (= wire net shaped like a bowl) to break up large pieces</a:t>
            </a:r>
            <a:endParaRPr lang="en-US" dirty="0" smtClean="0"/>
          </a:p>
          <a:p>
            <a:r>
              <a:rPr lang="en-US" dirty="0">
                <a:hlinkClick r:id="rId4" action="ppaction://hlinksldjump"/>
              </a:rPr>
              <a:t>Chop</a:t>
            </a:r>
            <a:r>
              <a:rPr lang="en-US" dirty="0"/>
              <a:t>- v. /</a:t>
            </a:r>
            <a:r>
              <a:rPr lang="en-US" dirty="0" err="1"/>
              <a:t>tʃɒp</a:t>
            </a:r>
            <a:r>
              <a:rPr lang="en-US" dirty="0"/>
              <a:t>/ to cut something into pieces with an axe, knife, or other sharp instrument</a:t>
            </a:r>
            <a:endParaRPr lang="bg-BG" dirty="0"/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r="23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45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sz="4000" dirty="0"/>
              <a:t>Bread wreath with cheese and sesame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312876"/>
            <a:ext cx="5914664" cy="3324041"/>
          </a:xfrm>
        </p:spPr>
      </p:pic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3200" dirty="0" smtClean="0"/>
              <a:t>Easter traditional food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dirty="0" smtClean="0"/>
              <a:t>Vocabulary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endParaRPr lang="en-US" dirty="0" smtClean="0"/>
          </a:p>
          <a:p>
            <a:r>
              <a:rPr lang="en-US" dirty="0">
                <a:hlinkClick r:id="rId3" action="ppaction://hlinksldjump"/>
              </a:rPr>
              <a:t>Stuffing</a:t>
            </a:r>
            <a:r>
              <a:rPr lang="en-US" dirty="0"/>
              <a:t> – n. /ˈ</a:t>
            </a:r>
            <a:r>
              <a:rPr lang="en-US" dirty="0" err="1"/>
              <a:t>stʌf.ɪŋ</a:t>
            </a:r>
            <a:r>
              <a:rPr lang="en-US" dirty="0" smtClean="0"/>
              <a:t>/ material </a:t>
            </a:r>
            <a:r>
              <a:rPr lang="en-US" dirty="0"/>
              <a:t>that is pushed inside something to make it </a:t>
            </a:r>
            <a:r>
              <a:rPr lang="en-US" dirty="0" smtClean="0"/>
              <a:t>firm</a:t>
            </a:r>
          </a:p>
          <a:p>
            <a:r>
              <a:rPr lang="en-US" dirty="0">
                <a:hlinkClick r:id="rId3" action="ppaction://hlinksldjump"/>
              </a:rPr>
              <a:t>Raisin</a:t>
            </a:r>
            <a:r>
              <a:rPr lang="en-US" dirty="0"/>
              <a:t> – n. /ˈ</a:t>
            </a:r>
            <a:r>
              <a:rPr lang="en-US" dirty="0" err="1"/>
              <a:t>reɪ.zən</a:t>
            </a:r>
            <a:r>
              <a:rPr lang="en-US" dirty="0"/>
              <a:t>/ a dried black grape</a:t>
            </a:r>
            <a:endParaRPr lang="en-US" dirty="0" smtClean="0"/>
          </a:p>
          <a:p>
            <a:r>
              <a:rPr lang="en-US" dirty="0">
                <a:hlinkClick r:id="rId4" action="ppaction://hlinksldjump"/>
              </a:rPr>
              <a:t>Obtain</a:t>
            </a:r>
            <a:r>
              <a:rPr lang="en-US" dirty="0"/>
              <a:t> – v. </a:t>
            </a:r>
            <a:r>
              <a:rPr lang="en-US" dirty="0" err="1"/>
              <a:t>əbˈteɪn</a:t>
            </a:r>
            <a:r>
              <a:rPr lang="en-US" dirty="0"/>
              <a:t>/ to get something, especially by asking for it, buying it, working for it, or producing it from something else</a:t>
            </a:r>
            <a:endParaRPr lang="en-US" dirty="0" smtClean="0"/>
          </a:p>
          <a:p>
            <a:r>
              <a:rPr lang="en-US" dirty="0">
                <a:hlinkClick r:id="rId4" action="ppaction://hlinksldjump"/>
              </a:rPr>
              <a:t>Separate</a:t>
            </a:r>
            <a:r>
              <a:rPr lang="en-US" dirty="0"/>
              <a:t> – adj. /ˈ</a:t>
            </a:r>
            <a:r>
              <a:rPr lang="en-US" dirty="0" err="1"/>
              <a:t>sep.ər.ət</a:t>
            </a:r>
            <a:r>
              <a:rPr lang="en-US" dirty="0"/>
              <a:t>/ existing or happening independently or in a different physical space</a:t>
            </a:r>
            <a:endParaRPr lang="en-US" dirty="0" smtClean="0"/>
          </a:p>
          <a:p>
            <a:endParaRPr lang="en-US" dirty="0" smtClean="0"/>
          </a:p>
          <a:p>
            <a:endParaRPr lang="bg-BG" dirty="0"/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r="23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399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59774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 smtClean="0"/>
              <a:t>Bread </a:t>
            </a:r>
            <a:r>
              <a:rPr lang="en-US" sz="4400" dirty="0"/>
              <a:t>wreath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with </a:t>
            </a:r>
            <a:r>
              <a:rPr lang="en-US" sz="4400" dirty="0"/>
              <a:t>cheese and sesame</a:t>
            </a:r>
            <a:r>
              <a:rPr lang="en-US" sz="4000" dirty="0"/>
              <a:t/>
            </a:r>
            <a:br>
              <a:rPr lang="en-US" sz="4000" dirty="0"/>
            </a:br>
            <a:endParaRPr lang="bg-BG" sz="4000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357415" y="857175"/>
            <a:ext cx="1446157" cy="813463"/>
          </a:xfrm>
        </p:spPr>
      </p:pic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>
                <a:hlinkClick r:id="rId4" action="ppaction://hlinksldjump"/>
              </a:rPr>
              <a:t>Ingredients</a:t>
            </a:r>
            <a:endParaRPr lang="en-US" sz="3600" dirty="0" smtClean="0"/>
          </a:p>
          <a:p>
            <a:pPr marL="45720" indent="0">
              <a:buNone/>
            </a:pPr>
            <a:endParaRPr lang="bg-BG" sz="3600" dirty="0" smtClean="0"/>
          </a:p>
          <a:p>
            <a:pPr rtl="0"/>
            <a:r>
              <a:rPr lang="en-US" sz="3600" dirty="0" smtClean="0">
                <a:hlinkClick r:id="rId5" action="ppaction://hlinksldjump"/>
              </a:rPr>
              <a:t>Directions</a:t>
            </a:r>
            <a:endParaRPr lang="bg-BG" sz="3600" dirty="0" smtClean="0"/>
          </a:p>
        </p:txBody>
      </p:sp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59774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 smtClean="0"/>
              <a:t>Bread </a:t>
            </a:r>
            <a:r>
              <a:rPr lang="en-US" sz="4400" dirty="0"/>
              <a:t>wreath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with </a:t>
            </a:r>
            <a:r>
              <a:rPr lang="en-US" sz="4400" dirty="0"/>
              <a:t>cheese and sesame</a:t>
            </a:r>
            <a:r>
              <a:rPr lang="en-US" sz="4000" dirty="0"/>
              <a:t/>
            </a:r>
            <a:br>
              <a:rPr lang="en-US" sz="4000" dirty="0"/>
            </a:br>
            <a:endParaRPr lang="bg-BG" sz="4000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357415" y="857175"/>
            <a:ext cx="1446157" cy="813463"/>
          </a:xfrm>
        </p:spPr>
      </p:pic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2995612" y="1643063"/>
            <a:ext cx="7635304" cy="4738265"/>
          </a:xfrm>
        </p:spPr>
        <p:txBody>
          <a:bodyPr rtlCol="0">
            <a:normAutofit fontScale="55000" lnSpcReduction="20000"/>
          </a:bodyPr>
          <a:lstStyle/>
          <a:p>
            <a:pPr marL="45720" indent="0">
              <a:buNone/>
            </a:pPr>
            <a:r>
              <a:rPr lang="en-US" sz="4400" dirty="0" smtClean="0">
                <a:hlinkClick r:id="rId4" action="ppaction://hlinksldjump"/>
              </a:rPr>
              <a:t>Ingredients</a:t>
            </a:r>
            <a:r>
              <a:rPr lang="en-US" sz="4400" dirty="0" smtClean="0"/>
              <a:t>:</a:t>
            </a:r>
          </a:p>
          <a:p>
            <a:pPr marL="45720" indent="0">
              <a:buNone/>
            </a:pPr>
            <a:r>
              <a:rPr lang="en-US" sz="4400" dirty="0"/>
              <a:t>For the </a:t>
            </a:r>
            <a:r>
              <a:rPr lang="en-US" sz="4400" dirty="0">
                <a:hlinkClick r:id="rId4" action="ppaction://hlinksldjump"/>
              </a:rPr>
              <a:t>dough</a:t>
            </a:r>
            <a:r>
              <a:rPr lang="en-US" sz="4400" dirty="0"/>
              <a:t>:</a:t>
            </a:r>
          </a:p>
          <a:p>
            <a:pPr marL="45720" indent="0">
              <a:buNone/>
            </a:pPr>
            <a:r>
              <a:rPr lang="en-US" sz="4400" dirty="0"/>
              <a:t>500-550 g of flour (and extra for mixing)</a:t>
            </a:r>
          </a:p>
          <a:p>
            <a:pPr marL="45720" indent="0">
              <a:buNone/>
            </a:pPr>
            <a:r>
              <a:rPr lang="en-US" sz="4400" dirty="0"/>
              <a:t>1 egg</a:t>
            </a:r>
          </a:p>
          <a:p>
            <a:pPr marL="45720" indent="0">
              <a:buNone/>
            </a:pPr>
            <a:r>
              <a:rPr lang="en-US" sz="4400" dirty="0"/>
              <a:t>250 ml of fresh milk, warmed</a:t>
            </a:r>
          </a:p>
          <a:p>
            <a:pPr marL="45720" indent="0">
              <a:buNone/>
            </a:pPr>
            <a:r>
              <a:rPr lang="en-US" sz="4400" dirty="0"/>
              <a:t>2 tablespoons olive oil</a:t>
            </a:r>
          </a:p>
          <a:p>
            <a:pPr marL="45720" indent="0">
              <a:buNone/>
            </a:pPr>
            <a:r>
              <a:rPr lang="en-US" sz="4400" dirty="0"/>
              <a:t>1 teaspoon sugar</a:t>
            </a:r>
          </a:p>
          <a:p>
            <a:pPr marL="45720" indent="0">
              <a:buNone/>
            </a:pPr>
            <a:r>
              <a:rPr lang="en-US" sz="4400" dirty="0"/>
              <a:t>1 teaspoon salt</a:t>
            </a:r>
          </a:p>
          <a:p>
            <a:pPr marL="45720" indent="0">
              <a:buNone/>
            </a:pPr>
            <a:r>
              <a:rPr lang="en-US" sz="4400" dirty="0"/>
              <a:t>20 g fresh </a:t>
            </a:r>
            <a:r>
              <a:rPr lang="en-US" sz="4400" dirty="0">
                <a:hlinkClick r:id="rId4" action="ppaction://hlinksldjump"/>
              </a:rPr>
              <a:t>yeast</a:t>
            </a:r>
            <a:r>
              <a:rPr lang="en-US" sz="4400" dirty="0"/>
              <a:t> (or 7 g dry</a:t>
            </a:r>
          </a:p>
          <a:p>
            <a:pPr marL="45720" indent="0">
              <a:buNone/>
            </a:pPr>
            <a:r>
              <a:rPr lang="en-US" sz="4400" dirty="0"/>
              <a:t>60 g butter, softened</a:t>
            </a:r>
          </a:p>
          <a:p>
            <a:pPr marL="4572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962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59774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 smtClean="0"/>
              <a:t>Bread </a:t>
            </a:r>
            <a:r>
              <a:rPr lang="en-US" sz="4400" dirty="0"/>
              <a:t>wreath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with </a:t>
            </a:r>
            <a:r>
              <a:rPr lang="en-US" sz="4400" dirty="0"/>
              <a:t>cheese and sesame</a:t>
            </a:r>
            <a:r>
              <a:rPr lang="en-US" sz="4000" dirty="0"/>
              <a:t/>
            </a:r>
            <a:br>
              <a:rPr lang="en-US" sz="4000" dirty="0"/>
            </a:br>
            <a:endParaRPr lang="bg-BG" sz="4000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357415" y="857175"/>
            <a:ext cx="1446157" cy="813463"/>
          </a:xfrm>
        </p:spPr>
      </p:pic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2995612" y="1643063"/>
            <a:ext cx="7635304" cy="4738265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en-US" sz="3000" dirty="0" smtClean="0"/>
              <a:t>Ingredients:</a:t>
            </a:r>
          </a:p>
          <a:p>
            <a:pPr marL="45720" indent="0">
              <a:buNone/>
            </a:pPr>
            <a:r>
              <a:rPr lang="en-US" sz="3000" dirty="0"/>
              <a:t>For the stuffing:</a:t>
            </a:r>
          </a:p>
          <a:p>
            <a:pPr marL="45720" indent="0">
              <a:buNone/>
            </a:pPr>
            <a:r>
              <a:rPr lang="en-US" sz="3000" dirty="0"/>
              <a:t>100-120 g yellow cheese</a:t>
            </a:r>
          </a:p>
          <a:p>
            <a:pPr marL="45720" indent="0">
              <a:buNone/>
            </a:pPr>
            <a:r>
              <a:rPr lang="en-US" sz="3000" dirty="0"/>
              <a:t>For glaze:</a:t>
            </a:r>
          </a:p>
          <a:p>
            <a:pPr marL="45720" indent="0">
              <a:buNone/>
            </a:pPr>
            <a:r>
              <a:rPr lang="en-US" sz="3000" dirty="0"/>
              <a:t>1 egg, slightly broken</a:t>
            </a:r>
          </a:p>
          <a:p>
            <a:pPr marL="45720" indent="0">
              <a:buNone/>
            </a:pPr>
            <a:r>
              <a:rPr lang="en-US" sz="3000" dirty="0"/>
              <a:t>1 tablespoon </a:t>
            </a:r>
            <a:r>
              <a:rPr lang="en-US" sz="3000" dirty="0">
                <a:hlinkClick r:id="rId4" action="ppaction://hlinksldjump"/>
              </a:rPr>
              <a:t>Sesame seed</a:t>
            </a:r>
            <a:endParaRPr lang="en-US" sz="3000" dirty="0"/>
          </a:p>
          <a:p>
            <a:pPr marL="45720" indent="0">
              <a:buNone/>
            </a:pPr>
            <a:r>
              <a:rPr lang="en-US" sz="3000" dirty="0"/>
              <a:t>1 tablespoon </a:t>
            </a:r>
            <a:r>
              <a:rPr lang="en-US" sz="3000" dirty="0">
                <a:hlinkClick r:id="rId4" action="ppaction://hlinksldjump"/>
              </a:rPr>
              <a:t>Poppy seed</a:t>
            </a:r>
            <a:endParaRPr lang="en-US" sz="3000" dirty="0"/>
          </a:p>
          <a:p>
            <a:pPr marL="45720" indent="0"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6030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59774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 smtClean="0"/>
              <a:t>Bread </a:t>
            </a:r>
            <a:r>
              <a:rPr lang="en-US" sz="4400" dirty="0"/>
              <a:t>wreath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with </a:t>
            </a:r>
            <a:r>
              <a:rPr lang="en-US" sz="4400" dirty="0"/>
              <a:t>cheese and sesame</a:t>
            </a:r>
            <a:r>
              <a:rPr lang="en-US" sz="4000" dirty="0"/>
              <a:t/>
            </a:r>
            <a:br>
              <a:rPr lang="en-US" sz="4000" dirty="0"/>
            </a:br>
            <a:endParaRPr lang="bg-BG" sz="4000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357415" y="857175"/>
            <a:ext cx="1446157" cy="813463"/>
          </a:xfrm>
        </p:spPr>
      </p:pic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2995612" y="1643063"/>
            <a:ext cx="7635304" cy="4738265"/>
          </a:xfrm>
        </p:spPr>
        <p:txBody>
          <a:bodyPr rtlCol="0"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4000" dirty="0"/>
              <a:t>Directions:</a:t>
            </a:r>
          </a:p>
          <a:p>
            <a:pPr marL="45720" indent="0">
              <a:buNone/>
            </a:pPr>
            <a:r>
              <a:rPr lang="en-US" sz="4000" dirty="0"/>
              <a:t>In the baker's container, mix the fresh milk, eggs, olive oil, salt and sugar, the yeast and activate the "Dough" program, letting the products mix for 4-5 minutes. We add the flour gradually - to a </a:t>
            </a:r>
            <a:r>
              <a:rPr lang="en-US" sz="4000" dirty="0">
                <a:hlinkClick r:id="rId4" action="ppaction://hlinksldjump"/>
              </a:rPr>
              <a:t>smooth</a:t>
            </a:r>
            <a:r>
              <a:rPr lang="en-US" sz="4000" dirty="0"/>
              <a:t> and </a:t>
            </a:r>
            <a:r>
              <a:rPr lang="en-US" sz="4000" dirty="0">
                <a:hlinkClick r:id="rId4" action="ppaction://hlinksldjump"/>
              </a:rPr>
              <a:t>tight </a:t>
            </a:r>
            <a:r>
              <a:rPr lang="en-US" sz="4000" dirty="0"/>
              <a:t>dough. We wait for the program to finish - and if we hurry, after the kernel signal, we transfer the dough covered with stretch foil into a </a:t>
            </a:r>
            <a:r>
              <a:rPr lang="en-US" sz="4000" dirty="0">
                <a:hlinkClick r:id="rId5" action="ppaction://hlinksldjump"/>
              </a:rPr>
              <a:t>preheat</a:t>
            </a:r>
            <a:r>
              <a:rPr lang="en-US" sz="4000" dirty="0"/>
              <a:t>ed 45C or 40С fan with </a:t>
            </a:r>
            <a:r>
              <a:rPr lang="en-US" sz="4000" dirty="0">
                <a:hlinkClick r:id="rId5" action="ppaction://hlinksldjump"/>
              </a:rPr>
              <a:t>oven </a:t>
            </a:r>
            <a:r>
              <a:rPr lang="en-US" sz="4000" dirty="0"/>
              <a:t>for 10-15 minutes or until the dough doubles its size.</a:t>
            </a:r>
          </a:p>
          <a:p>
            <a:pPr marL="45720" indent="0"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9615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59774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 smtClean="0"/>
              <a:t>Bread </a:t>
            </a:r>
            <a:r>
              <a:rPr lang="en-US" sz="4400" dirty="0"/>
              <a:t>wreath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with </a:t>
            </a:r>
            <a:r>
              <a:rPr lang="en-US" sz="4400" dirty="0"/>
              <a:t>cheese and sesame</a:t>
            </a:r>
            <a:r>
              <a:rPr lang="en-US" sz="4000" dirty="0"/>
              <a:t/>
            </a:r>
            <a:br>
              <a:rPr lang="en-US" sz="4000" dirty="0"/>
            </a:br>
            <a:endParaRPr lang="bg-BG" sz="4000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357415" y="857175"/>
            <a:ext cx="1446157" cy="813463"/>
          </a:xfrm>
        </p:spPr>
      </p:pic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2995612" y="1643063"/>
            <a:ext cx="7635304" cy="4738265"/>
          </a:xfrm>
        </p:spPr>
        <p:txBody>
          <a:bodyPr rtlCol="0">
            <a:noAutofit/>
          </a:bodyPr>
          <a:lstStyle/>
          <a:p>
            <a:pPr marL="45720" indent="0">
              <a:buNone/>
            </a:pPr>
            <a:r>
              <a:rPr lang="en-US" sz="2800" dirty="0"/>
              <a:t>Directions:</a:t>
            </a:r>
          </a:p>
          <a:p>
            <a:pPr marL="45720" indent="0">
              <a:buNone/>
            </a:pPr>
            <a:r>
              <a:rPr lang="en-US" sz="2800" dirty="0"/>
              <a:t>Place over a plastic wrap on a sheet, roll in a tight roll and store in the refrigerator, freezing in advance for 2-3 minutes - for easier </a:t>
            </a:r>
            <a:r>
              <a:rPr lang="en-US" sz="2800" dirty="0">
                <a:hlinkClick r:id="rId4" action="ppaction://hlinksldjump"/>
              </a:rPr>
              <a:t>slicing</a:t>
            </a:r>
            <a:r>
              <a:rPr lang="en-US" sz="2800" dirty="0"/>
              <a:t> or for 4-5 minutes - for easier </a:t>
            </a:r>
            <a:r>
              <a:rPr lang="en-US" sz="2800" dirty="0">
                <a:hlinkClick r:id="rId4" action="ppaction://hlinksldjump"/>
              </a:rPr>
              <a:t>grating.</a:t>
            </a:r>
            <a:endParaRPr lang="en-US" sz="2800" dirty="0"/>
          </a:p>
          <a:p>
            <a:pPr marL="45720" indent="0">
              <a:buNone/>
            </a:pPr>
            <a:r>
              <a:rPr lang="en-US" sz="2800" dirty="0"/>
              <a:t>Preheat the oven up to 45 ° C or 40 ° C with a </a:t>
            </a:r>
            <a:r>
              <a:rPr lang="en-US" sz="2800" dirty="0" smtClean="0"/>
              <a:t>fan. </a:t>
            </a:r>
            <a:r>
              <a:rPr lang="en-US" sz="2800" dirty="0" smtClean="0">
                <a:hlinkClick r:id="rId5" action="ppaction://hlinksldjump"/>
              </a:rPr>
              <a:t>Cover </a:t>
            </a:r>
            <a:r>
              <a:rPr lang="en-US" sz="2800" dirty="0"/>
              <a:t>a shallow tray with baking paper and leave </a:t>
            </a:r>
            <a:r>
              <a:rPr lang="en-US" sz="2800" dirty="0" smtClean="0"/>
              <a:t>aside. </a:t>
            </a:r>
            <a:r>
              <a:rPr lang="en-US" sz="2800" dirty="0" smtClean="0">
                <a:hlinkClick r:id="rId4" action="ppaction://hlinksldjump"/>
              </a:rPr>
              <a:t>Pour </a:t>
            </a:r>
            <a:r>
              <a:rPr lang="en-US" sz="2800" dirty="0"/>
              <a:t>the dough over the griddle and mix for a short </a:t>
            </a:r>
            <a:r>
              <a:rPr lang="en-US" sz="2800" dirty="0" smtClean="0"/>
              <a:t>time. </a:t>
            </a:r>
            <a:r>
              <a:rPr lang="en-US" sz="2800" dirty="0" smtClean="0">
                <a:hlinkClick r:id="rId4" action="ppaction://hlinksldjump"/>
              </a:rPr>
              <a:t>Roll </a:t>
            </a:r>
            <a:r>
              <a:rPr lang="en-US" sz="2800" dirty="0">
                <a:hlinkClick r:id="rId4" action="ppaction://hlinksldjump"/>
              </a:rPr>
              <a:t>a</a:t>
            </a:r>
            <a:r>
              <a:rPr lang="en-US" sz="2800" dirty="0"/>
              <a:t> rectangular crust 40 x 60 cm and a thickness of about 1/2 </a:t>
            </a:r>
            <a:r>
              <a:rPr lang="en-US" sz="2800" dirty="0" smtClean="0"/>
              <a:t>cm. Grate </a:t>
            </a:r>
            <a:r>
              <a:rPr lang="en-US" sz="2800" dirty="0"/>
              <a:t>the cheese and at least the half of butter (grated)</a:t>
            </a:r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238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59774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 smtClean="0"/>
              <a:t>Bread </a:t>
            </a:r>
            <a:r>
              <a:rPr lang="en-US" sz="4400" dirty="0"/>
              <a:t>wreath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with </a:t>
            </a:r>
            <a:r>
              <a:rPr lang="en-US" sz="4400" dirty="0"/>
              <a:t>cheese and sesame</a:t>
            </a:r>
            <a:r>
              <a:rPr lang="en-US" sz="4000" dirty="0"/>
              <a:t/>
            </a:r>
            <a:br>
              <a:rPr lang="en-US" sz="4000" dirty="0"/>
            </a:br>
            <a:endParaRPr lang="bg-BG" sz="4000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357415" y="857175"/>
            <a:ext cx="1446157" cy="813463"/>
          </a:xfrm>
        </p:spPr>
      </p:pic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2995612" y="1643063"/>
            <a:ext cx="7635304" cy="4738265"/>
          </a:xfrm>
        </p:spPr>
        <p:txBody>
          <a:bodyPr rtlCol="0"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4000" dirty="0"/>
              <a:t>Directions:</a:t>
            </a:r>
          </a:p>
          <a:p>
            <a:pPr marL="45720" indent="0">
              <a:buNone/>
            </a:pPr>
            <a:r>
              <a:rPr lang="en-US" sz="4100" dirty="0"/>
              <a:t>Roll longitudinally into a tight roll, transfer to a baking sheet and turn on a wreath.</a:t>
            </a:r>
          </a:p>
          <a:p>
            <a:pPr marL="45720" indent="0">
              <a:buNone/>
            </a:pPr>
            <a:r>
              <a:rPr lang="en-US" sz="4100" dirty="0"/>
              <a:t>Using a sharp knife or scissors, cut into triangles - down and at regular intervals, the rounded roll. Cover with a cotton towel and let it heat in a warmer or preheated oven for up to 45 ° C or 40 ° C for 10-15 minutes or until the dough doubles its size.</a:t>
            </a:r>
          </a:p>
          <a:p>
            <a:pPr marL="45720" indent="0"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40383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Гурме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890_TF02901023_TF02901023" id="{36057C38-5E0F-43BD-B92C-43C5CCF9AEBB}" vid="{3611F402-F4D4-4703-B664-D313F41DCDCD}"/>
    </a:ext>
  </a:extLst>
</a:theme>
</file>

<file path=ppt/theme/theme2.xml><?xml version="1.0" encoding="utf-8"?>
<a:theme xmlns:a="http://schemas.openxmlformats.org/drawingml/2006/main" name="Тема н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н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Храната – от подготовката до поднасянето (широк екран)</Template>
  <TotalTime>223</TotalTime>
  <Words>1621</Words>
  <Application>Microsoft Office PowerPoint</Application>
  <PresentationFormat>По избор</PresentationFormat>
  <Paragraphs>164</Paragraphs>
  <Slides>30</Slides>
  <Notes>30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30</vt:i4>
      </vt:variant>
    </vt:vector>
  </HeadingPairs>
  <TitlesOfParts>
    <vt:vector size="33" baseType="lpstr">
      <vt:lpstr>Arial</vt:lpstr>
      <vt:lpstr>Cambria</vt:lpstr>
      <vt:lpstr>Гурме 16x9</vt:lpstr>
      <vt:lpstr>Next step of social life learning through English</vt:lpstr>
      <vt:lpstr>English lesson:  Cooking traditional Easter food</vt:lpstr>
      <vt:lpstr>Bread wreath with cheese and sesame </vt:lpstr>
      <vt:lpstr>     Bread wreath  with cheese and sesame </vt:lpstr>
      <vt:lpstr>     Bread wreath  with cheese and sesame </vt:lpstr>
      <vt:lpstr>     Bread wreath  with cheese and sesame </vt:lpstr>
      <vt:lpstr>     Bread wreath  with cheese and sesame </vt:lpstr>
      <vt:lpstr>     Bread wreath  with cheese and sesame </vt:lpstr>
      <vt:lpstr>     Bread wreath  with cheese and sesame </vt:lpstr>
      <vt:lpstr>     Bread wreath  with cheese and sesame </vt:lpstr>
      <vt:lpstr>Bread wreath with cheese and sesame </vt:lpstr>
      <vt:lpstr>Bread wreath with cheese and sesame </vt:lpstr>
      <vt:lpstr>Bread wreath with cheese and sesame </vt:lpstr>
      <vt:lpstr>Bread wreath with cheese and sesame </vt:lpstr>
      <vt:lpstr>Bulgarian Easter Bread (Kozunak) </vt:lpstr>
      <vt:lpstr>Bulgarian Easter Bread (Kozunak) </vt:lpstr>
      <vt:lpstr>Bulgarian Easter Bread (Kozunak) </vt:lpstr>
      <vt:lpstr>Bulgarian Easter Bread (Kozunak) </vt:lpstr>
      <vt:lpstr>Bulgarian Easter Bread (Kozunak) </vt:lpstr>
      <vt:lpstr>Bulgarian Easter Bread (Kozunak) </vt:lpstr>
      <vt:lpstr>Bulgarian Easter Bread (Kozunak) </vt:lpstr>
      <vt:lpstr>Bulgarian Easter Bread (Kozunak) </vt:lpstr>
      <vt:lpstr>Bulgarian Easter Bread (Kozunak) </vt:lpstr>
      <vt:lpstr>Bulgarian Easter Bread (Kozunak) </vt:lpstr>
      <vt:lpstr>Bulgarian Easter Bread (Kozunak) </vt:lpstr>
      <vt:lpstr>Vocabulary</vt:lpstr>
      <vt:lpstr>Vocabulary</vt:lpstr>
      <vt:lpstr>Vocabulary</vt:lpstr>
      <vt:lpstr>Vocabulary</vt:lpstr>
      <vt:lpstr>Vocabulary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на заглавие с картини</dc:title>
  <dc:creator>User1</dc:creator>
  <cp:lastModifiedBy>User1</cp:lastModifiedBy>
  <cp:revision>54</cp:revision>
  <dcterms:created xsi:type="dcterms:W3CDTF">2017-08-06T10:08:01Z</dcterms:created>
  <dcterms:modified xsi:type="dcterms:W3CDTF">2017-08-06T13:51:27Z</dcterms:modified>
</cp:coreProperties>
</file>