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dahaKfEpPf2wQ490NP/NuAycx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objecto"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cto"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3108385" y="268857"/>
            <a:ext cx="7663130" cy="3968149"/>
          </a:xfrm>
          <a:prstGeom prst="ellipse">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 descr="Uma imagem com exterior, árvore, pessoa&#10;&#10;Descrição gerada automaticamente"/>
          <p:cNvPicPr preferRelativeResize="0"/>
          <p:nvPr/>
        </p:nvPicPr>
        <p:blipFill rotWithShape="1">
          <a:blip r:embed="rId3">
            <a:alphaModFix/>
          </a:blip>
          <a:srcRect t="15414"/>
          <a:stretch/>
        </p:blipFill>
        <p:spPr>
          <a:xfrm>
            <a:off x="-6707" y="-3127"/>
            <a:ext cx="12191999" cy="6857990"/>
          </a:xfrm>
          <a:prstGeom prst="rect">
            <a:avLst/>
          </a:prstGeom>
          <a:noFill/>
          <a:ln>
            <a:noFill/>
          </a:ln>
        </p:spPr>
      </p:pic>
      <p:sp>
        <p:nvSpPr>
          <p:cNvPr id="99" name="Google Shape;99;p1"/>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a:spLocks noGrp="1"/>
          </p:cNvSpPr>
          <p:nvPr>
            <p:ph type="ctrTitle"/>
          </p:nvPr>
        </p:nvSpPr>
        <p:spPr>
          <a:xfrm>
            <a:off x="1097280" y="325550"/>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A8D08C"/>
              </a:buClr>
              <a:buSzPts val="7000"/>
              <a:buFont typeface="Calibri"/>
              <a:buNone/>
            </a:pPr>
            <a:r>
              <a:rPr lang="pt-PT" sz="7000" b="1">
                <a:solidFill>
                  <a:srgbClr val="A8D08C"/>
                </a:solidFill>
              </a:rPr>
              <a:t>Fishing Gear and their Impacts</a:t>
            </a:r>
            <a:endParaRPr sz="7000" b="1">
              <a:solidFill>
                <a:srgbClr val="A8D08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Consolas"/>
              <a:buNone/>
            </a:pPr>
            <a:r>
              <a:rPr lang="pt-PT" sz="4100">
                <a:latin typeface="Consolas"/>
                <a:ea typeface="Consolas"/>
                <a:cs typeface="Consolas"/>
                <a:sym typeface="Consolas"/>
              </a:rPr>
              <a:t>Fishing with traps:</a:t>
            </a:r>
            <a:endParaRPr sz="4100"/>
          </a:p>
        </p:txBody>
      </p:sp>
      <p:sp>
        <p:nvSpPr>
          <p:cNvPr id="185" name="Google Shape;185;p10"/>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pt-PT" sz="2000">
                <a:latin typeface="Consolas"/>
                <a:ea typeface="Consolas"/>
                <a:cs typeface="Consolas"/>
                <a:sym typeface="Consolas"/>
              </a:rPr>
              <a:t>This method consists of getting the fish into the trap using a bait.</a:t>
            </a:r>
            <a:br>
              <a:rPr lang="pt-PT" sz="2000">
                <a:latin typeface="Consolas"/>
                <a:ea typeface="Consolas"/>
                <a:cs typeface="Consolas"/>
                <a:sym typeface="Consolas"/>
              </a:rPr>
            </a:br>
            <a:r>
              <a:rPr lang="pt-PT" sz="2000">
                <a:latin typeface="Consolas"/>
                <a:ea typeface="Consolas"/>
                <a:cs typeface="Consolas"/>
                <a:sym typeface="Consolas"/>
              </a:rPr>
              <a:t>These are easy to get in, but difficult to get out, so that the fish is trapped inside.</a:t>
            </a:r>
            <a:endParaRPr sz="2000"/>
          </a:p>
        </p:txBody>
      </p:sp>
      <p:sp>
        <p:nvSpPr>
          <p:cNvPr id="186" name="Google Shape;186;p10"/>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0"/>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10"/>
          <p:cNvPicPr preferRelativeResize="0"/>
          <p:nvPr/>
        </p:nvPicPr>
        <p:blipFill rotWithShape="1">
          <a:blip r:embed="rId3">
            <a:alphaModFix/>
          </a:blip>
          <a:srcRect/>
          <a:stretch/>
        </p:blipFill>
        <p:spPr>
          <a:xfrm>
            <a:off x="5405862" y="1252894"/>
            <a:ext cx="6019331" cy="43489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PT"/>
              <a:t>Consequences of Fishing with Traps</a:t>
            </a:r>
            <a:endParaRPr/>
          </a:p>
        </p:txBody>
      </p:sp>
      <p:sp>
        <p:nvSpPr>
          <p:cNvPr id="194" name="Google Shape;19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pt-PT"/>
              <a:t>Trap fishing causes direct impacts on benthic habitats during setting and retrieval, including dragging along the seafloor, which can lead to the damage and destruction of habitat components such as corals, sponges, and other epifauna</a:t>
            </a:r>
            <a:endParaRPr/>
          </a:p>
        </p:txBody>
      </p:sp>
      <p:pic>
        <p:nvPicPr>
          <p:cNvPr id="195" name="Google Shape;195;p11"/>
          <p:cNvPicPr preferRelativeResize="0"/>
          <p:nvPr/>
        </p:nvPicPr>
        <p:blipFill rotWithShape="1">
          <a:blip r:embed="rId3">
            <a:alphaModFix/>
          </a:blip>
          <a:srcRect/>
          <a:stretch/>
        </p:blipFill>
        <p:spPr>
          <a:xfrm>
            <a:off x="6322741" y="3283105"/>
            <a:ext cx="4564565" cy="3423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pt-PT">
                <a:latin typeface="Consolas"/>
                <a:ea typeface="Consolas"/>
                <a:cs typeface="Consolas"/>
                <a:sym typeface="Consolas"/>
              </a:rPr>
              <a:t>Trawl fishing:</a:t>
            </a:r>
            <a:endParaRPr/>
          </a:p>
        </p:txBody>
      </p:sp>
      <p:sp>
        <p:nvSpPr>
          <p:cNvPr id="201" name="Google Shape;201;p12"/>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pt-PT" sz="2000">
                <a:latin typeface="Consolas"/>
                <a:ea typeface="Consolas"/>
                <a:cs typeface="Consolas"/>
                <a:sym typeface="Consolas"/>
              </a:rPr>
              <a:t>There are several types of trawl fishing.</a:t>
            </a:r>
            <a:br>
              <a:rPr lang="pt-PT" sz="2000">
                <a:latin typeface="Consolas"/>
                <a:ea typeface="Consolas"/>
                <a:cs typeface="Consolas"/>
                <a:sym typeface="Consolas"/>
              </a:rPr>
            </a:br>
            <a:r>
              <a:rPr lang="pt-PT" sz="2000">
                <a:latin typeface="Consolas"/>
                <a:ea typeface="Consolas"/>
                <a:cs typeface="Consolas"/>
                <a:sym typeface="Consolas"/>
              </a:rPr>
              <a:t>It could be a more artisanal trawl with a hand dredger, or done industrially in trawl fishing vessels.</a:t>
            </a:r>
            <a:endParaRPr sz="2000"/>
          </a:p>
        </p:txBody>
      </p:sp>
      <p:sp>
        <p:nvSpPr>
          <p:cNvPr id="202" name="Google Shape;202;p12"/>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2"/>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12" descr="Uma imagem com texto, céu&#10;&#10;Descrição gerada automaticamente"/>
          <p:cNvPicPr preferRelativeResize="0"/>
          <p:nvPr/>
        </p:nvPicPr>
        <p:blipFill rotWithShape="1">
          <a:blip r:embed="rId3">
            <a:alphaModFix/>
          </a:blip>
          <a:srcRect/>
          <a:stretch/>
        </p:blipFill>
        <p:spPr>
          <a:xfrm>
            <a:off x="5405862" y="1320611"/>
            <a:ext cx="6019331" cy="42135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3"/>
          <p:cNvSpPr txBox="1">
            <a:spLocks noGrp="1"/>
          </p:cNvSpPr>
          <p:nvPr>
            <p:ph type="title"/>
          </p:nvPr>
        </p:nvSpPr>
        <p:spPr>
          <a:xfrm>
            <a:off x="643467" y="3217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pt-PT" sz="3600"/>
              <a:t>Consequences Of Trawl Fishing</a:t>
            </a:r>
            <a:endParaRPr sz="3600"/>
          </a:p>
        </p:txBody>
      </p:sp>
      <p:sp>
        <p:nvSpPr>
          <p:cNvPr id="211" name="Google Shape;211;p13"/>
          <p:cNvSpPr txBox="1">
            <a:spLocks noGrp="1"/>
          </p:cNvSpPr>
          <p:nvPr>
            <p:ph type="body" idx="1"/>
          </p:nvPr>
        </p:nvSpPr>
        <p:spPr>
          <a:xfrm>
            <a:off x="643469" y="1782981"/>
            <a:ext cx="4008384" cy="43939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900"/>
              <a:buChar char="•"/>
            </a:pPr>
            <a:r>
              <a:rPr lang="pt-PT" sz="1900">
                <a:latin typeface="Consolas"/>
                <a:ea typeface="Consolas"/>
                <a:cs typeface="Consolas"/>
                <a:sym typeface="Consolas"/>
              </a:rPr>
              <a:t>In addition to directly killing many fish of marine species, research has shown that deep-sea trawling is extremely harmful to the seabed. It displaces sediment that destroys the habitat of organisms that live there, increases the opacity of water and makes it unsuitable for many species, and releases pollutants and carbon deposited under the ocean floor.</a:t>
            </a:r>
            <a:endParaRPr sz="1900"/>
          </a:p>
        </p:txBody>
      </p:sp>
      <p:grpSp>
        <p:nvGrpSpPr>
          <p:cNvPr id="212" name="Google Shape;212;p13"/>
          <p:cNvGrpSpPr/>
          <p:nvPr/>
        </p:nvGrpSpPr>
        <p:grpSpPr>
          <a:xfrm>
            <a:off x="0" y="4601497"/>
            <a:ext cx="1014060" cy="2017580"/>
            <a:chOff x="0" y="4601497"/>
            <a:chExt cx="1014060" cy="2017580"/>
          </a:xfrm>
        </p:grpSpPr>
        <p:sp>
          <p:nvSpPr>
            <p:cNvPr id="213" name="Google Shape;213;p1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5" name="Google Shape;215;p13" descr="Gráfico&#10;&#10;Descrição gerada automaticamente"/>
          <p:cNvPicPr preferRelativeResize="0"/>
          <p:nvPr/>
        </p:nvPicPr>
        <p:blipFill rotWithShape="1">
          <a:blip r:embed="rId3">
            <a:alphaModFix/>
          </a:blip>
          <a:srcRect/>
          <a:stretch/>
        </p:blipFill>
        <p:spPr>
          <a:xfrm>
            <a:off x="5295320" y="2205211"/>
            <a:ext cx="6253212" cy="3517431"/>
          </a:xfrm>
          <a:prstGeom prst="rect">
            <a:avLst/>
          </a:prstGeom>
          <a:noFill/>
          <a:ln>
            <a:noFill/>
          </a:ln>
        </p:spPr>
      </p:pic>
      <p:grpSp>
        <p:nvGrpSpPr>
          <p:cNvPr id="216" name="Google Shape;216;p13"/>
          <p:cNvGrpSpPr/>
          <p:nvPr/>
        </p:nvGrpSpPr>
        <p:grpSpPr>
          <a:xfrm>
            <a:off x="11219290" y="1"/>
            <a:ext cx="972709" cy="1935307"/>
            <a:chOff x="10918968" y="713127"/>
            <a:chExt cx="1273032" cy="2532832"/>
          </a:xfrm>
        </p:grpSpPr>
        <p:sp>
          <p:nvSpPr>
            <p:cNvPr id="217" name="Google Shape;217;p1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4"/>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Consolas"/>
              <a:buNone/>
            </a:pPr>
            <a:r>
              <a:rPr lang="pt-PT" sz="4200">
                <a:latin typeface="Consolas"/>
                <a:ea typeface="Consolas"/>
                <a:cs typeface="Consolas"/>
                <a:sym typeface="Consolas"/>
              </a:rPr>
              <a:t>Fishing by encircling art of siege:</a:t>
            </a:r>
            <a:endParaRPr sz="4200"/>
          </a:p>
        </p:txBody>
      </p:sp>
      <p:sp>
        <p:nvSpPr>
          <p:cNvPr id="225" name="Google Shape;225;p14"/>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4"/>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pt-PT" sz="2200">
                <a:latin typeface="Consolas"/>
                <a:ea typeface="Consolas"/>
                <a:cs typeface="Consolas"/>
                <a:sym typeface="Consolas"/>
              </a:rPr>
              <a:t>In this method, the vessel makes a 360º turn around the shoal to envelop it in the siege.</a:t>
            </a:r>
            <a:br>
              <a:rPr lang="pt-PT" sz="2200">
                <a:latin typeface="Consolas"/>
                <a:ea typeface="Consolas"/>
                <a:cs typeface="Consolas"/>
                <a:sym typeface="Consolas"/>
              </a:rPr>
            </a:br>
            <a:r>
              <a:rPr lang="pt-PT" sz="2200">
                <a:latin typeface="Consolas"/>
                <a:ea typeface="Consolas"/>
                <a:cs typeface="Consolas"/>
                <a:sym typeface="Consolas"/>
              </a:rPr>
              <a:t>This way the fish will be in the center of the trawl and can be caught.</a:t>
            </a:r>
            <a:endParaRPr sz="2200"/>
          </a:p>
        </p:txBody>
      </p:sp>
      <p:pic>
        <p:nvPicPr>
          <p:cNvPr id="227" name="Google Shape;227;p14" descr="Uma imagem com loiça, porcelana&#10;&#10;Descrição gerada automaticamente"/>
          <p:cNvPicPr preferRelativeResize="0"/>
          <p:nvPr/>
        </p:nvPicPr>
        <p:blipFill rotWithShape="1">
          <a:blip r:embed="rId3">
            <a:alphaModFix/>
          </a:blip>
          <a:srcRect l="34373" r="9205"/>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5"/>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600"/>
              <a:buFont typeface="Consolas"/>
              <a:buNone/>
            </a:pPr>
            <a:r>
              <a:rPr lang="pt-PT" sz="4600">
                <a:latin typeface="Consolas"/>
                <a:ea typeface="Consolas"/>
                <a:cs typeface="Consolas"/>
                <a:sym typeface="Consolas"/>
              </a:rPr>
              <a:t>Fishing by gillnetting:</a:t>
            </a:r>
            <a:endParaRPr sz="4600"/>
          </a:p>
        </p:txBody>
      </p:sp>
      <p:sp>
        <p:nvSpPr>
          <p:cNvPr id="234" name="Google Shape;234;p15"/>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5"/>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pt-PT" sz="2200">
                <a:latin typeface="Consolas"/>
                <a:ea typeface="Consolas"/>
                <a:cs typeface="Consolas"/>
                <a:sym typeface="Consolas"/>
              </a:rPr>
              <a:t>In this type of fishing, the net is left suspended, in a place where it is known that there is a certain type of fish that we intend to catch.</a:t>
            </a:r>
            <a:br>
              <a:rPr lang="pt-PT" sz="2200">
                <a:latin typeface="Consolas"/>
                <a:ea typeface="Consolas"/>
                <a:cs typeface="Consolas"/>
                <a:sym typeface="Consolas"/>
              </a:rPr>
            </a:br>
            <a:r>
              <a:rPr lang="pt-PT" sz="2200">
                <a:latin typeface="Consolas"/>
                <a:ea typeface="Consolas"/>
                <a:cs typeface="Consolas"/>
                <a:sym typeface="Consolas"/>
              </a:rPr>
              <a:t>When passing through the net, the fish becomes entangled, that is, trapped in its meshes, due to its own movement against the net.</a:t>
            </a:r>
            <a:endParaRPr sz="2200"/>
          </a:p>
        </p:txBody>
      </p:sp>
      <p:pic>
        <p:nvPicPr>
          <p:cNvPr id="236" name="Google Shape;236;p15"/>
          <p:cNvPicPr preferRelativeResize="0"/>
          <p:nvPr/>
        </p:nvPicPr>
        <p:blipFill rotWithShape="1">
          <a:blip r:embed="rId3">
            <a:alphaModFix/>
          </a:blip>
          <a:srcRect l="22922" r="20657"/>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PT"/>
              <a:t>Consequences of Fishing by Gillneting</a:t>
            </a:r>
            <a:endParaRPr/>
          </a:p>
        </p:txBody>
      </p:sp>
      <p:sp>
        <p:nvSpPr>
          <p:cNvPr id="242" name="Google Shape;24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pt-PT"/>
              <a:t>Gillnet bycatch </a:t>
            </a:r>
            <a:r>
              <a:rPr lang="pt-PT" b="1"/>
              <a:t>negatively affects a wide range of species including turtles, marine mammals, sharks and seabirds</a:t>
            </a:r>
            <a:r>
              <a:rPr lang="pt-PT"/>
              <a:t>. For some of these species like turtles, gillnets are considered the main threat to their survival. Lost gillnets can also be highly detrimental.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r>
              <a:rPr lang="pt-PT"/>
              <a:t>Resultados da tradução</a:t>
            </a:r>
            <a:endParaRPr/>
          </a:p>
          <a:p>
            <a:pPr marL="0" lvl="0" indent="0" algn="l" rtl="0">
              <a:lnSpc>
                <a:spcPct val="90000"/>
              </a:lnSpc>
              <a:spcBef>
                <a:spcPts val="0"/>
              </a:spcBef>
              <a:spcAft>
                <a:spcPts val="0"/>
              </a:spcAft>
              <a:buClr>
                <a:schemeClr val="dk1"/>
              </a:buClr>
              <a:buSzPct val="100000"/>
              <a:buFont typeface="Calibri"/>
              <a:buNone/>
            </a:pPr>
            <a:r>
              <a:rPr lang="pt-PT"/>
              <a:t>Work done by </a:t>
            </a:r>
            <a:endParaRPr/>
          </a:p>
          <a:p>
            <a:pPr marL="0" lvl="0" indent="0" algn="l" rtl="0">
              <a:lnSpc>
                <a:spcPct val="90000"/>
              </a:lnSpc>
              <a:spcBef>
                <a:spcPts val="0"/>
              </a:spcBef>
              <a:spcAft>
                <a:spcPts val="0"/>
              </a:spcAft>
              <a:buClr>
                <a:schemeClr val="dk1"/>
              </a:buClr>
              <a:buSzPct val="100000"/>
              <a:buFont typeface="Calibri"/>
              <a:buNone/>
            </a:pPr>
            <a:endParaRPr/>
          </a:p>
        </p:txBody>
      </p:sp>
      <p:sp>
        <p:nvSpPr>
          <p:cNvPr id="248" name="Google Shape;24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pt-PT" sz="5400"/>
              <a:t>What is fishing?</a:t>
            </a:r>
            <a:endParaRPr sz="5400"/>
          </a:p>
        </p:txBody>
      </p:sp>
      <p:sp>
        <p:nvSpPr>
          <p:cNvPr id="107" name="Google Shape;107;p2"/>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pt-PT" sz="2200"/>
              <a:t>fishing is an extraction of aquatic organisms from the environment where it develops for various purposes, food, or for industrial edible purposes, including the manufacture of feed for food in rearing and the production of substances. </a:t>
            </a:r>
            <a:endParaRPr sz="2200"/>
          </a:p>
        </p:txBody>
      </p:sp>
      <p:pic>
        <p:nvPicPr>
          <p:cNvPr id="109" name="Google Shape;109;p2"/>
          <p:cNvPicPr preferRelativeResize="0"/>
          <p:nvPr/>
        </p:nvPicPr>
        <p:blipFill rotWithShape="1">
          <a:blip r:embed="rId3">
            <a:alphaModFix/>
          </a:blip>
          <a:srcRect t="30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0"/>
            <a:ext cx="4693698" cy="6858000"/>
          </a:xfrm>
          <a:custGeom>
            <a:avLst/>
            <a:gdLst/>
            <a:ahLst/>
            <a:cxnLst/>
            <a:rect l="l" t="t" r="r" b="b"/>
            <a:pathLst>
              <a:path w="4693698" h="6858000" extrusionOk="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flipH="1">
            <a:off x="0" y="0"/>
            <a:ext cx="4838076" cy="6858000"/>
          </a:xfrm>
          <a:custGeom>
            <a:avLst/>
            <a:gdLst/>
            <a:ahLst/>
            <a:cxnLst/>
            <a:rect l="l" t="t" r="r" b="b"/>
            <a:pathLst>
              <a:path w="4838076" h="6858000" extrusionOk="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1F386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txBox="1">
            <a:spLocks noGrp="1"/>
          </p:cNvSpPr>
          <p:nvPr>
            <p:ph type="title"/>
          </p:nvPr>
        </p:nvSpPr>
        <p:spPr>
          <a:xfrm>
            <a:off x="765051" y="662400"/>
            <a:ext cx="3384000"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Calibri"/>
              <a:buNone/>
            </a:pPr>
            <a:r>
              <a:rPr lang="pt-PT">
                <a:solidFill>
                  <a:schemeClr val="lt1"/>
                </a:solidFill>
              </a:rPr>
              <a:t>how do we fish?</a:t>
            </a:r>
            <a:endParaRPr>
              <a:solidFill>
                <a:schemeClr val="lt1"/>
              </a:solidFill>
            </a:endParaRPr>
          </a:p>
        </p:txBody>
      </p:sp>
      <p:sp>
        <p:nvSpPr>
          <p:cNvPr id="118" name="Google Shape;118;p3"/>
          <p:cNvSpPr txBox="1">
            <a:spLocks noGrp="1"/>
          </p:cNvSpPr>
          <p:nvPr>
            <p:ph type="body" idx="1"/>
          </p:nvPr>
        </p:nvSpPr>
        <p:spPr>
          <a:xfrm>
            <a:off x="765051" y="2286000"/>
            <a:ext cx="3384000" cy="384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000"/>
              <a:buChar char="•"/>
            </a:pPr>
            <a:r>
              <a:rPr lang="pt-PT" sz="3000" b="1">
                <a:solidFill>
                  <a:schemeClr val="lt1"/>
                </a:solidFill>
              </a:rPr>
              <a:t>Different types of fishing:</a:t>
            </a:r>
            <a:endParaRPr/>
          </a:p>
          <a:p>
            <a:pPr marL="228600" lvl="0" indent="-38100" algn="l" rtl="0">
              <a:lnSpc>
                <a:spcPct val="90000"/>
              </a:lnSpc>
              <a:spcBef>
                <a:spcPts val="1000"/>
              </a:spcBef>
              <a:spcAft>
                <a:spcPts val="0"/>
              </a:spcAft>
              <a:buClr>
                <a:schemeClr val="dk1"/>
              </a:buClr>
              <a:buSzPts val="3000"/>
              <a:buNone/>
            </a:pPr>
            <a:endParaRPr sz="3000" b="1">
              <a:solidFill>
                <a:schemeClr val="lt1"/>
              </a:solidFill>
            </a:endParaRPr>
          </a:p>
          <a:p>
            <a:pPr marL="228600" lvl="0" indent="-228600" algn="l" rtl="0">
              <a:lnSpc>
                <a:spcPct val="90000"/>
              </a:lnSpc>
              <a:spcBef>
                <a:spcPts val="1000"/>
              </a:spcBef>
              <a:spcAft>
                <a:spcPts val="0"/>
              </a:spcAft>
              <a:buClr>
                <a:schemeClr val="lt1"/>
              </a:buClr>
              <a:buSzPts val="2000"/>
              <a:buChar char="•"/>
            </a:pPr>
            <a:r>
              <a:rPr lang="pt-PT" sz="2000">
                <a:solidFill>
                  <a:schemeClr val="lt1"/>
                </a:solidFill>
              </a:rPr>
              <a:t>Common fishing gear in Europe</a:t>
            </a:r>
            <a:endParaRPr sz="2000">
              <a:solidFill>
                <a:schemeClr val="lt1"/>
              </a:solidFill>
            </a:endParaRPr>
          </a:p>
          <a:p>
            <a:pPr marL="228600" lvl="0" indent="-101600" algn="l" rtl="0">
              <a:lnSpc>
                <a:spcPct val="90000"/>
              </a:lnSpc>
              <a:spcBef>
                <a:spcPts val="1000"/>
              </a:spcBef>
              <a:spcAft>
                <a:spcPts val="0"/>
              </a:spcAft>
              <a:buClr>
                <a:schemeClr val="dk1"/>
              </a:buClr>
              <a:buSzPts val="2000"/>
              <a:buNone/>
            </a:pPr>
            <a:endParaRPr sz="2000">
              <a:solidFill>
                <a:schemeClr val="lt1"/>
              </a:solidFill>
            </a:endParaRPr>
          </a:p>
        </p:txBody>
      </p:sp>
      <p:pic>
        <p:nvPicPr>
          <p:cNvPr id="119" name="Google Shape;119;p3"/>
          <p:cNvPicPr preferRelativeResize="0"/>
          <p:nvPr/>
        </p:nvPicPr>
        <p:blipFill rotWithShape="1">
          <a:blip r:embed="rId3">
            <a:alphaModFix/>
          </a:blip>
          <a:srcRect l="-1153"/>
          <a:stretch/>
        </p:blipFill>
        <p:spPr>
          <a:xfrm>
            <a:off x="5539725" y="0"/>
            <a:ext cx="6309951" cy="6689951"/>
          </a:xfrm>
          <a:prstGeom prst="rect">
            <a:avLst/>
          </a:prstGeom>
          <a:noFill/>
          <a:ln>
            <a:noFill/>
          </a:ln>
        </p:spPr>
      </p:pic>
      <p:sp>
        <p:nvSpPr>
          <p:cNvPr id="120" name="Google Shape;120;p3"/>
          <p:cNvSpPr/>
          <p:nvPr/>
        </p:nvSpPr>
        <p:spPr>
          <a:xfrm>
            <a:off x="1940570" y="4106835"/>
            <a:ext cx="1452113" cy="31630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rgbClr val="273E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
          <p:cNvSpPr txBox="1">
            <a:spLocks noGrp="1"/>
          </p:cNvSpPr>
          <p:nvPr>
            <p:ph type="title"/>
          </p:nvPr>
        </p:nvSpPr>
        <p:spPr>
          <a:xfrm>
            <a:off x="9093496" y="618681"/>
            <a:ext cx="2613872" cy="47945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pt-PT" sz="3600">
                <a:solidFill>
                  <a:srgbClr val="FFFFFF"/>
                </a:solidFill>
              </a:rPr>
              <a:t> fishing gears</a:t>
            </a:r>
            <a:endParaRPr/>
          </a:p>
        </p:txBody>
      </p:sp>
      <p:sp>
        <p:nvSpPr>
          <p:cNvPr id="127" name="Google Shape;127;p4"/>
          <p:cNvSpPr/>
          <p:nvPr/>
        </p:nvSpPr>
        <p:spPr>
          <a:xfrm>
            <a:off x="493354"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4" descr="Uma imagem com água, onda, céu noturno&#10;&#10;Descrição gerada automaticamente"/>
          <p:cNvPicPr preferRelativeResize="0">
            <a:picLocks noGrp="1"/>
          </p:cNvPicPr>
          <p:nvPr>
            <p:ph type="body" idx="1"/>
          </p:nvPr>
        </p:nvPicPr>
        <p:blipFill rotWithShape="1">
          <a:blip r:embed="rId3">
            <a:alphaModFix/>
          </a:blip>
          <a:srcRect l="8837" r="7737"/>
          <a:stretch/>
        </p:blipFill>
        <p:spPr>
          <a:xfrm>
            <a:off x="976251" y="942538"/>
            <a:ext cx="7163222" cy="48083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pic>
        <p:nvPicPr>
          <p:cNvPr id="133" name="Google Shape;133;p5" descr="Uma imagem com água, céu, desporto, desporto aquático&#10;&#10;Descrição gerada automaticamente"/>
          <p:cNvPicPr preferRelativeResize="0"/>
          <p:nvPr/>
        </p:nvPicPr>
        <p:blipFill rotWithShape="1">
          <a:blip r:embed="rId3">
            <a:alphaModFix/>
          </a:blip>
          <a:srcRect l="7800" r="25972"/>
          <a:stretch/>
        </p:blipFill>
        <p:spPr>
          <a:xfrm>
            <a:off x="4117521" y="10"/>
            <a:ext cx="8074479" cy="6857990"/>
          </a:xfrm>
          <a:prstGeom prst="rect">
            <a:avLst/>
          </a:prstGeom>
          <a:noFill/>
          <a:ln>
            <a:noFill/>
          </a:ln>
        </p:spPr>
      </p:pic>
      <p:sp>
        <p:nvSpPr>
          <p:cNvPr id="134" name="Google Shape;134;p5"/>
          <p:cNvSpPr/>
          <p:nvPr/>
        </p:nvSpPr>
        <p:spPr>
          <a:xfrm rot="10800000" flipH="1">
            <a:off x="0" y="-478"/>
            <a:ext cx="7859800" cy="6858478"/>
          </a:xfrm>
          <a:custGeom>
            <a:avLst/>
            <a:gdLst/>
            <a:ahLst/>
            <a:cxnLst/>
            <a:rect l="l" t="t" r="r" b="b"/>
            <a:pathLst>
              <a:path w="7859800" h="6858478" extrusionOk="0">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
          <p:cNvSpPr/>
          <p:nvPr/>
        </p:nvSpPr>
        <p:spPr>
          <a:xfrm rot="10800000" flipH="1">
            <a:off x="0" y="-478"/>
            <a:ext cx="7431174" cy="6858478"/>
          </a:xfrm>
          <a:custGeom>
            <a:avLst/>
            <a:gdLst/>
            <a:ahLst/>
            <a:cxnLst/>
            <a:rect l="l" t="t" r="r" b="b"/>
            <a:pathLst>
              <a:path w="7431174" h="6858478" extrusionOk="0">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804672" y="365125"/>
            <a:ext cx="52661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onsolas"/>
              <a:buNone/>
            </a:pPr>
            <a:r>
              <a:rPr lang="pt-PT">
                <a:latin typeface="Consolas"/>
                <a:ea typeface="Consolas"/>
                <a:cs typeface="Consolas"/>
                <a:sym typeface="Consolas"/>
              </a:rPr>
              <a:t>Wound fishing:</a:t>
            </a:r>
            <a:endParaRPr/>
          </a:p>
        </p:txBody>
      </p:sp>
      <p:sp>
        <p:nvSpPr>
          <p:cNvPr id="137" name="Google Shape;137;p5"/>
          <p:cNvSpPr txBox="1">
            <a:spLocks noGrp="1"/>
          </p:cNvSpPr>
          <p:nvPr>
            <p:ph type="body" idx="1"/>
          </p:nvPr>
        </p:nvSpPr>
        <p:spPr>
          <a:xfrm>
            <a:off x="804672" y="2022601"/>
            <a:ext cx="3941499" cy="41543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pt-PT" sz="2000">
                <a:latin typeface="Consolas"/>
                <a:ea typeface="Consolas"/>
                <a:cs typeface="Consolas"/>
                <a:sym typeface="Consolas"/>
              </a:rPr>
              <a:t>It is the type of fishing in which the fish is caught using a utensil, which could be:</a:t>
            </a:r>
            <a:br>
              <a:rPr lang="pt-PT" sz="2000">
                <a:latin typeface="Consolas"/>
                <a:ea typeface="Consolas"/>
                <a:cs typeface="Consolas"/>
                <a:sym typeface="Consolas"/>
              </a:rPr>
            </a:br>
            <a:r>
              <a:rPr lang="pt-PT" sz="2000">
                <a:latin typeface="Consolas"/>
                <a:ea typeface="Consolas"/>
                <a:cs typeface="Consolas"/>
                <a:sym typeface="Consolas"/>
              </a:rPr>
              <a:t>• By hand - a slingshot;</a:t>
            </a:r>
            <a:br>
              <a:rPr lang="pt-PT" sz="2000">
                <a:latin typeface="Consolas"/>
                <a:ea typeface="Consolas"/>
                <a:cs typeface="Consolas"/>
                <a:sym typeface="Consolas"/>
              </a:rPr>
            </a:br>
            <a:r>
              <a:rPr lang="pt-PT" sz="2000">
                <a:latin typeface="Consolas"/>
                <a:ea typeface="Consolas"/>
                <a:cs typeface="Consolas"/>
                <a:sym typeface="Consolas"/>
              </a:rPr>
              <a:t>• Throwing - a harpoon.</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pt-PT">
                <a:latin typeface="Consolas"/>
                <a:ea typeface="Consolas"/>
                <a:cs typeface="Consolas"/>
                <a:sym typeface="Consolas"/>
              </a:rPr>
              <a:t>Stunt fishing:</a:t>
            </a:r>
            <a:endParaRPr/>
          </a:p>
        </p:txBody>
      </p:sp>
      <p:sp>
        <p:nvSpPr>
          <p:cNvPr id="143" name="Google Shape;14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pt-PT">
                <a:latin typeface="Consolas"/>
                <a:ea typeface="Consolas"/>
                <a:cs typeface="Consolas"/>
                <a:sym typeface="Consolas"/>
              </a:rPr>
              <a:t>Fish can become lethargic from several types of numbness:</a:t>
            </a:r>
            <a:endParaRPr/>
          </a:p>
          <a:p>
            <a:pPr marL="228600" lvl="0" indent="-50800" algn="l" rtl="0">
              <a:lnSpc>
                <a:spcPct val="90000"/>
              </a:lnSpc>
              <a:spcBef>
                <a:spcPts val="1000"/>
              </a:spcBef>
              <a:spcAft>
                <a:spcPts val="0"/>
              </a:spcAft>
              <a:buClr>
                <a:schemeClr val="dk1"/>
              </a:buClr>
              <a:buSzPts val="2800"/>
              <a:buNone/>
            </a:pPr>
            <a:endParaRPr>
              <a:latin typeface="Consolas"/>
              <a:ea typeface="Consolas"/>
              <a:cs typeface="Consolas"/>
              <a:sym typeface="Consolas"/>
            </a:endParaRPr>
          </a:p>
          <a:p>
            <a:pPr marL="228600" lvl="0" indent="-228600" algn="l" rtl="0">
              <a:lnSpc>
                <a:spcPct val="90000"/>
              </a:lnSpc>
              <a:spcBef>
                <a:spcPts val="1000"/>
              </a:spcBef>
              <a:spcAft>
                <a:spcPts val="0"/>
              </a:spcAft>
              <a:buClr>
                <a:schemeClr val="dk1"/>
              </a:buClr>
              <a:buSzPts val="2800"/>
              <a:buChar char="•"/>
            </a:pPr>
            <a:r>
              <a:rPr lang="pt-PT">
                <a:latin typeface="Consolas"/>
                <a:ea typeface="Consolas"/>
                <a:cs typeface="Consolas"/>
                <a:sym typeface="Consolas"/>
              </a:rPr>
              <a:t>Numbness by mechanical action;</a:t>
            </a:r>
            <a:br>
              <a:rPr lang="pt-PT">
                <a:latin typeface="Consolas"/>
                <a:ea typeface="Consolas"/>
                <a:cs typeface="Consolas"/>
                <a:sym typeface="Consolas"/>
              </a:rPr>
            </a:br>
            <a:r>
              <a:rPr lang="pt-PT">
                <a:latin typeface="Consolas"/>
                <a:ea typeface="Consolas"/>
                <a:cs typeface="Consolas"/>
                <a:sym typeface="Consolas"/>
              </a:rPr>
              <a:t>• Numbing by chemical action;</a:t>
            </a:r>
            <a:br>
              <a:rPr lang="pt-PT">
                <a:latin typeface="Consolas"/>
                <a:ea typeface="Consolas"/>
                <a:cs typeface="Consolas"/>
                <a:sym typeface="Consolas"/>
              </a:rPr>
            </a:br>
            <a:r>
              <a:rPr lang="pt-PT">
                <a:latin typeface="Consolas"/>
                <a:ea typeface="Consolas"/>
                <a:cs typeface="Consolas"/>
                <a:sym typeface="Consolas"/>
              </a:rPr>
              <a:t>• Electric shock numbness.</a:t>
            </a:r>
            <a:br>
              <a:rPr lang="pt-PT">
                <a:latin typeface="Consolas"/>
                <a:ea typeface="Consolas"/>
                <a:cs typeface="Consolas"/>
                <a:sym typeface="Consolas"/>
              </a:rPr>
            </a:br>
            <a:br>
              <a:rPr lang="pt-PT">
                <a:latin typeface="Consolas"/>
                <a:ea typeface="Consolas"/>
                <a:cs typeface="Consolas"/>
                <a:sym typeface="Consolas"/>
              </a:rPr>
            </a:br>
            <a:r>
              <a:rPr lang="pt-PT">
                <a:latin typeface="Consolas"/>
                <a:ea typeface="Consolas"/>
                <a:cs typeface="Consolas"/>
                <a:sym typeface="Consolas"/>
              </a:rPr>
              <a:t>With the dormant fish it becomes easy to catch it.</a:t>
            </a:r>
            <a:endParaRPr/>
          </a:p>
        </p:txBody>
      </p:sp>
      <p:pic>
        <p:nvPicPr>
          <p:cNvPr id="144" name="Google Shape;144;p6" descr="Uma imagem com peixe, escuro, peixe com barbatana espinhosa&#10;&#10;Descrição gerada automaticamente"/>
          <p:cNvPicPr preferRelativeResize="0"/>
          <p:nvPr/>
        </p:nvPicPr>
        <p:blipFill rotWithShape="1">
          <a:blip r:embed="rId3">
            <a:alphaModFix/>
          </a:blip>
          <a:srcRect/>
          <a:stretch/>
        </p:blipFill>
        <p:spPr>
          <a:xfrm>
            <a:off x="6805961" y="1780707"/>
            <a:ext cx="5112834" cy="3398806"/>
          </a:xfrm>
          <a:prstGeom prst="rect">
            <a:avLst/>
          </a:prstGeom>
          <a:noFill/>
          <a:ln>
            <a:noFill/>
          </a:ln>
        </p:spPr>
      </p:pic>
      <p:pic>
        <p:nvPicPr>
          <p:cNvPr id="145" name="Google Shape;145;p6"/>
          <p:cNvPicPr preferRelativeResize="0"/>
          <p:nvPr/>
        </p:nvPicPr>
        <p:blipFill rotWithShape="1">
          <a:blip r:embed="rId4">
            <a:alphaModFix/>
          </a:blip>
          <a:srcRect/>
          <a:stretch/>
        </p:blipFill>
        <p:spPr>
          <a:xfrm>
            <a:off x="10383644" y="1397620"/>
            <a:ext cx="1868632" cy="18686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7"/>
          <p:cNvSpPr txBox="1">
            <a:spLocks noGrp="1"/>
          </p:cNvSpPr>
          <p:nvPr>
            <p:ph type="title"/>
          </p:nvPr>
        </p:nvSpPr>
        <p:spPr>
          <a:xfrm>
            <a:off x="589560" y="856180"/>
            <a:ext cx="4560584"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pt-PT" sz="3700"/>
              <a:t>Consequences Of Stunt Fishing</a:t>
            </a:r>
            <a:endParaRPr sz="3700"/>
          </a:p>
        </p:txBody>
      </p:sp>
      <p:grpSp>
        <p:nvGrpSpPr>
          <p:cNvPr id="152" name="Google Shape;152;p7"/>
          <p:cNvGrpSpPr/>
          <p:nvPr/>
        </p:nvGrpSpPr>
        <p:grpSpPr>
          <a:xfrm>
            <a:off x="0" y="1083484"/>
            <a:ext cx="355196" cy="673460"/>
            <a:chOff x="0" y="823811"/>
            <a:chExt cx="355196" cy="673460"/>
          </a:xfrm>
        </p:grpSpPr>
        <p:sp>
          <p:nvSpPr>
            <p:cNvPr id="153" name="Google Shape;153;p7"/>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 name="Google Shape;155;p7"/>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7"/>
          <p:cNvSpPr txBox="1">
            <a:spLocks noGrp="1"/>
          </p:cNvSpPr>
          <p:nvPr>
            <p:ph type="body" idx="1"/>
          </p:nvPr>
        </p:nvSpPr>
        <p:spPr>
          <a:xfrm>
            <a:off x="590719" y="2330505"/>
            <a:ext cx="4559425" cy="3979585"/>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pt-PT" sz="2000">
                <a:latin typeface="Consolas"/>
                <a:ea typeface="Consolas"/>
                <a:cs typeface="Consolas"/>
                <a:sym typeface="Consolas"/>
              </a:rPr>
              <a:t>A small change in temperature</a:t>
            </a:r>
            <a:endParaRPr sz="2000"/>
          </a:p>
          <a:p>
            <a:pPr marL="228600" lvl="0" indent="-228600" algn="l" rtl="0">
              <a:lnSpc>
                <a:spcPct val="90000"/>
              </a:lnSpc>
              <a:spcBef>
                <a:spcPts val="1000"/>
              </a:spcBef>
              <a:spcAft>
                <a:spcPts val="0"/>
              </a:spcAft>
              <a:buClr>
                <a:schemeClr val="dk1"/>
              </a:buClr>
              <a:buSzPts val="2000"/>
              <a:buChar char="•"/>
            </a:pPr>
            <a:r>
              <a:rPr lang="pt-PT" sz="2000">
                <a:latin typeface="Consolas"/>
                <a:ea typeface="Consolas"/>
                <a:cs typeface="Consolas"/>
                <a:sym typeface="Consolas"/>
              </a:rPr>
              <a:t>A significant reduction in weight gain</a:t>
            </a:r>
            <a:endParaRPr sz="2000"/>
          </a:p>
          <a:p>
            <a:pPr marL="228600" lvl="0" indent="-228600" algn="l" rtl="0">
              <a:lnSpc>
                <a:spcPct val="90000"/>
              </a:lnSpc>
              <a:spcBef>
                <a:spcPts val="1000"/>
              </a:spcBef>
              <a:spcAft>
                <a:spcPts val="0"/>
              </a:spcAft>
              <a:buClr>
                <a:schemeClr val="dk1"/>
              </a:buClr>
              <a:buSzPts val="2000"/>
              <a:buChar char="•"/>
            </a:pPr>
            <a:r>
              <a:rPr lang="pt-PT" sz="2000">
                <a:latin typeface="Consolas"/>
                <a:ea typeface="Consolas"/>
                <a:cs typeface="Consolas"/>
                <a:sym typeface="Consolas"/>
              </a:rPr>
              <a:t>A significant reduction in digestive enzyme activities</a:t>
            </a:r>
            <a:br>
              <a:rPr lang="pt-PT" sz="2000"/>
            </a:br>
            <a:endParaRPr sz="2000"/>
          </a:p>
          <a:p>
            <a:pPr marL="0" lvl="0" indent="0" algn="l" rtl="0">
              <a:lnSpc>
                <a:spcPct val="90000"/>
              </a:lnSpc>
              <a:spcBef>
                <a:spcPts val="1000"/>
              </a:spcBef>
              <a:spcAft>
                <a:spcPts val="0"/>
              </a:spcAft>
              <a:buClr>
                <a:schemeClr val="dk1"/>
              </a:buClr>
              <a:buSzPts val="2000"/>
              <a:buNone/>
            </a:pPr>
            <a:br>
              <a:rPr lang="pt-PT" sz="2000"/>
            </a:br>
            <a:endParaRPr sz="2000"/>
          </a:p>
          <a:p>
            <a:pPr marL="228600" lvl="0" indent="-101600" algn="l" rtl="0">
              <a:lnSpc>
                <a:spcPct val="90000"/>
              </a:lnSpc>
              <a:spcBef>
                <a:spcPts val="1000"/>
              </a:spcBef>
              <a:spcAft>
                <a:spcPts val="0"/>
              </a:spcAft>
              <a:buClr>
                <a:schemeClr val="dk1"/>
              </a:buClr>
              <a:buSzPts val="2000"/>
              <a:buNone/>
            </a:pPr>
            <a:endParaRPr sz="2000"/>
          </a:p>
        </p:txBody>
      </p:sp>
      <p:sp>
        <p:nvSpPr>
          <p:cNvPr id="157" name="Google Shape;157;p7"/>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7"/>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 name="Google Shape;159;p7" descr="Uma imagem contendo Forma&#10;&#10;Descrição gerada automaticamente"/>
          <p:cNvPicPr preferRelativeResize="0"/>
          <p:nvPr/>
        </p:nvPicPr>
        <p:blipFill rotWithShape="1">
          <a:blip r:embed="rId3">
            <a:alphaModFix/>
          </a:blip>
          <a:srcRect t="1556" r="4" b="1509"/>
          <a:stretch/>
        </p:blipFill>
        <p:spPr>
          <a:xfrm>
            <a:off x="5977788" y="799352"/>
            <a:ext cx="5425410" cy="52592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onsolas"/>
              <a:buNone/>
            </a:pPr>
            <a:r>
              <a:rPr lang="pt-PT" sz="5400">
                <a:latin typeface="Consolas"/>
                <a:ea typeface="Consolas"/>
                <a:cs typeface="Consolas"/>
                <a:sym typeface="Consolas"/>
              </a:rPr>
              <a:t>Line fishing:</a:t>
            </a:r>
            <a:endParaRPr sz="5400"/>
          </a:p>
        </p:txBody>
      </p:sp>
      <p:sp>
        <p:nvSpPr>
          <p:cNvPr id="166" name="Google Shape;166;p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8"/>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pt-PT" sz="2200">
                <a:latin typeface="Consolas"/>
                <a:ea typeface="Consolas"/>
                <a:cs typeface="Consolas"/>
                <a:sym typeface="Consolas"/>
              </a:rPr>
              <a:t>This method allows for individual fishing. It is used for fishing tuna and other medium-sized fish species.</a:t>
            </a:r>
            <a:br>
              <a:rPr lang="pt-PT" sz="2200">
                <a:latin typeface="Consolas"/>
                <a:ea typeface="Consolas"/>
                <a:cs typeface="Consolas"/>
                <a:sym typeface="Consolas"/>
              </a:rPr>
            </a:br>
            <a:br>
              <a:rPr lang="pt-PT" sz="2200">
                <a:latin typeface="Consolas"/>
                <a:ea typeface="Consolas"/>
                <a:cs typeface="Consolas"/>
                <a:sym typeface="Consolas"/>
              </a:rPr>
            </a:br>
            <a:r>
              <a:rPr lang="pt-PT" sz="2200">
                <a:latin typeface="Consolas"/>
                <a:ea typeface="Consolas"/>
                <a:cs typeface="Consolas"/>
                <a:sym typeface="Consolas"/>
              </a:rPr>
              <a:t>It may or may not be done inside a vessel.</a:t>
            </a:r>
            <a:endParaRPr sz="2200"/>
          </a:p>
        </p:txBody>
      </p:sp>
      <p:pic>
        <p:nvPicPr>
          <p:cNvPr id="168" name="Google Shape;168;p8"/>
          <p:cNvPicPr preferRelativeResize="0"/>
          <p:nvPr/>
        </p:nvPicPr>
        <p:blipFill rotWithShape="1">
          <a:blip r:embed="rId3">
            <a:alphaModFix/>
          </a:blip>
          <a:srcRect l="29788" r="1"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9"/>
          <p:cNvSpPr txBox="1">
            <a:spLocks noGrp="1"/>
          </p:cNvSpPr>
          <p:nvPr>
            <p:ph type="title"/>
          </p:nvPr>
        </p:nvSpPr>
        <p:spPr>
          <a:xfrm>
            <a:off x="838201" y="345810"/>
            <a:ext cx="5120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PT"/>
              <a:t>Consequences of Line Fishing</a:t>
            </a:r>
            <a:endParaRPr/>
          </a:p>
        </p:txBody>
      </p:sp>
      <p:sp>
        <p:nvSpPr>
          <p:cNvPr id="175" name="Google Shape;175;p9"/>
          <p:cNvSpPr txBox="1">
            <a:spLocks noGrp="1"/>
          </p:cNvSpPr>
          <p:nvPr>
            <p:ph type="body" idx="1"/>
          </p:nvPr>
        </p:nvSpPr>
        <p:spPr>
          <a:xfrm>
            <a:off x="838201" y="1825625"/>
            <a:ext cx="509219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pt-PT"/>
              <a:t>Is that it attracts and easily snags non-target marine life. A wide range of animals such as sea turtles, sharks, seals, seabirds, and marine mammals can get caught on hooks or entangled in fishing line </a:t>
            </a:r>
            <a:endParaRPr/>
          </a:p>
        </p:txBody>
      </p:sp>
      <p:sp>
        <p:nvSpPr>
          <p:cNvPr id="176" name="Google Shape;176;p9"/>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7" name="Google Shape;177;p9"/>
          <p:cNvPicPr preferRelativeResize="0"/>
          <p:nvPr/>
        </p:nvPicPr>
        <p:blipFill rotWithShape="1">
          <a:blip r:embed="rId3">
            <a:alphaModFix/>
          </a:blip>
          <a:srcRect t="3740" r="1"/>
          <a:stretch/>
        </p:blipFill>
        <p:spPr>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78" name="Google Shape;178;p9"/>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9" name="Google Shape;179;p9" descr="Uma imagem contendo Texto&#10;&#10;Descrição gerada automaticamente"/>
          <p:cNvPicPr preferRelativeResize="0"/>
          <p:nvPr/>
        </p:nvPicPr>
        <p:blipFill rotWithShape="1">
          <a:blip r:embed="rId4">
            <a:alphaModFix/>
          </a:blip>
          <a:srcRect t="4883" r="1" b="9649"/>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Ecrã Panorâmico</PresentationFormat>
  <Paragraphs>40</Paragraphs>
  <Slides>17</Slides>
  <Notes>17</Notes>
  <HiddenSlides>0</HiddenSlides>
  <MMClips>0</MMClips>
  <ScaleCrop>false</ScaleCrop>
  <HeadingPairs>
    <vt:vector size="6" baseType="variant">
      <vt:variant>
        <vt:lpstr>Tipos de letra usados</vt:lpstr>
      </vt:variant>
      <vt:variant>
        <vt:i4>3</vt:i4>
      </vt:variant>
      <vt:variant>
        <vt:lpstr>Tema</vt:lpstr>
      </vt:variant>
      <vt:variant>
        <vt:i4>2</vt:i4>
      </vt:variant>
      <vt:variant>
        <vt:lpstr>Títulos dos diapositivos</vt:lpstr>
      </vt:variant>
      <vt:variant>
        <vt:i4>17</vt:i4>
      </vt:variant>
    </vt:vector>
  </HeadingPairs>
  <TitlesOfParts>
    <vt:vector size="22" baseType="lpstr">
      <vt:lpstr>Arial</vt:lpstr>
      <vt:lpstr>Calibri</vt:lpstr>
      <vt:lpstr>Consolas</vt:lpstr>
      <vt:lpstr>Tema do Office</vt:lpstr>
      <vt:lpstr>Tema do Office</vt:lpstr>
      <vt:lpstr>Fishing Gear and their Impacts</vt:lpstr>
      <vt:lpstr>What is fishing?</vt:lpstr>
      <vt:lpstr>how do we fish?</vt:lpstr>
      <vt:lpstr> fishing gears</vt:lpstr>
      <vt:lpstr>Wound fishing:</vt:lpstr>
      <vt:lpstr>Stunt fishing:</vt:lpstr>
      <vt:lpstr>Consequences Of Stunt Fishing</vt:lpstr>
      <vt:lpstr>Line fishing:</vt:lpstr>
      <vt:lpstr>Consequences of Line Fishing</vt:lpstr>
      <vt:lpstr>Fishing with traps:</vt:lpstr>
      <vt:lpstr>Consequences of Fishing with Traps</vt:lpstr>
      <vt:lpstr>Trawl fishing:</vt:lpstr>
      <vt:lpstr>Consequences Of Trawl Fishing</vt:lpstr>
      <vt:lpstr>Fishing by encircling art of siege:</vt:lpstr>
      <vt:lpstr>Fishing by gillnetting:</vt:lpstr>
      <vt:lpstr>Consequences of Fishing by Gillneting</vt:lpstr>
      <vt:lpstr> Resultados da tradução Work done 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Fishing Gear and their Impacts</dc:title>
  <dc:creator>f559</dc:creator>
  <cp:lastModifiedBy>f559</cp:lastModifiedBy>
  <cp:revision>1</cp:revision>
  <dcterms:created xsi:type="dcterms:W3CDTF">2022-03-21T09:28:52Z</dcterms:created>
  <dcterms:modified xsi:type="dcterms:W3CDTF">2022-04-27T09:36:35Z</dcterms:modified>
</cp:coreProperties>
</file>