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MA6BO6DXieOMZMfmIXqqdpwMM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2b20fff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2b20fff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2b20fff6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2b20fff6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2b20fff65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2b20fff65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2b20fff6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22b20fff6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2b20fff65_0_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22b20fff65_0_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122b20fff65_0_1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ca9692en/online/ca9692en.html#chapter-1_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22b20fff65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17" y="1110583"/>
            <a:ext cx="11317966" cy="14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22b20fff65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8567" y="2773683"/>
            <a:ext cx="3928254" cy="3881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b20fff65_0_75"/>
          <p:cNvSpPr txBox="1">
            <a:spLocks noGrp="1"/>
          </p:cNvSpPr>
          <p:nvPr>
            <p:ph type="title"/>
          </p:nvPr>
        </p:nvSpPr>
        <p:spPr>
          <a:xfrm>
            <a:off x="2095725" y="869675"/>
            <a:ext cx="8895600" cy="763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                                   </a:t>
            </a:r>
            <a:r>
              <a:rPr lang="pt-PT" b="1">
                <a:solidFill>
                  <a:srgbClr val="BF9000"/>
                </a:solidFill>
              </a:rPr>
              <a:t>Zero Hunger</a:t>
            </a:r>
            <a:endParaRPr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700" b="1">
                <a:solidFill>
                  <a:srgbClr val="DDA63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End hunger, achieve food security and improved nutrition and promote sustainable agriculture</a:t>
            </a:r>
            <a:endParaRPr sz="2700" b="1">
              <a:solidFill>
                <a:srgbClr val="DDA63A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BF9000"/>
              </a:solidFill>
            </a:endParaRPr>
          </a:p>
        </p:txBody>
      </p:sp>
      <p:sp>
        <p:nvSpPr>
          <p:cNvPr id="95" name="Google Shape;95;g122b20fff65_0_75"/>
          <p:cNvSpPr txBox="1">
            <a:spLocks noGrp="1"/>
          </p:cNvSpPr>
          <p:nvPr>
            <p:ph type="body" idx="1"/>
          </p:nvPr>
        </p:nvSpPr>
        <p:spPr>
          <a:xfrm>
            <a:off x="3587625" y="2252700"/>
            <a:ext cx="74037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4521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world is not on track to achieve Zero Hunger by 2030. If recent trends continue, the number of people affected by hunger would surpass 840 million by 2030.</a:t>
            </a:r>
            <a:endParaRPr sz="4521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4521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estimates are that nearly </a:t>
            </a:r>
            <a:r>
              <a:rPr lang="pt-PT" sz="4521" b="1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690 million people</a:t>
            </a:r>
            <a:r>
              <a:rPr lang="pt-PT" sz="4521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hungry, or 8.9 percent of the world population – up by 10 million people in one year and by nearly 60 million in five years.</a:t>
            </a:r>
            <a:endParaRPr sz="4521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4521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estimates are that nearly </a:t>
            </a:r>
            <a:r>
              <a:rPr lang="pt-PT" sz="4521" b="1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690 million people</a:t>
            </a:r>
            <a:r>
              <a:rPr lang="pt-PT" sz="4521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hungry, or 8.9 percent of the world population – up by 10 million people in one year and by nearly 60 million in five years.</a:t>
            </a:r>
            <a:endParaRPr sz="4521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PT" sz="4584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UN has defined 8 </a:t>
            </a:r>
            <a:r>
              <a:rPr lang="pt-PT" sz="4584" b="1" i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Targets</a:t>
            </a:r>
            <a:r>
              <a:rPr lang="pt-PT" sz="4584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13 </a:t>
            </a:r>
            <a:r>
              <a:rPr lang="pt-PT" sz="4584" b="1" i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Indicators</a:t>
            </a:r>
            <a:r>
              <a:rPr lang="pt-PT" sz="4584" b="1"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for SDG 2</a:t>
            </a:r>
            <a:endParaRPr sz="7905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700">
              <a:solidFill>
                <a:srgbClr val="4D4D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rgbClr val="4D4D4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g122b20fff65_0_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785575"/>
            <a:ext cx="3282828" cy="3282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2b20fff65_0_132"/>
          <p:cNvSpPr txBox="1">
            <a:spLocks noGrp="1"/>
          </p:cNvSpPr>
          <p:nvPr>
            <p:ph type="ctrTitle"/>
          </p:nvPr>
        </p:nvSpPr>
        <p:spPr>
          <a:xfrm>
            <a:off x="3278075" y="647676"/>
            <a:ext cx="6762900" cy="1059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14"/>
              <a:buFont typeface="Arial"/>
              <a:buNone/>
            </a:pPr>
            <a:endParaRPr sz="4700" b="1">
              <a:solidFill>
                <a:srgbClr val="38761D"/>
              </a:solidFill>
              <a:highlight>
                <a:schemeClr val="lt1"/>
              </a:highlight>
            </a:endParaRPr>
          </a:p>
          <a:p>
            <a:pPr marL="0" marR="508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1914"/>
              <a:buFont typeface="Arial"/>
              <a:buNone/>
            </a:pPr>
            <a:r>
              <a:rPr lang="pt-PT" sz="4700" b="1">
                <a:solidFill>
                  <a:srgbClr val="38761D"/>
                </a:solidFill>
                <a:highlight>
                  <a:schemeClr val="lt1"/>
                </a:highlight>
              </a:rPr>
              <a:t>Quality Health</a:t>
            </a:r>
            <a:endParaRPr sz="4700" b="1">
              <a:solidFill>
                <a:srgbClr val="38761D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22b20fff65_0_132"/>
          <p:cNvSpPr txBox="1">
            <a:spLocks noGrp="1"/>
          </p:cNvSpPr>
          <p:nvPr>
            <p:ph type="subTitle" idx="1"/>
          </p:nvPr>
        </p:nvSpPr>
        <p:spPr>
          <a:xfrm>
            <a:off x="3153833" y="1881433"/>
            <a:ext cx="8497500" cy="47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pt-PT" sz="2100">
                <a:solidFill>
                  <a:schemeClr val="dk1"/>
                </a:solidFill>
                <a:highlight>
                  <a:schemeClr val="lt1"/>
                </a:highlight>
              </a:rPr>
              <a:t>3.1 By 2030, reduce the global maternal mortality rate to less than 70 deaths per 100,000 live births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pt-PT" sz="2100">
                <a:solidFill>
                  <a:schemeClr val="dk1"/>
                </a:solidFill>
                <a:highlight>
                  <a:schemeClr val="lt1"/>
                </a:highlight>
              </a:rPr>
              <a:t>3.2 By 2030, end preventable deaths of newborns and children under 5 years old, with all countries aiming to reduce neonatal mortality to at least 12 per 1,000 live births and under-5 mortality to at least minus 25 per 1,000 live births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marR="50800" lvl="0" indent="0" algn="just" rtl="0">
              <a:lnSpc>
                <a:spcPct val="10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PT" sz="2100">
                <a:solidFill>
                  <a:schemeClr val="dk1"/>
                </a:solidFill>
                <a:highlight>
                  <a:schemeClr val="lt1"/>
                </a:highlight>
              </a:rPr>
              <a:t>3.3 By 2030, end epidemics of AIDS, tuberculosis, ignored tropical diseases, combat hepatitis, water-altered diseases, and other communicable diseases</a:t>
            </a:r>
            <a:endParaRPr sz="21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endParaRPr sz="2100"/>
          </a:p>
        </p:txBody>
      </p:sp>
      <p:pic>
        <p:nvPicPr>
          <p:cNvPr id="103" name="Google Shape;103;g122b20fff65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4501"/>
            <a:ext cx="2982025" cy="29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815850" y="963150"/>
            <a:ext cx="8238000" cy="564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r>
              <a:rPr lang="pt-PT" sz="2500" b="0" i="0" u="none" strike="noStrike" cap="non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Sustainable Development Goal 12 deals  with "responsible consumption and production" . </a:t>
            </a:r>
            <a:endParaRPr sz="2500" b="0" i="0" u="none" strike="noStrike" cap="none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endParaRPr sz="250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r>
              <a:rPr lang="pt-PT" sz="2500" b="1" i="1">
                <a:solidFill>
                  <a:srgbClr val="DDA63A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Sustainable consumption and production is about promoting resource and energy efficiency, sustainable infrastructure, and providing access to basic services, green and decent jobs and a better quality of life for all. Its implementation helps to achieve overall development plans, reduce future economic, environmental and social costs, strengthen economic competitiveness and reduce poverty.</a:t>
            </a:r>
            <a:endParaRPr sz="2500" b="1" i="1">
              <a:solidFill>
                <a:srgbClr val="DDA63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endParaRPr sz="2500" b="1" i="1">
              <a:solidFill>
                <a:srgbClr val="DDA63A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r>
              <a:rPr lang="pt-PT" sz="2500" b="0" i="0" u="none" strike="noStrike" cap="non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Transforming Our World: the 2030 Agenda for Sustainable</a:t>
            </a:r>
            <a:endParaRPr sz="250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r>
              <a:rPr lang="pt-PT" sz="2500" b="0" i="0" u="none" strike="noStrike" cap="non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Development. It is one of the 17 Sustainable Development</a:t>
            </a:r>
            <a:endParaRPr sz="2500">
              <a:solidFill>
                <a:srgbClr val="BF9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3700"/>
              <a:buNone/>
            </a:pPr>
            <a:r>
              <a:rPr lang="pt-PT" sz="2500" b="0" i="0" u="none" strike="noStrike" cap="none">
                <a:solidFill>
                  <a:srgbClr val="BF9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Goals established by the United Nations in 2015.</a:t>
            </a:r>
            <a:endParaRPr sz="2500" b="0" i="0" u="none" strike="noStrike" cap="none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1820" y="0"/>
            <a:ext cx="2770179" cy="250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503989" y="2506662"/>
            <a:ext cx="928837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900"/>
              <a:buChar char="•"/>
            </a:pPr>
            <a:r>
              <a:rPr lang="pt-PT" sz="3900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Development Goal 14 is about "Life under water". One of the 17 Sustainable Development Goals established by the United Nations in 2015, the official word is: "Conserve and sustainably use the oceans, seas and marine resources for sustainable development"</a:t>
            </a:r>
            <a:endParaRPr sz="3900">
              <a:solidFill>
                <a:srgbClr val="00B0F0"/>
              </a:solidFill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9179" y="0"/>
            <a:ext cx="2852821" cy="2852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b20fff65_0_6"/>
          <p:cNvSpPr txBox="1">
            <a:spLocks noGrp="1"/>
          </p:cNvSpPr>
          <p:nvPr>
            <p:ph type="body" idx="1"/>
          </p:nvPr>
        </p:nvSpPr>
        <p:spPr>
          <a:xfrm>
            <a:off x="336725" y="415795"/>
            <a:ext cx="9288300" cy="6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900"/>
              <a:buChar char="•"/>
            </a:pPr>
            <a:r>
              <a:rPr lang="pt-PT" sz="39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UN has defined 10 </a:t>
            </a:r>
            <a:r>
              <a:rPr lang="pt-PT" sz="3900" i="1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Targets</a:t>
            </a:r>
            <a:r>
              <a:rPr lang="pt-PT" sz="39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10 </a:t>
            </a:r>
            <a:r>
              <a:rPr lang="pt-PT" sz="3900" i="1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Indicators</a:t>
            </a:r>
            <a:r>
              <a:rPr lang="pt-PT" sz="39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for SDG 14:</a:t>
            </a:r>
            <a:endParaRPr sz="39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Reduce Marine Pollution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Protect and Restore Ecosystems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Reduce Ocean Acidification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Sustainable Fishing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Conserve Coastal and Marine Areas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End Subsidies contributing  to Overfishing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Increase the Economic benefits from Sustainable use of marine resources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730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Increase Scientific Knowledge research and Technology for Ocean Health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730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Support small scale fishers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73050" algn="l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500"/>
              <a:buFont typeface="Times New Roman"/>
              <a:buChar char="•"/>
            </a:pPr>
            <a:r>
              <a:rPr lang="pt-PT" sz="2500">
                <a:solidFill>
                  <a:srgbClr val="00B0F0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Implement and EnforceInternational Sea Law</a:t>
            </a:r>
            <a:endParaRPr sz="2500">
              <a:solidFill>
                <a:srgbClr val="00B0F0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g122b20fff65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9179" y="0"/>
            <a:ext cx="2852817" cy="2852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Ecrã Panorâmico</PresentationFormat>
  <Paragraphs>33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Arial</vt:lpstr>
      <vt:lpstr>Roboto</vt:lpstr>
      <vt:lpstr>Tema do Office</vt:lpstr>
      <vt:lpstr>Apresentação do PowerPoint</vt:lpstr>
      <vt:lpstr>                                   Zero Hunger End hunger, achieve food security and improved nutrition and promote sustainable agriculture </vt:lpstr>
      <vt:lpstr> Quality Health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f559</cp:lastModifiedBy>
  <cp:revision>1</cp:revision>
  <dcterms:created xsi:type="dcterms:W3CDTF">2022-04-29T09:45:22Z</dcterms:created>
  <dcterms:modified xsi:type="dcterms:W3CDTF">2022-05-01T17:39:05Z</dcterms:modified>
</cp:coreProperties>
</file>