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Josefin Sans" pitchFamily="2" charset="0"/>
      <p:regular r:id="rId19"/>
    </p:embeddedFont>
    <p:embeddedFont>
      <p:font typeface="Lato" panose="020F0502020204030203" pitchFamily="34" charset="0"/>
      <p:regular r:id="rId20"/>
    </p:embeddedFont>
    <p:embeddedFont>
      <p:font typeface="Merriweather Light" panose="00000400000000000000" pitchFamily="2" charset="0"/>
      <p:regular r:id="rId21"/>
      <p:bold r:id="rId22"/>
      <p:italic r:id="rId23"/>
      <p:boldItalic r:id="rId24"/>
    </p:embeddedFont>
    <p:embeddedFont>
      <p:font typeface="Montserrat" panose="00000500000000000000" pitchFamily="2" charset="0"/>
      <p:regular r:id="rId25"/>
      <p:bold r:id="rId26"/>
      <p:italic r:id="rId27"/>
      <p:boldItalic r:id="rId28"/>
    </p:embeddedFont>
    <p:embeddedFont>
      <p:font typeface="Open Sans" panose="020B0606030504020204" pitchFamily="34" charset="0"/>
      <p:regular r:id="rId29"/>
      <p:bold r:id="rId30"/>
      <p:italic r:id="rId31"/>
      <p:boldItalic r:id="rId32"/>
    </p:embeddedFont>
    <p:embeddedFont>
      <p:font typeface="Open Sans SemiBold" panose="020B0706030804020204" pitchFamily="34" charset="0"/>
      <p:regular r:id="rId33"/>
      <p:bold r:id="rId34"/>
      <p:italic r:id="rId35"/>
      <p:boldItalic r:id="rId36"/>
    </p:embeddedFont>
    <p:embeddedFont>
      <p:font typeface="Russo One" panose="020B0604020202020204" charset="0"/>
      <p:regular r:id="rId37"/>
    </p:embeddedFont>
    <p:embeddedFont>
      <p:font typeface="Vidaloka" panose="020B0604020202020204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36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presProps" Target="presProp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217ceb0c24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1217ceb0c24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217ceb0c24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217ceb0c24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217ceb0c24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1217ceb0c24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217ceb0c24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1217ceb0c24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217ceb0c24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217ceb0c24_0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217ceb0c24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1217ceb0c24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23a8e8a6f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123a8e8a6f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217ceb0c24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217ceb0c24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217ceb0c24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217ceb0c24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217ceb0c24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217ceb0c24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217ceb0c24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217ceb0c24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217ceb0c24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217ceb0c24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217ceb0c24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217ceb0c24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217ceb0c24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217ceb0c24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217ceb0c24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217ceb0c24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975" y="132450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40000" y="3377100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-257975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 flipH="1">
            <a:off x="6467450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497763"/>
            <a:ext cx="7717500" cy="16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>
            <a:spLocks noGrp="1"/>
          </p:cNvSpPr>
          <p:nvPr>
            <p:ph type="subTitle" idx="1"/>
          </p:nvPr>
        </p:nvSpPr>
        <p:spPr>
          <a:xfrm>
            <a:off x="1514325" y="3278788"/>
            <a:ext cx="61203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68" name="Google Shape;68;p1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1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70;p11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Google Shape;71;p11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358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5001000" y="19429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2"/>
          </p:nvPr>
        </p:nvSpPr>
        <p:spPr>
          <a:xfrm>
            <a:off x="5001000" y="225510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3"/>
          </p:nvPr>
        </p:nvSpPr>
        <p:spPr>
          <a:xfrm>
            <a:off x="1655200" y="19429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"/>
          </p:nvPr>
        </p:nvSpPr>
        <p:spPr>
          <a:xfrm>
            <a:off x="1655200" y="225510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5"/>
          </p:nvPr>
        </p:nvSpPr>
        <p:spPr>
          <a:xfrm>
            <a:off x="5001000" y="37239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6"/>
          </p:nvPr>
        </p:nvSpPr>
        <p:spPr>
          <a:xfrm>
            <a:off x="5001000" y="403612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7"/>
          </p:nvPr>
        </p:nvSpPr>
        <p:spPr>
          <a:xfrm>
            <a:off x="1655200" y="37239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8"/>
          </p:nvPr>
        </p:nvSpPr>
        <p:spPr>
          <a:xfrm>
            <a:off x="1655250" y="403612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9" hasCustomPrompt="1"/>
          </p:nvPr>
        </p:nvSpPr>
        <p:spPr>
          <a:xfrm>
            <a:off x="2378650" y="13035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13" hasCustomPrompt="1"/>
          </p:nvPr>
        </p:nvSpPr>
        <p:spPr>
          <a:xfrm>
            <a:off x="5724450" y="13035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14" hasCustomPrompt="1"/>
          </p:nvPr>
        </p:nvSpPr>
        <p:spPr>
          <a:xfrm>
            <a:off x="2378700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15" hasCustomPrompt="1"/>
          </p:nvPr>
        </p:nvSpPr>
        <p:spPr>
          <a:xfrm>
            <a:off x="5724450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87" name="Google Shape;87;p1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1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2410500" y="2932775"/>
            <a:ext cx="4323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1"/>
          </p:nvPr>
        </p:nvSpPr>
        <p:spPr>
          <a:xfrm>
            <a:off x="1842900" y="1661963"/>
            <a:ext cx="54582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2" name="Google Shape;92;p1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" name="Google Shape;93;p1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1994850" y="1697488"/>
            <a:ext cx="5154300" cy="11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ubTitle" idx="1"/>
          </p:nvPr>
        </p:nvSpPr>
        <p:spPr>
          <a:xfrm>
            <a:off x="2299500" y="2972150"/>
            <a:ext cx="45450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97" name="Google Shape;97;p1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1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01" name="Google Shape;101;p1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1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Google Shape;103;p16"/>
          <p:cNvCxnSpPr/>
          <p:nvPr/>
        </p:nvCxnSpPr>
        <p:spPr>
          <a:xfrm>
            <a:off x="7207350" y="-153175"/>
            <a:ext cx="2120400" cy="1273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4956100" y="2467375"/>
            <a:ext cx="2475300" cy="64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title" idx="2" hasCustomPrompt="1"/>
          </p:nvPr>
        </p:nvSpPr>
        <p:spPr>
          <a:xfrm>
            <a:off x="4956100" y="1402325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1"/>
          </p:nvPr>
        </p:nvSpPr>
        <p:spPr>
          <a:xfrm>
            <a:off x="4956100" y="3116275"/>
            <a:ext cx="2475300" cy="62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8" name="Google Shape;108;p1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Google Shape;109;p1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Google Shape;110;p17"/>
          <p:cNvCxnSpPr/>
          <p:nvPr/>
        </p:nvCxnSpPr>
        <p:spPr>
          <a:xfrm>
            <a:off x="-209600" y="2402450"/>
            <a:ext cx="3144300" cy="27897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1043725" y="1185550"/>
            <a:ext cx="3123000" cy="20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ubTitle" idx="1"/>
          </p:nvPr>
        </p:nvSpPr>
        <p:spPr>
          <a:xfrm>
            <a:off x="1043725" y="3360938"/>
            <a:ext cx="3013500" cy="7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114" name="Google Shape;114;p1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" name="Google Shape;115;p1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" name="Google Shape;116;p18"/>
          <p:cNvCxnSpPr/>
          <p:nvPr/>
        </p:nvCxnSpPr>
        <p:spPr>
          <a:xfrm>
            <a:off x="5322650" y="-80625"/>
            <a:ext cx="4005000" cy="2007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subTitle" idx="1"/>
          </p:nvPr>
        </p:nvSpPr>
        <p:spPr>
          <a:xfrm>
            <a:off x="3509000" y="2636125"/>
            <a:ext cx="212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subTitle" idx="2"/>
          </p:nvPr>
        </p:nvSpPr>
        <p:spPr>
          <a:xfrm>
            <a:off x="3509025" y="2976125"/>
            <a:ext cx="2126100" cy="8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subTitle" idx="3"/>
          </p:nvPr>
        </p:nvSpPr>
        <p:spPr>
          <a:xfrm>
            <a:off x="953025" y="2636125"/>
            <a:ext cx="212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4"/>
          </p:nvPr>
        </p:nvSpPr>
        <p:spPr>
          <a:xfrm>
            <a:off x="953125" y="2976125"/>
            <a:ext cx="2126100" cy="8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subTitle" idx="5"/>
          </p:nvPr>
        </p:nvSpPr>
        <p:spPr>
          <a:xfrm>
            <a:off x="6064875" y="2636125"/>
            <a:ext cx="212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ubTitle" idx="6"/>
          </p:nvPr>
        </p:nvSpPr>
        <p:spPr>
          <a:xfrm>
            <a:off x="6064875" y="2976125"/>
            <a:ext cx="2126100" cy="8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665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125" name="Google Shape;125;p1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" name="Google Shape;126;p1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4_2_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subTitle" idx="1"/>
          </p:nvPr>
        </p:nvSpPr>
        <p:spPr>
          <a:xfrm>
            <a:off x="3718325" y="3391775"/>
            <a:ext cx="1642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subTitle" idx="2"/>
          </p:nvPr>
        </p:nvSpPr>
        <p:spPr>
          <a:xfrm>
            <a:off x="3617675" y="3731775"/>
            <a:ext cx="184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subTitle" idx="3"/>
          </p:nvPr>
        </p:nvSpPr>
        <p:spPr>
          <a:xfrm>
            <a:off x="1328025" y="3391775"/>
            <a:ext cx="1642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ubTitle" idx="4"/>
          </p:nvPr>
        </p:nvSpPr>
        <p:spPr>
          <a:xfrm>
            <a:off x="1227426" y="3731775"/>
            <a:ext cx="184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ubTitle" idx="5"/>
          </p:nvPr>
        </p:nvSpPr>
        <p:spPr>
          <a:xfrm>
            <a:off x="6108550" y="3391775"/>
            <a:ext cx="1643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subTitle" idx="6"/>
          </p:nvPr>
        </p:nvSpPr>
        <p:spPr>
          <a:xfrm>
            <a:off x="6008050" y="3731775"/>
            <a:ext cx="184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318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135" name="Google Shape;135;p2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2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714550" y="2543963"/>
            <a:ext cx="3714900" cy="64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3746550" y="1478925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2291400" y="3279625"/>
            <a:ext cx="4561200" cy="3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" name="Google Shape;19;p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 flipH="1">
            <a:off x="7948925" y="3979775"/>
            <a:ext cx="1378500" cy="1236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 flipH="1">
            <a:off x="-112875" y="-88700"/>
            <a:ext cx="1418700" cy="1064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_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3414050" y="1811988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ubTitle" idx="2"/>
          </p:nvPr>
        </p:nvSpPr>
        <p:spPr>
          <a:xfrm>
            <a:off x="3564200" y="2152000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3"/>
          </p:nvPr>
        </p:nvSpPr>
        <p:spPr>
          <a:xfrm>
            <a:off x="705725" y="1811988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subTitle" idx="4"/>
          </p:nvPr>
        </p:nvSpPr>
        <p:spPr>
          <a:xfrm>
            <a:off x="855875" y="2152000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5"/>
          </p:nvPr>
        </p:nvSpPr>
        <p:spPr>
          <a:xfrm>
            <a:off x="6122325" y="1811988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ubTitle" idx="6"/>
          </p:nvPr>
        </p:nvSpPr>
        <p:spPr>
          <a:xfrm>
            <a:off x="6272475" y="2152000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7"/>
          </p:nvPr>
        </p:nvSpPr>
        <p:spPr>
          <a:xfrm>
            <a:off x="3414050" y="3543463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subTitle" idx="8"/>
          </p:nvPr>
        </p:nvSpPr>
        <p:spPr>
          <a:xfrm>
            <a:off x="3564200" y="3883475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9"/>
          </p:nvPr>
        </p:nvSpPr>
        <p:spPr>
          <a:xfrm>
            <a:off x="705725" y="3543463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ubTitle" idx="13"/>
          </p:nvPr>
        </p:nvSpPr>
        <p:spPr>
          <a:xfrm>
            <a:off x="855875" y="3883475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14"/>
          </p:nvPr>
        </p:nvSpPr>
        <p:spPr>
          <a:xfrm>
            <a:off x="6122325" y="3543463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subTitle" idx="15"/>
          </p:nvPr>
        </p:nvSpPr>
        <p:spPr>
          <a:xfrm>
            <a:off x="6272475" y="3883475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608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151" name="Google Shape;151;p2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" name="Google Shape;152;p2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4_1_1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subTitle" idx="1"/>
          </p:nvPr>
        </p:nvSpPr>
        <p:spPr>
          <a:xfrm>
            <a:off x="4916850" y="1970400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subTitle" idx="2"/>
          </p:nvPr>
        </p:nvSpPr>
        <p:spPr>
          <a:xfrm>
            <a:off x="5058900" y="2310413"/>
            <a:ext cx="203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subTitle" idx="3"/>
          </p:nvPr>
        </p:nvSpPr>
        <p:spPr>
          <a:xfrm>
            <a:off x="1911150" y="1970400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subTitle" idx="4"/>
          </p:nvPr>
        </p:nvSpPr>
        <p:spPr>
          <a:xfrm>
            <a:off x="2053300" y="2310413"/>
            <a:ext cx="203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subTitle" idx="5"/>
          </p:nvPr>
        </p:nvSpPr>
        <p:spPr>
          <a:xfrm>
            <a:off x="4916850" y="3625538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subTitle" idx="6"/>
          </p:nvPr>
        </p:nvSpPr>
        <p:spPr>
          <a:xfrm>
            <a:off x="5058900" y="3965550"/>
            <a:ext cx="203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subTitle" idx="7"/>
          </p:nvPr>
        </p:nvSpPr>
        <p:spPr>
          <a:xfrm>
            <a:off x="1911150" y="3625538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61" name="Google Shape;161;p22"/>
          <p:cNvSpPr txBox="1">
            <a:spLocks noGrp="1"/>
          </p:cNvSpPr>
          <p:nvPr>
            <p:ph type="subTitle" idx="8"/>
          </p:nvPr>
        </p:nvSpPr>
        <p:spPr>
          <a:xfrm>
            <a:off x="2053200" y="3965550"/>
            <a:ext cx="203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648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163" name="Google Shape;163;p2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" name="Google Shape;164;p2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4_2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>
            <a:spLocks noGrp="1"/>
          </p:cNvSpPr>
          <p:nvPr>
            <p:ph type="subTitle" idx="1"/>
          </p:nvPr>
        </p:nvSpPr>
        <p:spPr>
          <a:xfrm>
            <a:off x="3568125" y="2994600"/>
            <a:ext cx="20154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subTitle" idx="2"/>
          </p:nvPr>
        </p:nvSpPr>
        <p:spPr>
          <a:xfrm>
            <a:off x="3568125" y="3334600"/>
            <a:ext cx="20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subTitle" idx="3"/>
          </p:nvPr>
        </p:nvSpPr>
        <p:spPr>
          <a:xfrm>
            <a:off x="1088350" y="2994600"/>
            <a:ext cx="20154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subTitle" idx="4"/>
          </p:nvPr>
        </p:nvSpPr>
        <p:spPr>
          <a:xfrm>
            <a:off x="1088450" y="3334600"/>
            <a:ext cx="20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subTitle" idx="5"/>
          </p:nvPr>
        </p:nvSpPr>
        <p:spPr>
          <a:xfrm>
            <a:off x="6055450" y="2994600"/>
            <a:ext cx="20154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subTitle" idx="6"/>
          </p:nvPr>
        </p:nvSpPr>
        <p:spPr>
          <a:xfrm>
            <a:off x="6055450" y="3334600"/>
            <a:ext cx="20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6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173" name="Google Shape;173;p2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" name="Google Shape;174;p2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5" name="Google Shape;175;p23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5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>
            <a:spLocks noGrp="1"/>
          </p:cNvSpPr>
          <p:nvPr>
            <p:ph type="subTitle" idx="1"/>
          </p:nvPr>
        </p:nvSpPr>
        <p:spPr>
          <a:xfrm>
            <a:off x="4750187" y="1722900"/>
            <a:ext cx="201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subTitle" idx="2"/>
          </p:nvPr>
        </p:nvSpPr>
        <p:spPr>
          <a:xfrm>
            <a:off x="4750184" y="2062900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4"/>
          <p:cNvSpPr txBox="1">
            <a:spLocks noGrp="1"/>
          </p:cNvSpPr>
          <p:nvPr>
            <p:ph type="subTitle" idx="3"/>
          </p:nvPr>
        </p:nvSpPr>
        <p:spPr>
          <a:xfrm>
            <a:off x="2306462" y="1722900"/>
            <a:ext cx="201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subTitle" idx="4"/>
          </p:nvPr>
        </p:nvSpPr>
        <p:spPr>
          <a:xfrm>
            <a:off x="2306462" y="2062900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subTitle" idx="5"/>
          </p:nvPr>
        </p:nvSpPr>
        <p:spPr>
          <a:xfrm>
            <a:off x="4750187" y="3158925"/>
            <a:ext cx="201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subTitle" idx="6"/>
          </p:nvPr>
        </p:nvSpPr>
        <p:spPr>
          <a:xfrm>
            <a:off x="4750184" y="3498925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4"/>
          <p:cNvSpPr txBox="1">
            <a:spLocks noGrp="1"/>
          </p:cNvSpPr>
          <p:nvPr>
            <p:ph type="subTitle" idx="7"/>
          </p:nvPr>
        </p:nvSpPr>
        <p:spPr>
          <a:xfrm>
            <a:off x="2306462" y="3158925"/>
            <a:ext cx="201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subTitle" idx="8"/>
          </p:nvPr>
        </p:nvSpPr>
        <p:spPr>
          <a:xfrm>
            <a:off x="2306462" y="3498925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278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186" name="Google Shape;186;p2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2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>
            <a:spLocks noGrp="1"/>
          </p:cNvSpPr>
          <p:nvPr>
            <p:ph type="title" hasCustomPrompt="1"/>
          </p:nvPr>
        </p:nvSpPr>
        <p:spPr>
          <a:xfrm>
            <a:off x="2592925" y="714600"/>
            <a:ext cx="39582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190" name="Google Shape;190;p25"/>
          <p:cNvSpPr txBox="1">
            <a:spLocks noGrp="1"/>
          </p:cNvSpPr>
          <p:nvPr>
            <p:ph type="subTitle" idx="1"/>
          </p:nvPr>
        </p:nvSpPr>
        <p:spPr>
          <a:xfrm>
            <a:off x="2364984" y="1346400"/>
            <a:ext cx="44142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5"/>
          <p:cNvSpPr txBox="1">
            <a:spLocks noGrp="1"/>
          </p:cNvSpPr>
          <p:nvPr>
            <p:ph type="title" idx="2" hasCustomPrompt="1"/>
          </p:nvPr>
        </p:nvSpPr>
        <p:spPr>
          <a:xfrm>
            <a:off x="2592925" y="2063025"/>
            <a:ext cx="39582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192" name="Google Shape;192;p25"/>
          <p:cNvSpPr txBox="1">
            <a:spLocks noGrp="1"/>
          </p:cNvSpPr>
          <p:nvPr>
            <p:ph type="subTitle" idx="3"/>
          </p:nvPr>
        </p:nvSpPr>
        <p:spPr>
          <a:xfrm>
            <a:off x="2364984" y="2694825"/>
            <a:ext cx="44142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5"/>
          <p:cNvSpPr txBox="1">
            <a:spLocks noGrp="1"/>
          </p:cNvSpPr>
          <p:nvPr>
            <p:ph type="title" idx="4" hasCustomPrompt="1"/>
          </p:nvPr>
        </p:nvSpPr>
        <p:spPr>
          <a:xfrm>
            <a:off x="2592925" y="3411450"/>
            <a:ext cx="39582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194" name="Google Shape;194;p25"/>
          <p:cNvSpPr txBox="1">
            <a:spLocks noGrp="1"/>
          </p:cNvSpPr>
          <p:nvPr>
            <p:ph type="subTitle" idx="5"/>
          </p:nvPr>
        </p:nvSpPr>
        <p:spPr>
          <a:xfrm>
            <a:off x="2364950" y="4043250"/>
            <a:ext cx="44142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5" name="Google Shape;195;p2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6" name="Google Shape;196;p2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7_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>
            <a:spLocks noGrp="1"/>
          </p:cNvSpPr>
          <p:nvPr>
            <p:ph type="title"/>
          </p:nvPr>
        </p:nvSpPr>
        <p:spPr>
          <a:xfrm>
            <a:off x="803750" y="2025800"/>
            <a:ext cx="4087500" cy="6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6"/>
          <p:cNvSpPr txBox="1">
            <a:spLocks noGrp="1"/>
          </p:cNvSpPr>
          <p:nvPr>
            <p:ph type="subTitle" idx="1"/>
          </p:nvPr>
        </p:nvSpPr>
        <p:spPr>
          <a:xfrm>
            <a:off x="803750" y="2693525"/>
            <a:ext cx="31593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00" name="Google Shape;200;p2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1" name="Google Shape;201;p2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7_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>
            <a:spLocks noGrp="1"/>
          </p:cNvSpPr>
          <p:nvPr>
            <p:ph type="title"/>
          </p:nvPr>
        </p:nvSpPr>
        <p:spPr>
          <a:xfrm>
            <a:off x="4490150" y="2047725"/>
            <a:ext cx="33642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204" name="Google Shape;204;p27"/>
          <p:cNvSpPr txBox="1">
            <a:spLocks noGrp="1"/>
          </p:cNvSpPr>
          <p:nvPr>
            <p:ph type="subTitle" idx="1"/>
          </p:nvPr>
        </p:nvSpPr>
        <p:spPr>
          <a:xfrm>
            <a:off x="4855550" y="2694825"/>
            <a:ext cx="29988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Josefin Sans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cxnSp>
        <p:nvCxnSpPr>
          <p:cNvPr id="205" name="Google Shape;205;p2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" name="Google Shape;206;p2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CUSTOM_8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>
            <a:spLocks noGrp="1"/>
          </p:cNvSpPr>
          <p:nvPr>
            <p:ph type="subTitle" idx="1"/>
          </p:nvPr>
        </p:nvSpPr>
        <p:spPr>
          <a:xfrm>
            <a:off x="4166800" y="1453525"/>
            <a:ext cx="3957600" cy="28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50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210" name="Google Shape;210;p2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1" name="Google Shape;211;p2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2" name="Google Shape;212;p28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9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>
            <a:spLocks noGrp="1"/>
          </p:cNvSpPr>
          <p:nvPr>
            <p:ph type="subTitle" idx="1"/>
          </p:nvPr>
        </p:nvSpPr>
        <p:spPr>
          <a:xfrm>
            <a:off x="4816075" y="3616375"/>
            <a:ext cx="2942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15" name="Google Shape;215;p29"/>
          <p:cNvSpPr txBox="1">
            <a:spLocks noGrp="1"/>
          </p:cNvSpPr>
          <p:nvPr>
            <p:ph type="subTitle" idx="2"/>
          </p:nvPr>
        </p:nvSpPr>
        <p:spPr>
          <a:xfrm>
            <a:off x="4816200" y="3956375"/>
            <a:ext cx="2941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subTitle" idx="3"/>
          </p:nvPr>
        </p:nvSpPr>
        <p:spPr>
          <a:xfrm>
            <a:off x="1385829" y="3616375"/>
            <a:ext cx="2942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subTitle" idx="4"/>
          </p:nvPr>
        </p:nvSpPr>
        <p:spPr>
          <a:xfrm>
            <a:off x="1386025" y="3956375"/>
            <a:ext cx="2941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272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219" name="Google Shape;219;p2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0" name="Google Shape;220;p2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>
            <a:spLocks noGrp="1"/>
          </p:cNvSpPr>
          <p:nvPr>
            <p:ph type="title"/>
          </p:nvPr>
        </p:nvSpPr>
        <p:spPr>
          <a:xfrm>
            <a:off x="2832900" y="791200"/>
            <a:ext cx="3478200" cy="9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3" name="Google Shape;223;p30"/>
          <p:cNvSpPr txBox="1">
            <a:spLocks noGrp="1"/>
          </p:cNvSpPr>
          <p:nvPr>
            <p:ph type="subTitle" idx="1"/>
          </p:nvPr>
        </p:nvSpPr>
        <p:spPr>
          <a:xfrm>
            <a:off x="2983350" y="1749425"/>
            <a:ext cx="3177300" cy="9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0"/>
          <p:cNvSpPr txBox="1"/>
          <p:nvPr/>
        </p:nvSpPr>
        <p:spPr>
          <a:xfrm>
            <a:off x="2900450" y="3438275"/>
            <a:ext cx="33432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CREDITS</a:t>
            </a:r>
            <a:r>
              <a:rPr lang="pt-PT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 This presentation template was created by </a:t>
            </a:r>
            <a:r>
              <a:rPr lang="pt-PT" sz="10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pt-PT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pt-PT" sz="10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pt-PT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,and infographics &amp; images by </a:t>
            </a:r>
            <a:r>
              <a:rPr lang="pt-PT" sz="10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25" name="Google Shape;225;p3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6" name="Google Shape;226;p30"/>
          <p:cNvCxnSpPr/>
          <p:nvPr/>
        </p:nvCxnSpPr>
        <p:spPr>
          <a:xfrm>
            <a:off x="-257975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3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30"/>
          <p:cNvCxnSpPr/>
          <p:nvPr/>
        </p:nvCxnSpPr>
        <p:spPr>
          <a:xfrm>
            <a:off x="6467450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9pPr>
          </a:lstStyle>
          <a:p>
            <a:endParaRPr/>
          </a:p>
        </p:txBody>
      </p:sp>
      <p:cxnSp>
        <p:nvCxnSpPr>
          <p:cNvPr id="26" name="Google Shape;26;p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27;p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28;p4"/>
          <p:cNvCxnSpPr/>
          <p:nvPr/>
        </p:nvCxnSpPr>
        <p:spPr>
          <a:xfrm>
            <a:off x="6884900" y="-113600"/>
            <a:ext cx="2565600" cy="1306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0" name="Google Shape;230;p3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3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3" name="Google Shape;233;p3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4" name="Google Shape;234;p3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" name="Google Shape;235;p32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6" name="Google Shape;236;p32"/>
          <p:cNvCxnSpPr/>
          <p:nvPr/>
        </p:nvCxnSpPr>
        <p:spPr>
          <a:xfrm>
            <a:off x="-147275" y="3943475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8" name="Google Shape;238;p3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9" name="Google Shape;239;p3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0" name="Google Shape;240;p33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5038975" y="26490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2"/>
          </p:nvPr>
        </p:nvSpPr>
        <p:spPr>
          <a:xfrm>
            <a:off x="5038975" y="2961200"/>
            <a:ext cx="2486100" cy="9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3"/>
          </p:nvPr>
        </p:nvSpPr>
        <p:spPr>
          <a:xfrm>
            <a:off x="1693175" y="26490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4"/>
          </p:nvPr>
        </p:nvSpPr>
        <p:spPr>
          <a:xfrm>
            <a:off x="1693175" y="2961200"/>
            <a:ext cx="2486100" cy="9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5" name="Google Shape;35;p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5"/>
          <p:cNvCxnSpPr/>
          <p:nvPr/>
        </p:nvCxnSpPr>
        <p:spPr>
          <a:xfrm flipH="1">
            <a:off x="6935750" y="3931325"/>
            <a:ext cx="2549400" cy="13545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40" name="Google Shape;40;p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2360375" y="1433050"/>
            <a:ext cx="1725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ubTitle" idx="2"/>
          </p:nvPr>
        </p:nvSpPr>
        <p:spPr>
          <a:xfrm>
            <a:off x="2247500" y="1790050"/>
            <a:ext cx="5160300" cy="24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rgbClr val="37495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29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46" name="Google Shape;46;p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" name="Google Shape;47;p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1122500" y="1225400"/>
            <a:ext cx="6899100" cy="2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cxnSp>
        <p:nvCxnSpPr>
          <p:cNvPr id="50" name="Google Shape;50;p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52;p8"/>
          <p:cNvCxnSpPr/>
          <p:nvPr/>
        </p:nvCxnSpPr>
        <p:spPr>
          <a:xfrm flipH="1">
            <a:off x="7093250" y="3935075"/>
            <a:ext cx="2332800" cy="1347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53;p8"/>
          <p:cNvCxnSpPr/>
          <p:nvPr/>
        </p:nvCxnSpPr>
        <p:spPr>
          <a:xfrm flipH="1">
            <a:off x="-420450" y="-121600"/>
            <a:ext cx="2332800" cy="1347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89595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57" name="Google Shape;57;p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9"/>
          <p:cNvCxnSpPr/>
          <p:nvPr/>
        </p:nvCxnSpPr>
        <p:spPr>
          <a:xfrm flipH="1">
            <a:off x="5925450" y="2797500"/>
            <a:ext cx="3378000" cy="24669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713225" y="539500"/>
            <a:ext cx="3557100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latin typeface="Vidaloka"/>
                <a:ea typeface="Vidaloka"/>
                <a:cs typeface="Vidaloka"/>
                <a:sym typeface="Vidaloka"/>
              </a:defRPr>
            </a:lvl1pPr>
          </a:lstStyle>
          <a:p>
            <a:endParaRPr/>
          </a:p>
        </p:txBody>
      </p:sp>
      <p:cxnSp>
        <p:nvCxnSpPr>
          <p:cNvPr id="62" name="Google Shape;62;p1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1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10"/>
          <p:cNvCxnSpPr/>
          <p:nvPr/>
        </p:nvCxnSpPr>
        <p:spPr>
          <a:xfrm rot="10800000" flipH="1">
            <a:off x="6144975" y="3103725"/>
            <a:ext cx="3118200" cy="22011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cm-olhao.pt/listar-artigos/3043-historia-da-industria-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 txBox="1">
            <a:spLocks noGrp="1"/>
          </p:cNvSpPr>
          <p:nvPr>
            <p:ph type="ctrTitle"/>
          </p:nvPr>
        </p:nvSpPr>
        <p:spPr>
          <a:xfrm>
            <a:off x="972275" y="1878050"/>
            <a:ext cx="7064100" cy="21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38100" lvl="0" indent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202124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38100" lvl="0" indent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6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CONSERVATIVE INDUSTRY IN PORTUGAL</a:t>
            </a:r>
            <a:endParaRPr sz="26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4"/>
          <p:cNvSpPr txBox="1">
            <a:spLocks noGrp="1"/>
          </p:cNvSpPr>
          <p:nvPr>
            <p:ph type="subTitle" idx="1"/>
          </p:nvPr>
        </p:nvSpPr>
        <p:spPr>
          <a:xfrm>
            <a:off x="160200" y="4246775"/>
            <a:ext cx="7064100" cy="6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b="1" dirty="0" err="1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Work</a:t>
            </a:r>
            <a:r>
              <a:rPr lang="pt-PT" b="1" dirty="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PT" b="1" dirty="0" err="1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done</a:t>
            </a:r>
            <a:r>
              <a:rPr lang="pt-PT" b="1" dirty="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PT" b="1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by: </a:t>
            </a:r>
            <a:r>
              <a:rPr lang="pt-PT" b="1" dirty="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Cátia Santos n3 </a:t>
            </a:r>
            <a:endParaRPr b="1" dirty="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b="1" dirty="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Carlota Marcelino n2 9C</a:t>
            </a:r>
            <a:endParaRPr b="1" dirty="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2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MAIN CONSTRAINTS</a:t>
            </a:r>
            <a:endParaRPr sz="22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302" name="Google Shape;302;p43"/>
          <p:cNvSpPr txBox="1">
            <a:spLocks noGrp="1"/>
          </p:cNvSpPr>
          <p:nvPr>
            <p:ph type="body" idx="1"/>
          </p:nvPr>
        </p:nvSpPr>
        <p:spPr>
          <a:xfrm>
            <a:off x="50750" y="1272925"/>
            <a:ext cx="8527500" cy="3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The irregular supply of sardines due to the high prices that</a:t>
            </a:r>
            <a:endParaRPr sz="14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4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this raw material reaches at certain times of the year.</a:t>
            </a:r>
            <a:endParaRPr sz="14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Competition in the international markets for low-quality canned</a:t>
            </a:r>
            <a:endParaRPr sz="14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prices from countries with cheap labor (“social dumping”), as is the case in North Africa, in canned</a:t>
            </a:r>
            <a:endParaRPr sz="14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sardines and the Far East (Thailand, Philippines, etc.)</a:t>
            </a:r>
            <a:endParaRPr sz="14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canned tuna.</a:t>
            </a:r>
            <a:endParaRPr sz="14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The foreseeable abolition or reduction of the customs duties of the</a:t>
            </a:r>
            <a:endParaRPr sz="14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Common Customs Tariff in the case of canned tuna</a:t>
            </a:r>
            <a:endParaRPr sz="14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from the Far East..</a:t>
            </a:r>
            <a:endParaRPr sz="14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The competition of canned “sardines” from Peru and Chile of the species “sardinops sagax sagax” and “strangomera bentinky”.</a:t>
            </a:r>
            <a:endParaRPr sz="14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9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2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Challenges</a:t>
            </a:r>
            <a:endParaRPr sz="22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308" name="Google Shape;308;p44"/>
          <p:cNvSpPr txBox="1">
            <a:spLocks noGrp="1"/>
          </p:cNvSpPr>
          <p:nvPr>
            <p:ph type="body" idx="1"/>
          </p:nvPr>
        </p:nvSpPr>
        <p:spPr>
          <a:xfrm>
            <a:off x="101500" y="1281375"/>
            <a:ext cx="83124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7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Living with the globalization of markets:</a:t>
            </a:r>
            <a:endParaRPr sz="17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6550" algn="l" rtl="0">
              <a:spcBef>
                <a:spcPts val="1200"/>
              </a:spcBef>
              <a:spcAft>
                <a:spcPts val="0"/>
              </a:spcAft>
              <a:buClr>
                <a:srgbClr val="202124"/>
              </a:buClr>
              <a:buSzPts val="1700"/>
              <a:buFont typeface="Open Sans"/>
              <a:buChar char="●"/>
            </a:pPr>
            <a:r>
              <a:rPr lang="pt-PT" sz="17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Competition in the domestic and international market for</a:t>
            </a:r>
            <a:endParaRPr sz="17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marR="38100" lvl="0" indent="0" algn="l" rtl="0">
              <a:lnSpc>
                <a:spcPct val="128571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PT" sz="17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low quality and cheaper products.</a:t>
            </a:r>
            <a:endParaRPr sz="17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marR="38100" lvl="0" indent="-3365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700"/>
              <a:buFont typeface="Open Sans"/>
              <a:buChar char="●"/>
            </a:pPr>
            <a:r>
              <a:rPr lang="pt-PT" sz="17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The 21 more species of “sardines” in addition to “sardines”</a:t>
            </a:r>
            <a:endParaRPr sz="17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7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pilchardus (walbaum) which is ours, recognized by the</a:t>
            </a:r>
            <a:endParaRPr sz="17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7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Codex Alimentarius and that at any time</a:t>
            </a:r>
            <a:endParaRPr sz="17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7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may invade markets.</a:t>
            </a:r>
            <a:endParaRPr sz="17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2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Opportunities</a:t>
            </a:r>
            <a:endParaRPr sz="22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  <p:sp>
        <p:nvSpPr>
          <p:cNvPr id="314" name="Google Shape;314;p45"/>
          <p:cNvSpPr txBox="1">
            <a:spLocks noGrp="1"/>
          </p:cNvSpPr>
          <p:nvPr>
            <p:ph type="body" idx="1"/>
          </p:nvPr>
        </p:nvSpPr>
        <p:spPr>
          <a:xfrm>
            <a:off x="67675" y="1196800"/>
            <a:ext cx="8958900" cy="36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3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It is an easily accommodated food product.</a:t>
            </a:r>
            <a:endParaRPr sz="13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PT" sz="13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and manufacturing, of great durability, natural, without dyes or preservatives, made with deep knowledge and long tradition;</a:t>
            </a:r>
            <a:endParaRPr sz="13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PT" sz="13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Product intended for the domestic market is for the export.</a:t>
            </a:r>
            <a:endParaRPr sz="13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3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Good for the health and at an affordable price;</a:t>
            </a:r>
            <a:endParaRPr sz="13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3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The use of Atlantic sardines of the species “sardina pilchardus (Walbaum)”;</a:t>
            </a:r>
            <a:endParaRPr sz="13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3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The fact that Portuguese sardines are certified.</a:t>
            </a:r>
            <a:endParaRPr sz="13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3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The flooding of the EU and the consequent increase in the number of</a:t>
            </a:r>
            <a:endParaRPr sz="13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3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potential consumers.</a:t>
            </a:r>
            <a:endParaRPr sz="13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2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INNOVATION</a:t>
            </a:r>
            <a:endParaRPr sz="22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320" name="Google Shape;320;p46"/>
          <p:cNvSpPr txBox="1">
            <a:spLocks noGrp="1"/>
          </p:cNvSpPr>
          <p:nvPr>
            <p:ph type="body" idx="1"/>
          </p:nvPr>
        </p:nvSpPr>
        <p:spPr>
          <a:xfrm>
            <a:off x="101525" y="1272925"/>
            <a:ext cx="8329200" cy="3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38100" lvl="0" indent="-3302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600"/>
              <a:buFont typeface="Open Sans"/>
              <a:buChar char="●"/>
            </a:pPr>
            <a:r>
              <a:rPr lang="pt-PT" sz="16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MSC – certification</a:t>
            </a:r>
            <a:endParaRPr sz="16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Clr>
                <a:srgbClr val="202124"/>
              </a:buClr>
              <a:buSzPts val="1600"/>
              <a:buFont typeface="Open Sans"/>
              <a:buChar char="●"/>
            </a:pPr>
            <a:r>
              <a:rPr lang="pt-PT" sz="16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Packaging – packaging with a renewed image (eg.</a:t>
            </a:r>
            <a:endParaRPr sz="16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marR="38100" lvl="0" indent="0" algn="l" rtl="0">
              <a:lnSpc>
                <a:spcPct val="128571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PT" sz="16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gourmet packaging);</a:t>
            </a:r>
            <a:endParaRPr sz="16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marR="38100" lvl="0" indent="-330200" algn="l" rtl="0">
              <a:lnSpc>
                <a:spcPct val="128571"/>
              </a:lnSpc>
              <a:spcBef>
                <a:spcPts val="1200"/>
              </a:spcBef>
              <a:spcAft>
                <a:spcPts val="0"/>
              </a:spcAft>
              <a:buClr>
                <a:srgbClr val="202124"/>
              </a:buClr>
              <a:buSzPts val="1600"/>
              <a:buFont typeface="Open Sans"/>
              <a:buChar char="●"/>
            </a:pPr>
            <a:r>
              <a:rPr lang="pt-PT" sz="16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More environmentally friendly packaging;</a:t>
            </a:r>
            <a:endParaRPr sz="16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600"/>
              <a:buFont typeface="Open Sans"/>
              <a:buChar char="●"/>
            </a:pPr>
            <a:r>
              <a:rPr lang="pt-PT" sz="16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Easier-to-use packaging (flexible aluminum and</a:t>
            </a:r>
            <a:endParaRPr sz="16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marR="38100" lvl="0" indent="0" algn="l" rtl="0">
              <a:lnSpc>
                <a:spcPct val="128571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PT" sz="16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easy opening)</a:t>
            </a:r>
            <a:endParaRPr sz="16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2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INNOVATION (cont.)</a:t>
            </a:r>
            <a:endParaRPr sz="22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326" name="Google Shape;326;p47"/>
          <p:cNvSpPr txBox="1">
            <a:spLocks noGrp="1"/>
          </p:cNvSpPr>
          <p:nvPr>
            <p:ph type="body" idx="1"/>
          </p:nvPr>
        </p:nvSpPr>
        <p:spPr>
          <a:xfrm>
            <a:off x="109975" y="1272925"/>
            <a:ext cx="8320800" cy="34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600"/>
              <a:buFont typeface="Open Sans"/>
              <a:buChar char="●"/>
            </a:pPr>
            <a:r>
              <a:rPr lang="pt-PT" sz="16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Innovation in the target and niches to be reached – ex. children and</a:t>
            </a:r>
            <a:endParaRPr sz="16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marR="38100" lvl="0" indent="0" algn="l" rtl="0">
              <a:lnSpc>
                <a:spcPct val="128571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PT" sz="16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Gourmet;</a:t>
            </a:r>
            <a:endParaRPr sz="16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600"/>
              <a:buFont typeface="Open Sans"/>
              <a:buChar char="●"/>
            </a:pPr>
            <a:r>
              <a:rPr lang="pt-PT" sz="16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Innovation in the concept, always following the good</a:t>
            </a:r>
            <a:endParaRPr sz="16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marR="38100" lvl="0" indent="0" algn="l" rtl="0">
              <a:lnSpc>
                <a:spcPct val="128571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PT" sz="16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nutrition and low caloric value and no preservatives;</a:t>
            </a:r>
            <a:endParaRPr sz="16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600"/>
              <a:buFont typeface="Open Sans"/>
              <a:buChar char="●"/>
            </a:pPr>
            <a:r>
              <a:rPr lang="pt-PT" sz="16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Innovation in recipes – use of new species of</a:t>
            </a:r>
            <a:endParaRPr sz="16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marR="38100" lvl="0" indent="0" algn="l" rtl="0">
              <a:lnSpc>
                <a:spcPct val="128571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PT" sz="16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fish as well as new ingredients;</a:t>
            </a:r>
            <a:endParaRPr sz="16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600"/>
              <a:buFont typeface="Open Sans"/>
              <a:buChar char="●"/>
            </a:pPr>
            <a:r>
              <a:rPr lang="pt-PT" sz="16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Innovation in nutritional assessment studies</a:t>
            </a:r>
            <a:endParaRPr sz="16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marR="38100" lvl="0" indent="0" algn="l" rtl="0">
              <a:lnSpc>
                <a:spcPct val="128571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PT" sz="16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supported by scientific articles.</a:t>
            </a:r>
            <a:endParaRPr sz="16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9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2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CONSUMER INFORMATION</a:t>
            </a:r>
            <a:endParaRPr sz="22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</p:txBody>
      </p:sp>
      <p:sp>
        <p:nvSpPr>
          <p:cNvPr id="332" name="Google Shape;332;p48"/>
          <p:cNvSpPr txBox="1">
            <a:spLocks noGrp="1"/>
          </p:cNvSpPr>
          <p:nvPr>
            <p:ph type="body" idx="1"/>
          </p:nvPr>
        </p:nvSpPr>
        <p:spPr>
          <a:xfrm>
            <a:off x="67675" y="1272925"/>
            <a:ext cx="8363100" cy="35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700"/>
              <a:buFont typeface="Open Sans"/>
              <a:buChar char="●"/>
            </a:pPr>
            <a:r>
              <a:rPr lang="pt-PT" sz="17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We think that the development of the industry canned food will undergo campaigns institutional promotional information, valuing this high quality product and value food, because in this matter there is a great consumer ignorance.</a:t>
            </a:r>
            <a:endParaRPr sz="17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700"/>
              <a:buFont typeface="Open Sans"/>
              <a:buChar char="●"/>
            </a:pPr>
            <a:r>
              <a:rPr lang="pt-PT" sz="17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And it is not by chance that the ANCP is today in Lisbon at an event promoted by the Fundação de Cardiology, integrated in the Month of the Heart.</a:t>
            </a:r>
            <a:endParaRPr sz="17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9"/>
          <p:cNvSpPr txBox="1">
            <a:spLocks noGrp="1"/>
          </p:cNvSpPr>
          <p:nvPr>
            <p:ph type="body" idx="1"/>
          </p:nvPr>
        </p:nvSpPr>
        <p:spPr>
          <a:xfrm>
            <a:off x="713250" y="3578450"/>
            <a:ext cx="7717500" cy="12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" lvl="0" indent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9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HISTORY OF THE OLHANENSE CONSERVATIVE INDUSTRY</a:t>
            </a:r>
            <a:endParaRPr sz="19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300" i="1" u="sng">
                <a:solidFill>
                  <a:schemeClr val="hlink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  <a:hlinkClick r:id="rId3"/>
              </a:rPr>
              <a:t>http://www2.cm-olhao.pt/listar-artigos/3043-historia-da-industria-</a:t>
            </a:r>
            <a:endParaRPr sz="1300" i="1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38" name="Google Shape;338;p49"/>
          <p:cNvSpPr txBox="1"/>
          <p:nvPr/>
        </p:nvSpPr>
        <p:spPr>
          <a:xfrm>
            <a:off x="1945725" y="998250"/>
            <a:ext cx="4458300" cy="20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END        </a:t>
            </a:r>
            <a:endParaRPr sz="1800" b="1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800" b="1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PT" sz="1800" b="1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ANCP     </a:t>
            </a:r>
            <a:endParaRPr sz="1800" b="1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PT" sz="1800" b="1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</a:t>
            </a:r>
            <a:endParaRPr sz="1800" b="1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800" b="1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MAY 2010</a:t>
            </a:r>
            <a:endParaRPr sz="1800" b="1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2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THE ORIGINS</a:t>
            </a:r>
            <a:endParaRPr sz="22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252" name="Google Shape;252;p35"/>
          <p:cNvSpPr txBox="1">
            <a:spLocks noGrp="1"/>
          </p:cNvSpPr>
          <p:nvPr>
            <p:ph type="body" idx="1"/>
          </p:nvPr>
        </p:nvSpPr>
        <p:spPr>
          <a:xfrm>
            <a:off x="50750" y="1171400"/>
            <a:ext cx="8045100" cy="3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38100" lvl="0" indent="-3238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●"/>
            </a:pPr>
            <a:r>
              <a:rPr lang="pt-PT" sz="1500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Nicolas Apert discovered in 1804 the principle of conservation by heat in hermetically sealed containers.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marR="38100" lvl="0" indent="-3238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●"/>
            </a:pPr>
            <a:r>
              <a:rPr lang="pt-PT" sz="1500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The foundations of the canning industry were laid.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marR="38100" lvl="0" indent="-3238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●"/>
            </a:pPr>
            <a:r>
              <a:rPr lang="pt-PT" sz="1500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The abundance of fish and its quality, the length of the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500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coast and the traditional inclination towards the fishing gear, allied to the simplicity of the technique, created among us unique conditions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500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the establishment of the canning industry.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marR="38100" lvl="0" indent="-3238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●"/>
            </a:pPr>
            <a:r>
              <a:rPr lang="pt-PT" sz="1500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In 1938 there were 152 canning factories in Portugal that produced around 34,000 tons of canned fish.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2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TODAY</a:t>
            </a:r>
            <a:endParaRPr sz="22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258" name="Google Shape;258;p36"/>
          <p:cNvSpPr txBox="1">
            <a:spLocks noGrp="1"/>
          </p:cNvSpPr>
          <p:nvPr>
            <p:ph type="body" idx="1"/>
          </p:nvPr>
        </p:nvSpPr>
        <p:spPr>
          <a:xfrm>
            <a:off x="93050" y="1289850"/>
            <a:ext cx="7681500" cy="350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38100" lvl="0" indent="-3302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600"/>
              <a:buFont typeface="Open Sans"/>
              <a:buChar char="●"/>
            </a:pPr>
            <a:r>
              <a:rPr lang="pt-PT" sz="16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There are currently 20 factories in operation that produce 58,500 tons of canned fish.</a:t>
            </a:r>
            <a:endParaRPr sz="16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Clr>
                <a:srgbClr val="202124"/>
              </a:buClr>
              <a:buSzPts val="1600"/>
              <a:buFont typeface="Open Sans"/>
              <a:buChar char="●"/>
            </a:pPr>
            <a:r>
              <a:rPr lang="pt-PT" sz="16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It is a traditional sector of our economy with more than</a:t>
            </a:r>
            <a:endParaRPr sz="16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marR="38100" lvl="0" indent="0" algn="l" rtl="0">
              <a:lnSpc>
                <a:spcPct val="128571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PT" sz="16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150 years.</a:t>
            </a:r>
            <a:endParaRPr sz="16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marR="38100" lvl="0" indent="-3238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Open Sans"/>
              <a:buChar char="●"/>
            </a:pPr>
            <a:r>
              <a:rPr lang="pt-PT" sz="15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It transforms above all the sardine of the species “Sardina</a:t>
            </a:r>
            <a:endParaRPr sz="15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5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Pilchardus (Walbaum)”, tuna in its various species</a:t>
            </a:r>
            <a:endParaRPr sz="15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5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and mackerel, also in its various species.</a:t>
            </a:r>
            <a:endParaRPr sz="15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2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THE SARDINE</a:t>
            </a:r>
            <a:endParaRPr sz="22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64" name="Google Shape;264;p37"/>
          <p:cNvSpPr txBox="1">
            <a:spLocks noGrp="1"/>
          </p:cNvSpPr>
          <p:nvPr>
            <p:ph type="body" idx="1"/>
          </p:nvPr>
        </p:nvSpPr>
        <p:spPr>
          <a:xfrm>
            <a:off x="42300" y="1239100"/>
            <a:ext cx="8320800" cy="350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Open Sans"/>
              <a:buChar char="●"/>
            </a:pPr>
            <a:r>
              <a:rPr lang="pt-PT" sz="15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The “sardine” resource is the most used by the industry</a:t>
            </a:r>
            <a:endParaRPr sz="15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marR="38100" lvl="0" indent="0" algn="l" rtl="0">
              <a:lnSpc>
                <a:spcPct val="128571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PT" sz="15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Portuguese canning company and on which, although not exclusively, almost all the factories located in mainland Portugal depend.</a:t>
            </a:r>
            <a:endParaRPr sz="15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Open Sans"/>
              <a:buChar char="●"/>
            </a:pPr>
            <a:r>
              <a:rPr lang="pt-PT" sz="15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It is the most abundant resource on the Portuguese coast, representing</a:t>
            </a:r>
            <a:endParaRPr sz="15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marR="38100" lvl="0" indent="0" algn="l" rtl="0">
              <a:lnSpc>
                <a:spcPct val="128571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PT" sz="15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more than 40% of the total catches of the national fleet.</a:t>
            </a:r>
            <a:endParaRPr sz="15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marR="38100" lvl="0" indent="-3238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Open Sans"/>
              <a:buChar char="●"/>
            </a:pPr>
            <a:r>
              <a:rPr lang="pt-PT" sz="15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The canning industry currently absorbs between 40% and 50% of sardine catches from the siege fleet.</a:t>
            </a:r>
            <a:endParaRPr sz="15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marR="38100" lvl="0" indent="-3238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Open Sans"/>
              <a:buChar char="●"/>
            </a:pPr>
            <a:r>
              <a:rPr lang="pt-PT" sz="15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Sardines are captured essentially by the national siege fleet and along the Portuguese coast, and the industry canning and siege fleet are interdependent.</a:t>
            </a:r>
            <a:endParaRPr sz="15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2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Production of Canned Fish</a:t>
            </a:r>
            <a:endParaRPr sz="22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2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in Portugal</a:t>
            </a:r>
            <a:endParaRPr sz="22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270" name="Google Shape;270;p38"/>
          <p:cNvSpPr txBox="1">
            <a:spLocks noGrp="1"/>
          </p:cNvSpPr>
          <p:nvPr>
            <p:ph type="body" idx="1"/>
          </p:nvPr>
        </p:nvSpPr>
        <p:spPr>
          <a:xfrm>
            <a:off x="6167125" y="1281375"/>
            <a:ext cx="29769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7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In Portugal they produce</a:t>
            </a:r>
            <a:endParaRPr sz="17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PT" sz="17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if 58 500 tons of</a:t>
            </a:r>
            <a:endParaRPr sz="17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PT" sz="17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canned fish: sardines 28 000 t, mackerel</a:t>
            </a:r>
            <a:endParaRPr sz="17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PT" sz="17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16,000 t, tuna 14,000 t</a:t>
            </a:r>
            <a:endParaRPr sz="17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PT" sz="17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and 500 t of other</a:t>
            </a:r>
            <a:endParaRPr sz="17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7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species.</a:t>
            </a:r>
            <a:endParaRPr sz="17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900"/>
          </a:p>
        </p:txBody>
      </p:sp>
      <p:pic>
        <p:nvPicPr>
          <p:cNvPr id="271" name="Google Shape;271;p38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200" y="1889475"/>
            <a:ext cx="3736575" cy="231045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8"/>
          <p:cNvSpPr txBox="1"/>
          <p:nvPr/>
        </p:nvSpPr>
        <p:spPr>
          <a:xfrm>
            <a:off x="3857625" y="2030325"/>
            <a:ext cx="1742700" cy="22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 b="1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Tema 1</a:t>
            </a:r>
            <a:r>
              <a:rPr lang="pt-PT" sz="1600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: Tuna fish</a:t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 b="1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Tema 2: </a:t>
            </a:r>
            <a:r>
              <a:rPr lang="pt-PT" sz="1600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Mackerel</a:t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 b="1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Tema 3</a:t>
            </a:r>
            <a:r>
              <a:rPr lang="pt-PT" sz="1600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: Sardine</a:t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2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THE EXPORT</a:t>
            </a:r>
            <a:endParaRPr sz="22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278" name="Google Shape;278;p39"/>
          <p:cNvSpPr txBox="1">
            <a:spLocks noGrp="1"/>
          </p:cNvSpPr>
          <p:nvPr>
            <p:ph type="body" idx="1"/>
          </p:nvPr>
        </p:nvSpPr>
        <p:spPr>
          <a:xfrm>
            <a:off x="135350" y="1272925"/>
            <a:ext cx="8295300" cy="3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400"/>
              <a:buFont typeface="Open Sans"/>
              <a:buChar char="●"/>
            </a:pPr>
            <a:r>
              <a:rPr lang="pt-PT" sz="14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Around 60% of our preserves are destined for the markets</a:t>
            </a:r>
            <a:endParaRPr sz="14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marR="38100" lvl="0" indent="0" algn="l" rtl="0">
              <a:lnSpc>
                <a:spcPct val="128571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which characterizes this industry as an exporting sector for a long time.</a:t>
            </a:r>
            <a:endParaRPr sz="14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marR="38100" lvl="0" indent="-3175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400"/>
              <a:buFont typeface="Open Sans"/>
              <a:buChar char="●"/>
            </a:pPr>
            <a:r>
              <a:rPr lang="pt-PT" sz="14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The main export destinations for canned fish</a:t>
            </a:r>
            <a:endParaRPr sz="14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Portuguese are: France, Italy, England, Benelux, Sweden, USA, Brazil, Canada, Israel, Japan, etc.</a:t>
            </a:r>
            <a:endParaRPr sz="14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Portuguese fish to many other countries, although in smaller quantities and to the most remote places. (former Peruvian jungle).</a:t>
            </a:r>
            <a:endParaRPr sz="14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marR="38100" lvl="0" indent="-3238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Open Sans"/>
              <a:buChar char="●"/>
            </a:pPr>
            <a:r>
              <a:rPr lang="pt-PT" sz="15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A curiosity (?) : Portuguese canned fish are not exported</a:t>
            </a:r>
            <a:endParaRPr sz="15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5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to Spain, while Spanish canned fish invade the Portuguese market, namely canned tuna, under the</a:t>
            </a:r>
            <a:endParaRPr sz="15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5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own brands of large distribution.</a:t>
            </a:r>
            <a:endParaRPr sz="15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2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TRADE BALANCE</a:t>
            </a:r>
            <a:endParaRPr sz="22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  <p:sp>
        <p:nvSpPr>
          <p:cNvPr id="284" name="Google Shape;284;p40"/>
          <p:cNvSpPr txBox="1">
            <a:spLocks noGrp="1"/>
          </p:cNvSpPr>
          <p:nvPr>
            <p:ph type="body" idx="1"/>
          </p:nvPr>
        </p:nvSpPr>
        <p:spPr>
          <a:xfrm>
            <a:off x="219950" y="1272925"/>
            <a:ext cx="8210700" cy="3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38100" lvl="0" indent="-3302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pt-PT" sz="1600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The sector's turnover amounts to around 250 million euros.</a:t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pt-PT" sz="1600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In the fish processing sector, the canning industry is</a:t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600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the only one with a positive contribution to the trade balance of fishery products and the one with the greatest vocation for the use of national raw materials.</a:t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600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8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2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SARDINE CERTIFICATION</a:t>
            </a:r>
            <a:endParaRPr sz="22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2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PORTUGUESE</a:t>
            </a:r>
            <a:endParaRPr sz="22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0" name="Google Shape;290;p41"/>
          <p:cNvSpPr txBox="1">
            <a:spLocks noGrp="1"/>
          </p:cNvSpPr>
          <p:nvPr>
            <p:ph type="body" idx="1"/>
          </p:nvPr>
        </p:nvSpPr>
        <p:spPr>
          <a:xfrm>
            <a:off x="67675" y="1260500"/>
            <a:ext cx="8764200" cy="35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300"/>
              <a:buFont typeface="Open Sans"/>
              <a:buChar char="●"/>
            </a:pPr>
            <a:r>
              <a:rPr lang="pt-PT" sz="13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The proper and responsible use of resources and, therefore, the preservation of biodiversity, constitutes the fundamental foundation for the construction of a future based on the economic and social stability of the sector of</a:t>
            </a:r>
            <a:endParaRPr sz="13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marR="38100" lvl="0" indent="0" algn="l" rtl="0">
              <a:lnSpc>
                <a:spcPct val="128571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PT" sz="13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fisheries in general.</a:t>
            </a:r>
            <a:endParaRPr sz="13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marR="38100" lvl="0" indent="-3111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300"/>
              <a:buFont typeface="Open Sans"/>
              <a:buChar char="●"/>
            </a:pPr>
            <a:r>
              <a:rPr lang="pt-PT" sz="13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This concern is present both in the canning industry</a:t>
            </a:r>
            <a:endParaRPr sz="13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3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Portuguese, or in the national siege fleet</a:t>
            </a:r>
            <a:endParaRPr sz="13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marR="38100" lvl="0" indent="-3111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300"/>
              <a:buFont typeface="Open Sans"/>
              <a:buChar char="●"/>
            </a:pPr>
            <a:r>
              <a:rPr lang="pt-PT" sz="13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ANICP and ANOPCERCO, promoted a certification process for Portuguese sardines through the MSC‐Marine Stewarship Council, which has already been concluded and, therefore, wants our sardine canning factories</a:t>
            </a:r>
            <a:endParaRPr sz="13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3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and our siege fleet are now certified and the frozen food industry is now also in the process of being certified.</a:t>
            </a:r>
            <a:endParaRPr sz="13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marR="38100" lvl="0" indent="-3111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300"/>
              <a:buFont typeface="Open Sans"/>
              <a:buChar char="●"/>
            </a:pPr>
            <a:r>
              <a:rPr lang="pt-PT" sz="13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The Portuguese sardine is, in fact, the only species certified in the entire Iberian Peninsula.</a:t>
            </a:r>
            <a:endParaRPr sz="13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3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7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2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The Social Dimension of Industry</a:t>
            </a:r>
            <a:endParaRPr sz="22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2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canned</a:t>
            </a:r>
            <a:endParaRPr sz="22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6" name="Google Shape;296;p42"/>
          <p:cNvSpPr txBox="1">
            <a:spLocks noGrp="1"/>
          </p:cNvSpPr>
          <p:nvPr>
            <p:ph type="body" idx="1"/>
          </p:nvPr>
        </p:nvSpPr>
        <p:spPr>
          <a:xfrm>
            <a:off x="152275" y="1272925"/>
            <a:ext cx="8278500" cy="34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Open Sans"/>
              <a:buChar char="●"/>
            </a:pPr>
            <a:r>
              <a:rPr lang="pt-PT" sz="15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The canning industry has always assumed a remarkable</a:t>
            </a:r>
            <a:endParaRPr sz="15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marR="38100" lvl="0" indent="0" algn="l" rtl="0">
              <a:lnSpc>
                <a:spcPct val="128571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PT" sz="15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social, regional and local relevance.</a:t>
            </a:r>
            <a:endParaRPr sz="15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Open Sans"/>
              <a:buChar char="●"/>
            </a:pPr>
            <a:r>
              <a:rPr lang="pt-PT" sz="15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There are communities that have in the canning industry the</a:t>
            </a:r>
            <a:endParaRPr sz="15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marR="38100" lvl="0" indent="0" algn="l" rtl="0">
              <a:lnSpc>
                <a:spcPct val="128571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PT" sz="15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their main and even only source of subsistence.</a:t>
            </a:r>
            <a:endParaRPr sz="15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marR="38100" lvl="0" indent="-3238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Open Sans"/>
              <a:buChar char="●"/>
            </a:pPr>
            <a:r>
              <a:rPr lang="pt-PT" sz="15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It is a labor intensive industry.</a:t>
            </a:r>
            <a:endParaRPr sz="15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marR="38100" lvl="0" indent="-3238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Open Sans"/>
              <a:buChar char="●"/>
            </a:pPr>
            <a:r>
              <a:rPr lang="pt-PT" sz="15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It mainly uses female labor.</a:t>
            </a:r>
            <a:endParaRPr sz="15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Open Sans"/>
              <a:buChar char="●"/>
            </a:pPr>
            <a:r>
              <a:rPr lang="pt-PT" sz="15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It indirectly contributes to part of the employment in the fleet</a:t>
            </a:r>
            <a:endParaRPr sz="15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PT" sz="15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of the siege and in other sectors located either upstream,</a:t>
            </a:r>
            <a:endParaRPr sz="15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marR="38100" lvl="0" indent="0" algn="l" rtl="0">
              <a:lnSpc>
                <a:spcPct val="128571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PT" sz="1500">
                <a:solidFill>
                  <a:srgbClr val="20212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either downstream.</a:t>
            </a:r>
            <a:endParaRPr sz="1500">
              <a:solidFill>
                <a:srgbClr val="20212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inimalist Business Slides by Slidesgo">
  <a:themeElements>
    <a:clrScheme name="Simple Light">
      <a:dk1>
        <a:srgbClr val="000000"/>
      </a:dk1>
      <a:lt1>
        <a:srgbClr val="F5F2EE"/>
      </a:lt1>
      <a:dk2>
        <a:srgbClr val="000000"/>
      </a:dk2>
      <a:lt2>
        <a:srgbClr val="EEEEEE"/>
      </a:lt2>
      <a:accent1>
        <a:srgbClr val="3F3533"/>
      </a:accent1>
      <a:accent2>
        <a:srgbClr val="3F3533"/>
      </a:accent2>
      <a:accent3>
        <a:srgbClr val="3F3533"/>
      </a:accent3>
      <a:accent4>
        <a:srgbClr val="3F3533"/>
      </a:accent4>
      <a:accent5>
        <a:srgbClr val="3F3533"/>
      </a:accent5>
      <a:accent6>
        <a:srgbClr val="3F353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1146</Words>
  <Application>Microsoft Office PowerPoint</Application>
  <PresentationFormat>Apresentação no Ecrã (16:9)</PresentationFormat>
  <Paragraphs>153</Paragraphs>
  <Slides>16</Slides>
  <Notes>16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27" baseType="lpstr">
      <vt:lpstr>Vidaloka</vt:lpstr>
      <vt:lpstr>Merriweather Light</vt:lpstr>
      <vt:lpstr>Open Sans SemiBold</vt:lpstr>
      <vt:lpstr>Crimson Text</vt:lpstr>
      <vt:lpstr>Arial</vt:lpstr>
      <vt:lpstr>Lato</vt:lpstr>
      <vt:lpstr>Montserrat</vt:lpstr>
      <vt:lpstr>Russo One</vt:lpstr>
      <vt:lpstr>Open Sans</vt:lpstr>
      <vt:lpstr>Josefin Sans</vt:lpstr>
      <vt:lpstr>Minimalist Business Slides by Slidesgo</vt:lpstr>
      <vt:lpstr> CONSERVATIVE INDUSTRY IN PORTUGAL  </vt:lpstr>
      <vt:lpstr>THE ORIGINS </vt:lpstr>
      <vt:lpstr>TODAY </vt:lpstr>
      <vt:lpstr>THE SARDINE </vt:lpstr>
      <vt:lpstr>Production of Canned Fish in Portugal </vt:lpstr>
      <vt:lpstr>THE EXPORT </vt:lpstr>
      <vt:lpstr>TRADE BALANCE </vt:lpstr>
      <vt:lpstr>SARDINE CERTIFICATION PORTUGUESE </vt:lpstr>
      <vt:lpstr>The Social Dimension of Industry canned </vt:lpstr>
      <vt:lpstr>MAIN CONSTRAINTS </vt:lpstr>
      <vt:lpstr>Challenges </vt:lpstr>
      <vt:lpstr>Opportunities </vt:lpstr>
      <vt:lpstr>INNOVATION </vt:lpstr>
      <vt:lpstr>INNOVATION (cont.) </vt:lpstr>
      <vt:lpstr>CONSUMER INFORMATION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CONSERVATIVE INDUSTRY IN PORTUGAL  </dc:title>
  <dc:creator>f559</dc:creator>
  <cp:lastModifiedBy>f559</cp:lastModifiedBy>
  <cp:revision>1</cp:revision>
  <dcterms:modified xsi:type="dcterms:W3CDTF">2022-04-27T09:31:14Z</dcterms:modified>
</cp:coreProperties>
</file>