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63" r:id="rId4"/>
    <p:sldId id="259" r:id="rId5"/>
    <p:sldId id="264" r:id="rId6"/>
    <p:sldId id="265" r:id="rId7"/>
    <p:sldId id="271" r:id="rId8"/>
    <p:sldId id="267" r:id="rId9"/>
    <p:sldId id="266" r:id="rId10"/>
    <p:sldId id="274" r:id="rId11"/>
    <p:sldId id="261" r:id="rId12"/>
    <p:sldId id="269" r:id="rId13"/>
    <p:sldId id="270" r:id="rId14"/>
    <p:sldId id="262"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Nunito"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78284cfc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78284cfc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78284cfc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78284cfc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78284cfcc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78284cfc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b7ca63a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b7ca63a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repatriot.ro/romania-imagini-de-vis-selecti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wallpaperflare.com/europe-castle-pele-castle-romania-sinaia-carpathian-mountains-wallpaper-trpyq" TargetMode="External"/><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hyperlink" Target="https://romania-photo-tours.com/gallery/"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hyperlink" Target="https://www.tripsavvy.com/creepiest-places-in-eastern-europe-150166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geographu.deviantart.com/art/black-sea-constanta-151445918" TargetMode="External"/><Relationship Id="rId2" Type="http://schemas.openxmlformats.org/officeDocument/2006/relationships/image" Target="../media/image12.jpg"/><Relationship Id="rId1" Type="http://schemas.openxmlformats.org/officeDocument/2006/relationships/slideLayout" Target="../slideLayouts/slideLayout5.xml"/><Relationship Id="rId5" Type="http://schemas.openxmlformats.org/officeDocument/2006/relationships/hyperlink" Target="https://commons.wikimedia.org/wiki/File:Cazinoul_din_Constanta,cu_Marea_Neagra_inghetata,_dupa_unul_dintre_viscole..JPG"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3" name="Imagine 2">
            <a:extLst>
              <a:ext uri="{FF2B5EF4-FFF2-40B4-BE49-F238E27FC236}">
                <a16:creationId xmlns:a16="http://schemas.microsoft.com/office/drawing/2014/main" id="{C8D79A39-7D5F-210F-F014-E6EBBDAAA3E4}"/>
              </a:ext>
            </a:extLst>
          </p:cNvPr>
          <p:cNvPicPr>
            <a:picLocks noChangeAspect="1"/>
          </p:cNvPicPr>
          <p:nvPr/>
        </p:nvPicPr>
        <p:blipFill>
          <a:blip r:embed="rId3"/>
          <a:stretch>
            <a:fillRect/>
          </a:stretch>
        </p:blipFill>
        <p:spPr>
          <a:xfrm>
            <a:off x="119513" y="90336"/>
            <a:ext cx="5641233" cy="3760822"/>
          </a:xfrm>
          <a:prstGeom prst="rect">
            <a:avLst/>
          </a:prstGeom>
        </p:spPr>
      </p:pic>
      <p:sp>
        <p:nvSpPr>
          <p:cNvPr id="128" name="Google Shape;128;p13"/>
          <p:cNvSpPr txBox="1">
            <a:spLocks noGrp="1"/>
          </p:cNvSpPr>
          <p:nvPr>
            <p:ph type="ctrTitle"/>
          </p:nvPr>
        </p:nvSpPr>
        <p:spPr>
          <a:xfrm>
            <a:off x="5125980" y="382505"/>
            <a:ext cx="3617553" cy="1592679"/>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dirty="0"/>
              <a:t>My country-</a:t>
            </a:r>
            <a:br>
              <a:rPr lang="en" b="1" dirty="0"/>
            </a:br>
            <a:r>
              <a:rPr lang="en" b="1" dirty="0"/>
              <a:t>ROMANIA</a:t>
            </a:r>
            <a:endParaRPr b="1" dirty="0"/>
          </a:p>
        </p:txBody>
      </p:sp>
      <p:sp>
        <p:nvSpPr>
          <p:cNvPr id="129" name="Google Shape;129;p13"/>
          <p:cNvSpPr txBox="1">
            <a:spLocks noGrp="1"/>
          </p:cNvSpPr>
          <p:nvPr>
            <p:ph type="subTitle" idx="1"/>
          </p:nvPr>
        </p:nvSpPr>
        <p:spPr>
          <a:xfrm>
            <a:off x="5573168" y="2772410"/>
            <a:ext cx="2507836" cy="1205563"/>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dirty="0"/>
              <a:t>Made by:Anton Matei</a:t>
            </a:r>
          </a:p>
          <a:p>
            <a:pPr marL="0" lvl="0" indent="0" algn="ctr" rtl="0">
              <a:spcBef>
                <a:spcPts val="0"/>
              </a:spcBef>
              <a:spcAft>
                <a:spcPts val="0"/>
              </a:spcAft>
              <a:buNone/>
            </a:pPr>
            <a:r>
              <a:rPr lang="en" b="1" dirty="0"/>
              <a:t>5</a:t>
            </a:r>
            <a:r>
              <a:rPr lang="en" b="1" baseline="30000" dirty="0"/>
              <a:t>th</a:t>
            </a:r>
            <a:r>
              <a:rPr lang="en" b="1" dirty="0"/>
              <a:t> grade A</a:t>
            </a:r>
          </a:p>
          <a:p>
            <a:pPr marL="0" lvl="0" indent="0" algn="ctr" rtl="0">
              <a:spcBef>
                <a:spcPts val="0"/>
              </a:spcBef>
              <a:spcAft>
                <a:spcPts val="0"/>
              </a:spcAft>
              <a:buNone/>
            </a:pPr>
            <a:r>
              <a:rPr lang="en" b="1" dirty="0"/>
              <a:t>School Nr 29 Mihai Viteazul  Constanta</a:t>
            </a:r>
            <a:endParaRPr b="1" dirty="0"/>
          </a:p>
        </p:txBody>
      </p:sp>
      <p:pic>
        <p:nvPicPr>
          <p:cNvPr id="4" name="Google Shape;143;p15">
            <a:extLst>
              <a:ext uri="{FF2B5EF4-FFF2-40B4-BE49-F238E27FC236}">
                <a16:creationId xmlns:a16="http://schemas.microsoft.com/office/drawing/2014/main" id="{45D4C180-ED47-ACD5-A253-477E60936B64}"/>
              </a:ext>
            </a:extLst>
          </p:cNvPr>
          <p:cNvPicPr preferRelativeResize="0"/>
          <p:nvPr/>
        </p:nvPicPr>
        <p:blipFill>
          <a:blip r:embed="rId4">
            <a:alphaModFix/>
          </a:blip>
          <a:stretch>
            <a:fillRect/>
          </a:stretch>
        </p:blipFill>
        <p:spPr>
          <a:xfrm>
            <a:off x="716250" y="3851158"/>
            <a:ext cx="7711501" cy="9240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a:extLst>
              <a:ext uri="{FF2B5EF4-FFF2-40B4-BE49-F238E27FC236}">
                <a16:creationId xmlns:a16="http://schemas.microsoft.com/office/drawing/2014/main" id="{9ECC4093-DDF5-3DE8-0EAC-77C2725F5BF4}"/>
              </a:ext>
            </a:extLst>
          </p:cNvPr>
          <p:cNvPicPr>
            <a:picLocks noChangeAspect="1"/>
          </p:cNvPicPr>
          <p:nvPr/>
        </p:nvPicPr>
        <p:blipFill>
          <a:blip r:embed="rId2"/>
          <a:stretch>
            <a:fillRect/>
          </a:stretch>
        </p:blipFill>
        <p:spPr>
          <a:xfrm>
            <a:off x="166861" y="186744"/>
            <a:ext cx="8776905" cy="4886905"/>
          </a:xfrm>
          <a:prstGeom prst="rect">
            <a:avLst/>
          </a:prstGeom>
        </p:spPr>
      </p:pic>
      <p:sp>
        <p:nvSpPr>
          <p:cNvPr id="2" name="Titlu 1">
            <a:extLst>
              <a:ext uri="{FF2B5EF4-FFF2-40B4-BE49-F238E27FC236}">
                <a16:creationId xmlns:a16="http://schemas.microsoft.com/office/drawing/2014/main" id="{EA774B29-1AB3-6149-073E-2D7906AD5269}"/>
              </a:ext>
            </a:extLst>
          </p:cNvPr>
          <p:cNvSpPr>
            <a:spLocks noGrp="1"/>
          </p:cNvSpPr>
          <p:nvPr>
            <p:ph type="title"/>
          </p:nvPr>
        </p:nvSpPr>
        <p:spPr>
          <a:xfrm>
            <a:off x="1353106" y="271597"/>
            <a:ext cx="7505700" cy="462593"/>
          </a:xfrm>
        </p:spPr>
        <p:txBody>
          <a:bodyPr>
            <a:normAutofit fontScale="90000"/>
          </a:bodyPr>
          <a:lstStyle/>
          <a:p>
            <a:r>
              <a:rPr lang="en-US" b="1" dirty="0"/>
              <a:t>CONSTANTA HARBOUR</a:t>
            </a:r>
          </a:p>
        </p:txBody>
      </p:sp>
    </p:spTree>
    <p:extLst>
      <p:ext uri="{BB962C8B-B14F-4D97-AF65-F5344CB8AC3E}">
        <p14:creationId xmlns:p14="http://schemas.microsoft.com/office/powerpoint/2010/main" val="180927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do we eat in Romania?</a:t>
            </a:r>
            <a:endParaRPr/>
          </a:p>
        </p:txBody>
      </p:sp>
      <p:sp>
        <p:nvSpPr>
          <p:cNvPr id="164" name="Google Shape;164;p18"/>
          <p:cNvSpPr txBox="1">
            <a:spLocks noGrp="1"/>
          </p:cNvSpPr>
          <p:nvPr>
            <p:ph type="body" idx="1"/>
          </p:nvPr>
        </p:nvSpPr>
        <p:spPr>
          <a:xfrm>
            <a:off x="819150" y="1990725"/>
            <a:ext cx="7505700" cy="2448000"/>
          </a:xfrm>
          <a:prstGeom prst="rect">
            <a:avLst/>
          </a:prstGeom>
          <a:solidFill>
            <a:schemeClr val="dk1"/>
          </a:solidFill>
        </p:spPr>
        <p:txBody>
          <a:bodyPr spcFirstLastPara="1" wrap="square" lIns="91425" tIns="91425" rIns="91425" bIns="91425" anchor="t" anchorCtr="0">
            <a:normAutofit/>
          </a:bodyPr>
          <a:lstStyle/>
          <a:p>
            <a:pPr marL="0" lvl="0" indent="0" algn="l" rtl="0">
              <a:spcBef>
                <a:spcPts val="0"/>
              </a:spcBef>
              <a:spcAft>
                <a:spcPts val="1200"/>
              </a:spcAft>
              <a:buNone/>
            </a:pPr>
            <a:r>
              <a:rPr lang="en"/>
              <a:t>In Romania we have several traditional Romanian dishes such as: sarmale, smoked sausages, pork alms (a Romanian tradition), bean soup with ciolan, papanasi with cheese and cherry jam, etc.</a:t>
            </a:r>
            <a:endParaRPr/>
          </a:p>
        </p:txBody>
      </p:sp>
      <p:pic>
        <p:nvPicPr>
          <p:cNvPr id="165" name="Google Shape;165;p18"/>
          <p:cNvPicPr preferRelativeResize="0"/>
          <p:nvPr/>
        </p:nvPicPr>
        <p:blipFill>
          <a:blip r:embed="rId3">
            <a:alphaModFix/>
          </a:blip>
          <a:stretch>
            <a:fillRect/>
          </a:stretch>
        </p:blipFill>
        <p:spPr>
          <a:xfrm>
            <a:off x="5772150" y="2657463"/>
            <a:ext cx="3371850" cy="2486025"/>
          </a:xfrm>
          <a:prstGeom prst="rect">
            <a:avLst/>
          </a:prstGeom>
          <a:noFill/>
          <a:ln>
            <a:noFill/>
          </a:ln>
        </p:spPr>
      </p:pic>
      <p:pic>
        <p:nvPicPr>
          <p:cNvPr id="166" name="Google Shape;166;p18"/>
          <p:cNvPicPr preferRelativeResize="0"/>
          <p:nvPr/>
        </p:nvPicPr>
        <p:blipFill>
          <a:blip r:embed="rId4">
            <a:alphaModFix/>
          </a:blip>
          <a:stretch>
            <a:fillRect/>
          </a:stretch>
        </p:blipFill>
        <p:spPr>
          <a:xfrm>
            <a:off x="363557" y="2657463"/>
            <a:ext cx="3965869" cy="2366229"/>
          </a:xfrm>
          <a:prstGeom prst="rect">
            <a:avLst/>
          </a:prstGeom>
          <a:noFill/>
          <a:ln>
            <a:noFill/>
          </a:ln>
        </p:spPr>
      </p:pic>
      <p:pic>
        <p:nvPicPr>
          <p:cNvPr id="167" name="Google Shape;167;p18"/>
          <p:cNvPicPr preferRelativeResize="0"/>
          <p:nvPr/>
        </p:nvPicPr>
        <p:blipFill>
          <a:blip r:embed="rId5">
            <a:alphaModFix/>
          </a:blip>
          <a:stretch>
            <a:fillRect/>
          </a:stretch>
        </p:blipFill>
        <p:spPr>
          <a:xfrm>
            <a:off x="6016193" y="231353"/>
            <a:ext cx="3553050" cy="17593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a:extLst>
              <a:ext uri="{FF2B5EF4-FFF2-40B4-BE49-F238E27FC236}">
                <a16:creationId xmlns:a16="http://schemas.microsoft.com/office/drawing/2014/main" id="{9503C4C0-0215-9078-C889-3685AE9A0E9E}"/>
              </a:ext>
            </a:extLst>
          </p:cNvPr>
          <p:cNvSpPr>
            <a:spLocks noGrp="1"/>
          </p:cNvSpPr>
          <p:nvPr>
            <p:ph type="body" idx="1"/>
          </p:nvPr>
        </p:nvSpPr>
        <p:spPr>
          <a:xfrm>
            <a:off x="676971" y="3168064"/>
            <a:ext cx="3479654" cy="1238849"/>
          </a:xfrm>
        </p:spPr>
        <p:txBody>
          <a:bodyPr/>
          <a:lstStyle/>
          <a:p>
            <a:endParaRPr lang="ro-RO" dirty="0"/>
          </a:p>
        </p:txBody>
      </p:sp>
      <p:pic>
        <p:nvPicPr>
          <p:cNvPr id="1026" name="Picture 2">
            <a:extLst>
              <a:ext uri="{FF2B5EF4-FFF2-40B4-BE49-F238E27FC236}">
                <a16:creationId xmlns:a16="http://schemas.microsoft.com/office/drawing/2014/main" id="{5F4E5568-7577-24ED-048B-AA57BC6B9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44" y="1556496"/>
            <a:ext cx="4197427" cy="2971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ramura de peste">
            <a:extLst>
              <a:ext uri="{FF2B5EF4-FFF2-40B4-BE49-F238E27FC236}">
                <a16:creationId xmlns:a16="http://schemas.microsoft.com/office/drawing/2014/main" id="{3F9E92B5-E568-739F-4582-6C1A81A7D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217" y="1556496"/>
            <a:ext cx="4520583" cy="2971438"/>
          </a:xfrm>
          <a:prstGeom prst="rect">
            <a:avLst/>
          </a:prstGeom>
          <a:noFill/>
          <a:extLst>
            <a:ext uri="{909E8E84-426E-40DD-AFC4-6F175D3DCCD1}">
              <a14:hiddenFill xmlns:a14="http://schemas.microsoft.com/office/drawing/2010/main">
                <a:solidFill>
                  <a:srgbClr val="FFFFFF"/>
                </a:solidFill>
              </a14:hiddenFill>
            </a:ext>
          </a:extLst>
        </p:spPr>
      </p:pic>
      <p:sp>
        <p:nvSpPr>
          <p:cNvPr id="6" name="Substituent text 2">
            <a:extLst>
              <a:ext uri="{FF2B5EF4-FFF2-40B4-BE49-F238E27FC236}">
                <a16:creationId xmlns:a16="http://schemas.microsoft.com/office/drawing/2014/main" id="{85AE3E89-BF27-B86E-F3CF-9F0F541D9785}"/>
              </a:ext>
            </a:extLst>
          </p:cNvPr>
          <p:cNvSpPr txBox="1">
            <a:spLocks/>
          </p:cNvSpPr>
          <p:nvPr/>
        </p:nvSpPr>
        <p:spPr>
          <a:xfrm>
            <a:off x="327048" y="130222"/>
            <a:ext cx="8403136" cy="2448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r>
              <a:rPr lang="ro-RO" sz="2400" dirty="0"/>
              <a:t>DOBROGEA</a:t>
            </a:r>
            <a:r>
              <a:rPr lang="en-US" sz="2400" dirty="0"/>
              <a:t> (our area)</a:t>
            </a:r>
            <a:r>
              <a:rPr lang="ro-RO" sz="2400" dirty="0"/>
              <a:t> IS FAMOUS FOR ITS FISH DISHES.</a:t>
            </a:r>
          </a:p>
          <a:p>
            <a:r>
              <a:rPr lang="ro-RO" sz="2400" dirty="0"/>
              <a:t>YOU SHOULD DEFINITELY TRY SARAMURA, FISH SOUP, GRILLES FISH WITH ONION AND PAPRIKA AND MANY OTHERS.</a:t>
            </a:r>
          </a:p>
          <a:p>
            <a:pPr marL="146050" indent="0">
              <a:buFont typeface="Calibri"/>
              <a:buNone/>
            </a:pPr>
            <a:endParaRPr lang="ro-RO" dirty="0"/>
          </a:p>
        </p:txBody>
      </p:sp>
    </p:spTree>
    <p:extLst>
      <p:ext uri="{BB962C8B-B14F-4D97-AF65-F5344CB8AC3E}">
        <p14:creationId xmlns:p14="http://schemas.microsoft.com/office/powerpoint/2010/main" val="2873458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BB38E26A-590A-30EB-B217-68EAB99DAE90}"/>
              </a:ext>
            </a:extLst>
          </p:cNvPr>
          <p:cNvSpPr txBox="1"/>
          <p:nvPr/>
        </p:nvSpPr>
        <p:spPr>
          <a:xfrm>
            <a:off x="2099116" y="476847"/>
            <a:ext cx="4572000" cy="307777"/>
          </a:xfrm>
          <a:prstGeom prst="rect">
            <a:avLst/>
          </a:prstGeom>
          <a:noFill/>
        </p:spPr>
        <p:txBody>
          <a:bodyPr wrap="square">
            <a:spAutoFit/>
          </a:bodyPr>
          <a:lstStyle/>
          <a:p>
            <a:r>
              <a:rPr lang="en-US" dirty="0"/>
              <a:t>Constanta </a:t>
            </a:r>
            <a:r>
              <a:rPr lang="en-US" dirty="0" err="1"/>
              <a:t>Harbour</a:t>
            </a:r>
            <a:r>
              <a:rPr lang="en-US" dirty="0"/>
              <a:t> – a big one in Europe!</a:t>
            </a:r>
          </a:p>
        </p:txBody>
      </p:sp>
      <p:pic>
        <p:nvPicPr>
          <p:cNvPr id="4" name="Imagine 3">
            <a:extLst>
              <a:ext uri="{FF2B5EF4-FFF2-40B4-BE49-F238E27FC236}">
                <a16:creationId xmlns:a16="http://schemas.microsoft.com/office/drawing/2014/main" id="{A69BA69E-7E03-162D-FE3B-75B47CA72D9A}"/>
              </a:ext>
            </a:extLst>
          </p:cNvPr>
          <p:cNvPicPr>
            <a:picLocks noChangeAspect="1"/>
          </p:cNvPicPr>
          <p:nvPr/>
        </p:nvPicPr>
        <p:blipFill>
          <a:blip r:embed="rId2"/>
          <a:stretch>
            <a:fillRect/>
          </a:stretch>
        </p:blipFill>
        <p:spPr>
          <a:xfrm>
            <a:off x="469829" y="35458"/>
            <a:ext cx="6869449" cy="5143500"/>
          </a:xfrm>
          <a:prstGeom prst="rect">
            <a:avLst/>
          </a:prstGeom>
        </p:spPr>
      </p:pic>
      <p:sp>
        <p:nvSpPr>
          <p:cNvPr id="5" name="Dreptunghi 4">
            <a:extLst>
              <a:ext uri="{FF2B5EF4-FFF2-40B4-BE49-F238E27FC236}">
                <a16:creationId xmlns:a16="http://schemas.microsoft.com/office/drawing/2014/main" id="{8CAB1F83-F385-56DE-7739-E4965E903E15}"/>
              </a:ext>
            </a:extLst>
          </p:cNvPr>
          <p:cNvSpPr/>
          <p:nvPr/>
        </p:nvSpPr>
        <p:spPr>
          <a:xfrm>
            <a:off x="7608876" y="287001"/>
            <a:ext cx="1248123" cy="4198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of  the most beautiful autumn image</a:t>
            </a:r>
          </a:p>
          <a:p>
            <a:pPr algn="ctr"/>
            <a:endParaRPr lang="en-US" dirty="0"/>
          </a:p>
          <a:p>
            <a:pPr algn="ctr"/>
            <a:r>
              <a:rPr lang="en-US" dirty="0" err="1"/>
              <a:t>Chosed</a:t>
            </a:r>
            <a:r>
              <a:rPr lang="en-US" dirty="0"/>
              <a:t> by National Geographic </a:t>
            </a:r>
          </a:p>
        </p:txBody>
      </p:sp>
    </p:spTree>
    <p:extLst>
      <p:ext uri="{BB962C8B-B14F-4D97-AF65-F5344CB8AC3E}">
        <p14:creationId xmlns:p14="http://schemas.microsoft.com/office/powerpoint/2010/main" val="347313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819150" y="845600"/>
            <a:ext cx="7505700" cy="55603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The Parliament – The biggest building from EU</a:t>
            </a:r>
            <a:endParaRPr dirty="0"/>
          </a:p>
        </p:txBody>
      </p:sp>
      <p:sp>
        <p:nvSpPr>
          <p:cNvPr id="173" name="Google Shape;173;p19"/>
          <p:cNvSpPr txBox="1">
            <a:spLocks noGrp="1"/>
          </p:cNvSpPr>
          <p:nvPr>
            <p:ph type="body" idx="1"/>
          </p:nvPr>
        </p:nvSpPr>
        <p:spPr>
          <a:xfrm>
            <a:off x="909420" y="3090240"/>
            <a:ext cx="7505700" cy="1739529"/>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dirty="0"/>
              <a:t>                                          </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 sz="2300" dirty="0"/>
              <a:t>                                              </a:t>
            </a:r>
          </a:p>
          <a:p>
            <a:pPr marL="0" lvl="0" indent="0" algn="l" rtl="0">
              <a:spcBef>
                <a:spcPts val="1200"/>
              </a:spcBef>
              <a:spcAft>
                <a:spcPts val="0"/>
              </a:spcAft>
              <a:buNone/>
            </a:pPr>
            <a:r>
              <a:rPr lang="en-US" sz="9600" dirty="0">
                <a:hlinkClick r:id="rId3"/>
              </a:rPr>
              <a:t>https://repatriot.ro/romania-imagini-de-vis-selectie/</a:t>
            </a:r>
            <a:r>
              <a:rPr lang="en-US" sz="9600" dirty="0"/>
              <a:t> </a:t>
            </a:r>
            <a:endParaRPr lang="en" sz="9600" dirty="0"/>
          </a:p>
          <a:p>
            <a:pPr marL="0" lvl="0" indent="0" algn="l" rtl="0">
              <a:spcBef>
                <a:spcPts val="1200"/>
              </a:spcBef>
              <a:spcAft>
                <a:spcPts val="0"/>
              </a:spcAft>
              <a:buNone/>
            </a:pPr>
            <a:r>
              <a:rPr lang="en" sz="9600" dirty="0"/>
              <a:t>               Thank you for your time!</a:t>
            </a:r>
            <a:endParaRPr sz="9600" dirty="0"/>
          </a:p>
          <a:p>
            <a:pPr marL="0" lvl="0" indent="0" algn="l" rtl="0">
              <a:spcBef>
                <a:spcPts val="1200"/>
              </a:spcBef>
              <a:spcAft>
                <a:spcPts val="0"/>
              </a:spcAft>
              <a:buNone/>
            </a:pPr>
            <a:endParaRPr dirty="0"/>
          </a:p>
          <a:p>
            <a:pPr marL="0" lvl="0" indent="0" algn="l" rtl="0">
              <a:spcBef>
                <a:spcPts val="1200"/>
              </a:spcBef>
              <a:spcAft>
                <a:spcPts val="1200"/>
              </a:spcAft>
              <a:buNone/>
            </a:pPr>
            <a:r>
              <a:rPr lang="en" dirty="0"/>
              <a:t>                                                                       </a:t>
            </a:r>
            <a:endParaRPr dirty="0"/>
          </a:p>
        </p:txBody>
      </p:sp>
      <p:pic>
        <p:nvPicPr>
          <p:cNvPr id="5128" name="Picture 8" descr="Romania in Imagini | Facebook">
            <a:extLst>
              <a:ext uri="{FF2B5EF4-FFF2-40B4-BE49-F238E27FC236}">
                <a16:creationId xmlns:a16="http://schemas.microsoft.com/office/drawing/2014/main" id="{4B7C7BB0-7A6A-DAA9-D195-1091F23A1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17" y="1475887"/>
            <a:ext cx="6557606" cy="2265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699010" y="318318"/>
            <a:ext cx="7505700" cy="449244"/>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Where is Romania?</a:t>
            </a:r>
            <a:endParaRPr dirty="0"/>
          </a:p>
        </p:txBody>
      </p:sp>
      <p:sp>
        <p:nvSpPr>
          <p:cNvPr id="135" name="Google Shape;135;p14"/>
          <p:cNvSpPr txBox="1">
            <a:spLocks noGrp="1"/>
          </p:cNvSpPr>
          <p:nvPr>
            <p:ph type="body" idx="1"/>
          </p:nvPr>
        </p:nvSpPr>
        <p:spPr>
          <a:xfrm>
            <a:off x="653192" y="867679"/>
            <a:ext cx="7837615" cy="2635706"/>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b="1" dirty="0"/>
              <a:t>Romania is a state located in southeastern Central Europe, on the lower Danube, north of the Balkan Peninsula and on the northwestern shore of the Black Sea.  On its territory is located almost the entire surface of the Danube Delta and the southern and central part of the Carpathian Mountains. It borders Bulgaria to the south, Serbia to the southwest, Hungary to the northwest, Ukraine to the north and east, the Republic of Moldova to the east, and the Black Sea coast to the southeast.</a:t>
            </a:r>
            <a:endParaRPr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7333D31-57CD-54F8-CA1C-9C5529A2436C}"/>
              </a:ext>
            </a:extLst>
          </p:cNvPr>
          <p:cNvSpPr>
            <a:spLocks noGrp="1"/>
          </p:cNvSpPr>
          <p:nvPr>
            <p:ph type="title"/>
          </p:nvPr>
        </p:nvSpPr>
        <p:spPr>
          <a:xfrm>
            <a:off x="240280" y="517982"/>
            <a:ext cx="2900649" cy="966118"/>
          </a:xfrm>
        </p:spPr>
        <p:txBody>
          <a:bodyPr>
            <a:normAutofit fontScale="90000"/>
          </a:bodyPr>
          <a:lstStyle/>
          <a:p>
            <a:pPr algn="ctr"/>
            <a:r>
              <a:rPr lang="ro-RO" b="1" dirty="0"/>
              <a:t>ROMANIA IN EUROPE</a:t>
            </a:r>
          </a:p>
        </p:txBody>
      </p:sp>
      <p:pic>
        <p:nvPicPr>
          <p:cNvPr id="5" name="Imagine 4" descr="O imagine care conține hartă&#10;&#10;Descriere generată automat">
            <a:extLst>
              <a:ext uri="{FF2B5EF4-FFF2-40B4-BE49-F238E27FC236}">
                <a16:creationId xmlns:a16="http://schemas.microsoft.com/office/drawing/2014/main" id="{1226F0A0-E970-6E47-5D2A-FEFFC00D5160}"/>
              </a:ext>
            </a:extLst>
          </p:cNvPr>
          <p:cNvPicPr>
            <a:picLocks noChangeAspect="1"/>
          </p:cNvPicPr>
          <p:nvPr/>
        </p:nvPicPr>
        <p:blipFill rotWithShape="1">
          <a:blip r:embed="rId2"/>
          <a:srcRect b="8992"/>
          <a:stretch/>
        </p:blipFill>
        <p:spPr>
          <a:xfrm>
            <a:off x="0" y="1701818"/>
            <a:ext cx="3198946" cy="2850159"/>
          </a:xfrm>
          <a:prstGeom prst="rect">
            <a:avLst/>
          </a:prstGeom>
        </p:spPr>
      </p:pic>
      <p:pic>
        <p:nvPicPr>
          <p:cNvPr id="2050" name="Picture 2" descr="Harta geografica a Romaniei, Harta judete Romania">
            <a:extLst>
              <a:ext uri="{FF2B5EF4-FFF2-40B4-BE49-F238E27FC236}">
                <a16:creationId xmlns:a16="http://schemas.microsoft.com/office/drawing/2014/main" id="{8E2489AE-BFF2-B99E-17D9-E8E0A2E27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910" y="300264"/>
            <a:ext cx="58293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45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719033" y="271598"/>
            <a:ext cx="7505700" cy="662826"/>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dirty="0"/>
              <a:t>What can I visit in Romania</a:t>
            </a:r>
            <a:r>
              <a:rPr lang="ro-RO" b="1" dirty="0"/>
              <a:t>?</a:t>
            </a:r>
            <a:endParaRPr b="1" dirty="0"/>
          </a:p>
        </p:txBody>
      </p:sp>
      <p:sp>
        <p:nvSpPr>
          <p:cNvPr id="149" name="Google Shape;149;p16"/>
          <p:cNvSpPr txBox="1">
            <a:spLocks noGrp="1"/>
          </p:cNvSpPr>
          <p:nvPr>
            <p:ph type="body" idx="1"/>
          </p:nvPr>
        </p:nvSpPr>
        <p:spPr>
          <a:xfrm>
            <a:off x="819150" y="2162522"/>
            <a:ext cx="7505700" cy="2496245"/>
          </a:xfrm>
          <a:prstGeom prst="rect">
            <a:avLst/>
          </a:prstGeom>
          <a:solidFill>
            <a:schemeClr val="accent5">
              <a:lumMod val="20000"/>
              <a:lumOff val="8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In Romania you can visit several places (cities). You can visit Constanta, Bucharest, Sibiu, Sinaia, etc.</a:t>
            </a:r>
            <a:endParaRPr sz="2000" b="1" dirty="0"/>
          </a:p>
          <a:p>
            <a:pPr marL="0" lvl="0" indent="0" algn="l" rtl="0">
              <a:spcBef>
                <a:spcPts val="1200"/>
              </a:spcBef>
              <a:spcAft>
                <a:spcPts val="0"/>
              </a:spcAft>
              <a:buNone/>
            </a:pPr>
            <a:r>
              <a:rPr lang="en" sz="2000" b="1" dirty="0"/>
              <a:t>You can go to the mountains in winter and ski or in summer you can go to the Black Sea and swim.</a:t>
            </a:r>
            <a:endParaRPr sz="2000" b="1" dirty="0"/>
          </a:p>
          <a:p>
            <a:pPr marL="0" lvl="0" indent="0" algn="l" rtl="0">
              <a:spcBef>
                <a:spcPts val="1200"/>
              </a:spcBef>
              <a:spcAft>
                <a:spcPts val="1200"/>
              </a:spcAft>
              <a:buNone/>
            </a:pPr>
            <a:r>
              <a:rPr lang="en" sz="2000" b="1" dirty="0"/>
              <a:t>Or  you want to visit some historical monuments such as: Bran Castle,The  Casino, Peles Castle, etc.</a:t>
            </a:r>
            <a:endParaRPr sz="2000" b="1" dirty="0"/>
          </a:p>
        </p:txBody>
      </p:sp>
      <p:sp>
        <p:nvSpPr>
          <p:cNvPr id="4" name="Rectangle 3">
            <a:extLst>
              <a:ext uri="{FF2B5EF4-FFF2-40B4-BE49-F238E27FC236}">
                <a16:creationId xmlns:a16="http://schemas.microsoft.com/office/drawing/2014/main" id="{8323DBC9-ADD1-CE02-E13B-8BE847E83F4A}"/>
              </a:ext>
            </a:extLst>
          </p:cNvPr>
          <p:cNvSpPr>
            <a:spLocks noChangeArrowheads="1"/>
          </p:cNvSpPr>
          <p:nvPr/>
        </p:nvSpPr>
        <p:spPr bwMode="auto">
          <a:xfrm>
            <a:off x="819150" y="934424"/>
            <a:ext cx="7483272" cy="950266"/>
          </a:xfrm>
          <a:prstGeom prst="rect">
            <a:avLst/>
          </a:prstGeom>
          <a:solidFill>
            <a:schemeClr val="accent1">
              <a:lumMod val="40000"/>
              <a:lumOff val="60000"/>
            </a:schemeClr>
          </a:solidFill>
          <a:ln>
            <a:noFill/>
          </a:ln>
          <a:effectLst/>
        </p:spPr>
        <p:txBody>
          <a:bodyPr vert="horz" wrap="squar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202124"/>
                </a:solidFill>
                <a:effectLst/>
                <a:latin typeface="inherit"/>
              </a:rPr>
              <a:t>Our country has all forms of relief and many waters. It is crossed by the Danube River which flows into the Black Sea, forming a unique delta in Europe.</a:t>
            </a:r>
            <a:r>
              <a:rPr kumimoji="0" lang="en-US" altLang="en-US" sz="600" b="1" i="0" u="none" strike="noStrike" cap="none" normalizeH="0" baseline="0" dirty="0">
                <a:ln>
                  <a:noFill/>
                </a:ln>
                <a:solidFill>
                  <a:schemeClr val="tx1"/>
                </a:solidFill>
                <a:effectLst/>
              </a:rPr>
              <a:t> </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7128260-D2E0-C68A-D402-1C6DE9382DDE}"/>
              </a:ext>
            </a:extLst>
          </p:cNvPr>
          <p:cNvSpPr>
            <a:spLocks noGrp="1"/>
          </p:cNvSpPr>
          <p:nvPr>
            <p:ph type="title"/>
          </p:nvPr>
        </p:nvSpPr>
        <p:spPr>
          <a:xfrm>
            <a:off x="819150" y="358365"/>
            <a:ext cx="7505700" cy="954600"/>
          </a:xfrm>
        </p:spPr>
        <p:txBody>
          <a:bodyPr/>
          <a:lstStyle/>
          <a:p>
            <a:pPr algn="ctr"/>
            <a:r>
              <a:rPr lang="ro-RO" b="1" dirty="0"/>
              <a:t>OUR MOUNTAINS- THE CARPATHIANS</a:t>
            </a:r>
          </a:p>
        </p:txBody>
      </p:sp>
      <p:sp>
        <p:nvSpPr>
          <p:cNvPr id="3" name="Substituent text 2">
            <a:extLst>
              <a:ext uri="{FF2B5EF4-FFF2-40B4-BE49-F238E27FC236}">
                <a16:creationId xmlns:a16="http://schemas.microsoft.com/office/drawing/2014/main" id="{35F6BED7-8DD9-A521-B5E1-EDA6E50B71C4}"/>
              </a:ext>
            </a:extLst>
          </p:cNvPr>
          <p:cNvSpPr>
            <a:spLocks noGrp="1"/>
          </p:cNvSpPr>
          <p:nvPr>
            <p:ph type="body" idx="1"/>
          </p:nvPr>
        </p:nvSpPr>
        <p:spPr/>
        <p:txBody>
          <a:bodyPr/>
          <a:lstStyle/>
          <a:p>
            <a:endParaRPr lang="ro-RO" dirty="0"/>
          </a:p>
        </p:txBody>
      </p:sp>
      <p:pic>
        <p:nvPicPr>
          <p:cNvPr id="7" name="Imagine 6" descr="O imagine care conține munte, cer, exterior, piatră&#10;&#10;Descriere generată automat">
            <a:extLst>
              <a:ext uri="{FF2B5EF4-FFF2-40B4-BE49-F238E27FC236}">
                <a16:creationId xmlns:a16="http://schemas.microsoft.com/office/drawing/2014/main" id="{4F134A66-180D-2F2F-BFB1-6B21A89F7C2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6143" y="1281331"/>
            <a:ext cx="4512022" cy="3386495"/>
          </a:xfrm>
          <a:prstGeom prst="rect">
            <a:avLst/>
          </a:prstGeom>
        </p:spPr>
      </p:pic>
      <p:pic>
        <p:nvPicPr>
          <p:cNvPr id="9" name="Imagine 8" descr="O imagine care conține exterior, zăpadă, munte, natură&#10;&#10;Descriere generată automat">
            <a:extLst>
              <a:ext uri="{FF2B5EF4-FFF2-40B4-BE49-F238E27FC236}">
                <a16:creationId xmlns:a16="http://schemas.microsoft.com/office/drawing/2014/main" id="{F66A8219-E84B-7392-74C7-6D0C2B2E28F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29019" y="1281331"/>
            <a:ext cx="4228838" cy="3386495"/>
          </a:xfrm>
          <a:prstGeom prst="rect">
            <a:avLst/>
          </a:prstGeom>
        </p:spPr>
      </p:pic>
    </p:spTree>
    <p:extLst>
      <p:ext uri="{BB962C8B-B14F-4D97-AF65-F5344CB8AC3E}">
        <p14:creationId xmlns:p14="http://schemas.microsoft.com/office/powerpoint/2010/main" val="333636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9B4E6B5-0FE7-610D-E9A8-50FBD135A38F}"/>
              </a:ext>
            </a:extLst>
          </p:cNvPr>
          <p:cNvSpPr>
            <a:spLocks noGrp="1"/>
          </p:cNvSpPr>
          <p:nvPr>
            <p:ph type="title"/>
          </p:nvPr>
        </p:nvSpPr>
        <p:spPr>
          <a:xfrm>
            <a:off x="525474" y="344374"/>
            <a:ext cx="7505700" cy="954600"/>
          </a:xfrm>
        </p:spPr>
        <p:txBody>
          <a:bodyPr>
            <a:normAutofit fontScale="90000"/>
          </a:bodyPr>
          <a:lstStyle/>
          <a:p>
            <a:pPr algn="ctr"/>
            <a:r>
              <a:rPr lang="ro-RO" b="1" dirty="0"/>
              <a:t>CASTLES IN ROMANIA</a:t>
            </a:r>
            <a:br>
              <a:rPr lang="ro-RO" b="1" dirty="0"/>
            </a:br>
            <a:r>
              <a:rPr lang="ro-RO" b="1" dirty="0"/>
              <a:t>PELEȘ AND BRAN</a:t>
            </a:r>
            <a:r>
              <a:rPr lang="en-US" b="1" dirty="0"/>
              <a:t> (Dracula’s Castle)</a:t>
            </a:r>
            <a:endParaRPr lang="ro-RO" b="1" dirty="0"/>
          </a:p>
        </p:txBody>
      </p:sp>
      <p:sp>
        <p:nvSpPr>
          <p:cNvPr id="3" name="Substituent text 2">
            <a:extLst>
              <a:ext uri="{FF2B5EF4-FFF2-40B4-BE49-F238E27FC236}">
                <a16:creationId xmlns:a16="http://schemas.microsoft.com/office/drawing/2014/main" id="{B9B2E34A-7E09-8AD3-70F8-E9240F88A99E}"/>
              </a:ext>
            </a:extLst>
          </p:cNvPr>
          <p:cNvSpPr>
            <a:spLocks noGrp="1"/>
          </p:cNvSpPr>
          <p:nvPr>
            <p:ph type="body" idx="1"/>
          </p:nvPr>
        </p:nvSpPr>
        <p:spPr/>
        <p:txBody>
          <a:bodyPr/>
          <a:lstStyle/>
          <a:p>
            <a:endParaRPr lang="ro-RO" dirty="0"/>
          </a:p>
        </p:txBody>
      </p:sp>
      <p:pic>
        <p:nvPicPr>
          <p:cNvPr id="4" name="Google Shape;150;p16">
            <a:extLst>
              <a:ext uri="{FF2B5EF4-FFF2-40B4-BE49-F238E27FC236}">
                <a16:creationId xmlns:a16="http://schemas.microsoft.com/office/drawing/2014/main" id="{158991D3-847B-6E93-0FB1-D922CCD0C6B0}"/>
              </a:ext>
            </a:extLst>
          </p:cNvPr>
          <p:cNvPicPr preferRelativeResize="0"/>
          <p:nvPr/>
        </p:nvPicPr>
        <p:blipFill>
          <a:blip r:embed="rId2">
            <a:alphaModFix/>
          </a:blip>
          <a:stretch>
            <a:fillRect/>
          </a:stretch>
        </p:blipFill>
        <p:spPr>
          <a:xfrm>
            <a:off x="126816" y="1461705"/>
            <a:ext cx="4338394" cy="2977019"/>
          </a:xfrm>
          <a:prstGeom prst="rect">
            <a:avLst/>
          </a:prstGeom>
          <a:noFill/>
          <a:ln>
            <a:noFill/>
          </a:ln>
        </p:spPr>
      </p:pic>
      <p:pic>
        <p:nvPicPr>
          <p:cNvPr id="6" name="Imagine 5" descr="O imagine care conține arbore, clădire, exterior, munte&#10;&#10;Descriere generată automat">
            <a:extLst>
              <a:ext uri="{FF2B5EF4-FFF2-40B4-BE49-F238E27FC236}">
                <a16:creationId xmlns:a16="http://schemas.microsoft.com/office/drawing/2014/main" id="{20BE3CFC-0A13-B90D-AFAE-364398822C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65210" y="1461704"/>
            <a:ext cx="4495336" cy="2977019"/>
          </a:xfrm>
          <a:prstGeom prst="rect">
            <a:avLst/>
          </a:prstGeom>
        </p:spPr>
      </p:pic>
    </p:spTree>
    <p:extLst>
      <p:ext uri="{BB962C8B-B14F-4D97-AF65-F5344CB8AC3E}">
        <p14:creationId xmlns:p14="http://schemas.microsoft.com/office/powerpoint/2010/main" val="401459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autifull Romania">
            <a:extLst>
              <a:ext uri="{FF2B5EF4-FFF2-40B4-BE49-F238E27FC236}">
                <a16:creationId xmlns:a16="http://schemas.microsoft.com/office/drawing/2014/main" id="{4DBECB00-F7FC-6BA2-D24A-791A0D754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37" y="1937912"/>
            <a:ext cx="2264363" cy="150137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ine 2">
            <a:extLst>
              <a:ext uri="{FF2B5EF4-FFF2-40B4-BE49-F238E27FC236}">
                <a16:creationId xmlns:a16="http://schemas.microsoft.com/office/drawing/2014/main" id="{8E96E9F7-7A47-F60C-35C1-17729567EE46}"/>
              </a:ext>
            </a:extLst>
          </p:cNvPr>
          <p:cNvPicPr>
            <a:picLocks noChangeAspect="1"/>
          </p:cNvPicPr>
          <p:nvPr/>
        </p:nvPicPr>
        <p:blipFill>
          <a:blip r:embed="rId3"/>
          <a:stretch>
            <a:fillRect/>
          </a:stretch>
        </p:blipFill>
        <p:spPr>
          <a:xfrm>
            <a:off x="128593" y="0"/>
            <a:ext cx="7084711" cy="5143500"/>
          </a:xfrm>
          <a:prstGeom prst="rect">
            <a:avLst/>
          </a:prstGeom>
        </p:spPr>
      </p:pic>
      <p:sp>
        <p:nvSpPr>
          <p:cNvPr id="4" name="Oval 3">
            <a:extLst>
              <a:ext uri="{FF2B5EF4-FFF2-40B4-BE49-F238E27FC236}">
                <a16:creationId xmlns:a16="http://schemas.microsoft.com/office/drawing/2014/main" id="{CAC90E22-B52E-7AB7-6579-F48B4594A81D}"/>
              </a:ext>
            </a:extLst>
          </p:cNvPr>
          <p:cNvSpPr/>
          <p:nvPr/>
        </p:nvSpPr>
        <p:spPr>
          <a:xfrm>
            <a:off x="7260025" y="233695"/>
            <a:ext cx="1755381" cy="1421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Old and beautiful monasteries</a:t>
            </a:r>
          </a:p>
        </p:txBody>
      </p:sp>
      <p:sp>
        <p:nvSpPr>
          <p:cNvPr id="9" name="Oval 8">
            <a:extLst>
              <a:ext uri="{FF2B5EF4-FFF2-40B4-BE49-F238E27FC236}">
                <a16:creationId xmlns:a16="http://schemas.microsoft.com/office/drawing/2014/main" id="{BE9E7BBF-E3A6-0C80-81CC-2253B7062902}"/>
              </a:ext>
            </a:extLst>
          </p:cNvPr>
          <p:cNvSpPr/>
          <p:nvPr/>
        </p:nvSpPr>
        <p:spPr>
          <a:xfrm>
            <a:off x="7260025" y="3530786"/>
            <a:ext cx="1755381" cy="1321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history full of battles and heroes</a:t>
            </a:r>
          </a:p>
        </p:txBody>
      </p:sp>
    </p:spTree>
    <p:extLst>
      <p:ext uri="{BB962C8B-B14F-4D97-AF65-F5344CB8AC3E}">
        <p14:creationId xmlns:p14="http://schemas.microsoft.com/office/powerpoint/2010/main" val="4128464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rsul la plajă în Mamaia, interzis pentru turiști. Ce trebuie să știe cei  care ajung pe litoral – Capital">
            <a:extLst>
              <a:ext uri="{FF2B5EF4-FFF2-40B4-BE49-F238E27FC236}">
                <a16:creationId xmlns:a16="http://schemas.microsoft.com/office/drawing/2014/main" id="{C9AE33C3-9BE4-37A4-1074-919F81A50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12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u 1">
            <a:extLst>
              <a:ext uri="{FF2B5EF4-FFF2-40B4-BE49-F238E27FC236}">
                <a16:creationId xmlns:a16="http://schemas.microsoft.com/office/drawing/2014/main" id="{441A1F18-F46A-CA82-C6E8-9428753F2C54}"/>
              </a:ext>
            </a:extLst>
          </p:cNvPr>
          <p:cNvSpPr>
            <a:spLocks noGrp="1"/>
          </p:cNvSpPr>
          <p:nvPr>
            <p:ph type="title"/>
          </p:nvPr>
        </p:nvSpPr>
        <p:spPr>
          <a:xfrm>
            <a:off x="2627926" y="4302967"/>
            <a:ext cx="7505700" cy="954600"/>
          </a:xfrm>
        </p:spPr>
        <p:txBody>
          <a:bodyPr/>
          <a:lstStyle/>
          <a:p>
            <a:pPr algn="ctr"/>
            <a:r>
              <a:rPr lang="ro-RO" b="1" dirty="0">
                <a:solidFill>
                  <a:srgbClr val="FFFF00"/>
                </a:solidFill>
              </a:rPr>
              <a:t>THE BLACK SEA</a:t>
            </a:r>
          </a:p>
        </p:txBody>
      </p:sp>
      <p:sp>
        <p:nvSpPr>
          <p:cNvPr id="3" name="Substituent text 2">
            <a:extLst>
              <a:ext uri="{FF2B5EF4-FFF2-40B4-BE49-F238E27FC236}">
                <a16:creationId xmlns:a16="http://schemas.microsoft.com/office/drawing/2014/main" id="{25220173-CD1E-80CE-135B-733BF5FC2742}"/>
              </a:ext>
            </a:extLst>
          </p:cNvPr>
          <p:cNvSpPr>
            <a:spLocks noGrp="1"/>
          </p:cNvSpPr>
          <p:nvPr>
            <p:ph type="body" idx="1"/>
          </p:nvPr>
        </p:nvSpPr>
        <p:spPr>
          <a:xfrm>
            <a:off x="-90915" y="0"/>
            <a:ext cx="8921216" cy="2448000"/>
          </a:xfrm>
        </p:spPr>
        <p:txBody>
          <a:bodyPr/>
          <a:lstStyle/>
          <a:p>
            <a:r>
              <a:rPr lang="ro-RO" sz="2000" b="1" i="0" dirty="0">
                <a:solidFill>
                  <a:schemeClr val="bg2"/>
                </a:solidFill>
                <a:effectLst/>
                <a:latin typeface="Arial" panose="020B0604020202020204" pitchFamily="34" charset="0"/>
              </a:rPr>
              <a:t>T</a:t>
            </a:r>
            <a:r>
              <a:rPr lang="en-US" sz="2000" b="1" i="0" dirty="0">
                <a:solidFill>
                  <a:schemeClr val="bg2"/>
                </a:solidFill>
                <a:effectLst/>
                <a:latin typeface="Arial" panose="020B0604020202020204" pitchFamily="34" charset="0"/>
              </a:rPr>
              <a:t>he Black Sea is a</a:t>
            </a:r>
            <a:r>
              <a:rPr lang="ro-RO" sz="2000" b="1" i="0" dirty="0">
                <a:solidFill>
                  <a:schemeClr val="bg2"/>
                </a:solidFill>
                <a:effectLst/>
                <a:latin typeface="Arial" panose="020B0604020202020204" pitchFamily="34" charset="0"/>
              </a:rPr>
              <a:t> marginal </a:t>
            </a:r>
            <a:r>
              <a:rPr lang="ro-RO" sz="2000" b="1" i="0" dirty="0" err="1">
                <a:solidFill>
                  <a:schemeClr val="bg2"/>
                </a:solidFill>
                <a:effectLst/>
                <a:latin typeface="Arial" panose="020B0604020202020204" pitchFamily="34" charset="0"/>
              </a:rPr>
              <a:t>sea</a:t>
            </a:r>
            <a:r>
              <a:rPr lang="en-US" sz="2000" b="1" i="0" dirty="0">
                <a:solidFill>
                  <a:schemeClr val="bg2"/>
                </a:solidFill>
                <a:effectLst/>
                <a:latin typeface="Arial" panose="020B0604020202020204" pitchFamily="34" charset="0"/>
              </a:rPr>
              <a:t>  </a:t>
            </a:r>
            <a:r>
              <a:rPr lang="en-US" sz="2000" b="1" i="0" dirty="0" err="1">
                <a:solidFill>
                  <a:schemeClr val="bg2"/>
                </a:solidFill>
                <a:effectLst/>
                <a:latin typeface="Arial" panose="020B0604020202020204" pitchFamily="34" charset="0"/>
              </a:rPr>
              <a:t>lyin</a:t>
            </a:r>
            <a:r>
              <a:rPr lang="ro-RO" sz="2000" b="1" i="0" dirty="0">
                <a:solidFill>
                  <a:schemeClr val="bg2"/>
                </a:solidFill>
                <a:effectLst/>
                <a:latin typeface="Arial" panose="020B0604020202020204" pitchFamily="34" charset="0"/>
              </a:rPr>
              <a:t>g </a:t>
            </a:r>
            <a:r>
              <a:rPr lang="ro-RO" sz="2000" b="1" i="0" dirty="0" err="1">
                <a:solidFill>
                  <a:schemeClr val="bg2"/>
                </a:solidFill>
                <a:effectLst/>
                <a:latin typeface="Arial" panose="020B0604020202020204" pitchFamily="34" charset="0"/>
              </a:rPr>
              <a:t>between</a:t>
            </a:r>
            <a:r>
              <a:rPr lang="ro-RO" sz="2000" b="1" i="0" dirty="0">
                <a:solidFill>
                  <a:schemeClr val="bg2"/>
                </a:solidFill>
                <a:effectLst/>
                <a:latin typeface="Arial" panose="020B0604020202020204" pitchFamily="34" charset="0"/>
              </a:rPr>
              <a:t> Europe </a:t>
            </a:r>
            <a:r>
              <a:rPr lang="ro-RO" sz="2000" b="1" i="0" dirty="0" err="1">
                <a:solidFill>
                  <a:schemeClr val="bg2"/>
                </a:solidFill>
                <a:effectLst/>
                <a:latin typeface="Arial" panose="020B0604020202020204" pitchFamily="34" charset="0"/>
              </a:rPr>
              <a:t>and</a:t>
            </a:r>
            <a:r>
              <a:rPr lang="ro-RO" sz="2000" b="1" i="0" dirty="0">
                <a:solidFill>
                  <a:schemeClr val="bg2"/>
                </a:solidFill>
                <a:effectLst/>
                <a:latin typeface="Arial" panose="020B0604020202020204" pitchFamily="34" charset="0"/>
              </a:rPr>
              <a:t> Asia</a:t>
            </a:r>
          </a:p>
          <a:p>
            <a:r>
              <a:rPr lang="en-US" sz="2000" b="1" i="0" dirty="0">
                <a:solidFill>
                  <a:schemeClr val="bg2"/>
                </a:solidFill>
                <a:effectLst/>
                <a:latin typeface="Arial" panose="020B0604020202020204" pitchFamily="34" charset="0"/>
              </a:rPr>
              <a:t>The Black Sea is bordered by Bulgaria, Georgia, Romania, Russia, Turkey, and Ukraine.</a:t>
            </a:r>
            <a:endParaRPr lang="ro-RO" sz="2000" b="1" i="0" dirty="0">
              <a:solidFill>
                <a:schemeClr val="bg2"/>
              </a:solidFill>
              <a:effectLst/>
              <a:latin typeface="Arial" panose="020B0604020202020204" pitchFamily="34" charset="0"/>
            </a:endParaRPr>
          </a:p>
          <a:p>
            <a:r>
              <a:rPr lang="ro-RO" sz="2000" b="1" dirty="0" err="1">
                <a:solidFill>
                  <a:schemeClr val="bg2"/>
                </a:solidFill>
                <a:latin typeface="Arial" panose="020B0604020202020204" pitchFamily="34" charset="0"/>
              </a:rPr>
              <a:t>My</a:t>
            </a:r>
            <a:r>
              <a:rPr lang="ro-RO" sz="2000" b="1" dirty="0">
                <a:solidFill>
                  <a:schemeClr val="bg2"/>
                </a:solidFill>
                <a:latin typeface="Arial" panose="020B0604020202020204" pitchFamily="34" charset="0"/>
              </a:rPr>
              <a:t> </a:t>
            </a:r>
            <a:r>
              <a:rPr lang="ro-RO" sz="2000" b="1" dirty="0" err="1">
                <a:solidFill>
                  <a:schemeClr val="bg2"/>
                </a:solidFill>
                <a:latin typeface="Arial" panose="020B0604020202020204" pitchFamily="34" charset="0"/>
              </a:rPr>
              <a:t>city</a:t>
            </a:r>
            <a:r>
              <a:rPr lang="ro-RO" sz="2000" b="1" dirty="0">
                <a:solidFill>
                  <a:schemeClr val="bg2"/>
                </a:solidFill>
                <a:latin typeface="Arial" panose="020B0604020202020204" pitchFamily="34" charset="0"/>
              </a:rPr>
              <a:t>, Constanta, </a:t>
            </a:r>
            <a:r>
              <a:rPr lang="ro-RO" sz="2000" b="1" dirty="0" err="1">
                <a:solidFill>
                  <a:schemeClr val="bg2"/>
                </a:solidFill>
                <a:latin typeface="Arial" panose="020B0604020202020204" pitchFamily="34" charset="0"/>
              </a:rPr>
              <a:t>is</a:t>
            </a:r>
            <a:r>
              <a:rPr lang="ro-RO" sz="2000" b="1" dirty="0">
                <a:solidFill>
                  <a:schemeClr val="bg2"/>
                </a:solidFill>
                <a:latin typeface="Arial" panose="020B0604020202020204" pitchFamily="34" charset="0"/>
              </a:rPr>
              <a:t> </a:t>
            </a:r>
            <a:r>
              <a:rPr lang="ro-RO" sz="2000" b="1" dirty="0" err="1">
                <a:solidFill>
                  <a:schemeClr val="bg2"/>
                </a:solidFill>
                <a:latin typeface="Arial" panose="020B0604020202020204" pitchFamily="34" charset="0"/>
              </a:rPr>
              <a:t>located</a:t>
            </a:r>
            <a:r>
              <a:rPr lang="ro-RO" sz="2000" b="1" dirty="0">
                <a:solidFill>
                  <a:schemeClr val="bg2"/>
                </a:solidFill>
                <a:latin typeface="Arial" panose="020B0604020202020204" pitchFamily="34" charset="0"/>
              </a:rPr>
              <a:t> </a:t>
            </a:r>
            <a:r>
              <a:rPr lang="ro-RO" sz="2000" b="1" dirty="0" err="1">
                <a:solidFill>
                  <a:schemeClr val="bg2"/>
                </a:solidFill>
                <a:latin typeface="Arial" panose="020B0604020202020204" pitchFamily="34" charset="0"/>
              </a:rPr>
              <a:t>near</a:t>
            </a:r>
            <a:r>
              <a:rPr lang="ro-RO" sz="2000" b="1" dirty="0">
                <a:solidFill>
                  <a:schemeClr val="bg2"/>
                </a:solidFill>
                <a:latin typeface="Arial" panose="020B0604020202020204" pitchFamily="34" charset="0"/>
              </a:rPr>
              <a:t> </a:t>
            </a:r>
            <a:r>
              <a:rPr lang="ro-RO" sz="2000" b="1" dirty="0" err="1">
                <a:solidFill>
                  <a:schemeClr val="bg2"/>
                </a:solidFill>
                <a:latin typeface="Arial" panose="020B0604020202020204" pitchFamily="34" charset="0"/>
              </a:rPr>
              <a:t>the</a:t>
            </a:r>
            <a:r>
              <a:rPr lang="ro-RO" sz="2000" b="1" dirty="0">
                <a:solidFill>
                  <a:schemeClr val="bg2"/>
                </a:solidFill>
                <a:latin typeface="Arial" panose="020B0604020202020204" pitchFamily="34" charset="0"/>
              </a:rPr>
              <a:t> Black </a:t>
            </a:r>
            <a:r>
              <a:rPr lang="ro-RO" sz="2000" b="1" dirty="0" err="1">
                <a:solidFill>
                  <a:schemeClr val="bg2"/>
                </a:solidFill>
                <a:latin typeface="Arial" panose="020B0604020202020204" pitchFamily="34" charset="0"/>
              </a:rPr>
              <a:t>Sea</a:t>
            </a:r>
            <a:r>
              <a:rPr lang="ro-RO" sz="2000" b="1" dirty="0">
                <a:solidFill>
                  <a:schemeClr val="bg2"/>
                </a:solidFill>
                <a:latin typeface="Arial" panose="020B0604020202020204" pitchFamily="34" charset="0"/>
              </a:rPr>
              <a:t>.</a:t>
            </a:r>
            <a:endParaRPr lang="ro-RO" sz="2000" b="1" i="0" dirty="0">
              <a:solidFill>
                <a:schemeClr val="bg2"/>
              </a:solidFill>
              <a:effectLst/>
              <a:latin typeface="Arial" panose="020B0604020202020204" pitchFamily="34" charset="0"/>
            </a:endParaRPr>
          </a:p>
          <a:p>
            <a:pPr marL="146050" indent="0">
              <a:buNone/>
            </a:pPr>
            <a:endParaRPr lang="ro-RO" dirty="0"/>
          </a:p>
        </p:txBody>
      </p:sp>
    </p:spTree>
    <p:extLst>
      <p:ext uri="{BB962C8B-B14F-4D97-AF65-F5344CB8AC3E}">
        <p14:creationId xmlns:p14="http://schemas.microsoft.com/office/powerpoint/2010/main" val="290229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F34DDC4-E41D-F3CD-6F18-D9F47C4D1847}"/>
              </a:ext>
            </a:extLst>
          </p:cNvPr>
          <p:cNvSpPr>
            <a:spLocks noGrp="1"/>
          </p:cNvSpPr>
          <p:nvPr>
            <p:ph type="title"/>
          </p:nvPr>
        </p:nvSpPr>
        <p:spPr>
          <a:xfrm>
            <a:off x="443345" y="422508"/>
            <a:ext cx="7881505" cy="954600"/>
          </a:xfrm>
        </p:spPr>
        <p:txBody>
          <a:bodyPr>
            <a:normAutofit fontScale="90000"/>
          </a:bodyPr>
          <a:lstStyle/>
          <a:p>
            <a:pPr algn="ctr"/>
            <a:r>
              <a:rPr lang="ro-RO" dirty="0"/>
              <a:t>THE BLACK SEA </a:t>
            </a:r>
            <a:r>
              <a:rPr lang="en-US" dirty="0"/>
              <a:t> and The CASINO from Constanta </a:t>
            </a:r>
            <a:endParaRPr lang="ro-RO" dirty="0"/>
          </a:p>
        </p:txBody>
      </p:sp>
      <p:pic>
        <p:nvPicPr>
          <p:cNvPr id="4" name="Imagine 3" descr="O imagine care conține apă, exterior, cer, ocean&#10;&#10;Descriere generată automat">
            <a:extLst>
              <a:ext uri="{FF2B5EF4-FFF2-40B4-BE49-F238E27FC236}">
                <a16:creationId xmlns:a16="http://schemas.microsoft.com/office/drawing/2014/main" id="{84BE1224-A051-3ED9-E14E-9653D25114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3345" y="1377108"/>
            <a:ext cx="3873887" cy="3437263"/>
          </a:xfrm>
          <a:prstGeom prst="rect">
            <a:avLst/>
          </a:prstGeom>
        </p:spPr>
      </p:pic>
      <p:pic>
        <p:nvPicPr>
          <p:cNvPr id="7" name="Imagine 6" descr="O imagine care conține exterior, cer, apă, vechi&#10;&#10;Descriere generată automat">
            <a:extLst>
              <a:ext uri="{FF2B5EF4-FFF2-40B4-BE49-F238E27FC236}">
                <a16:creationId xmlns:a16="http://schemas.microsoft.com/office/drawing/2014/main" id="{D07B2FF5-2BFB-6FE7-F52C-C3804DCF557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411336" y="1377108"/>
            <a:ext cx="4512327" cy="3514381"/>
          </a:xfrm>
          <a:prstGeom prst="rect">
            <a:avLst/>
          </a:prstGeom>
        </p:spPr>
      </p:pic>
    </p:spTree>
    <p:extLst>
      <p:ext uri="{BB962C8B-B14F-4D97-AF65-F5344CB8AC3E}">
        <p14:creationId xmlns:p14="http://schemas.microsoft.com/office/powerpoint/2010/main" val="2719524351"/>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432</Words>
  <Application>Microsoft Office PowerPoint</Application>
  <PresentationFormat>Expunere pe ecran (16:9)</PresentationFormat>
  <Paragraphs>38</Paragraphs>
  <Slides>14</Slides>
  <Notes>5</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14</vt:i4>
      </vt:variant>
    </vt:vector>
  </HeadingPairs>
  <TitlesOfParts>
    <vt:vector size="19" baseType="lpstr">
      <vt:lpstr>Arial</vt:lpstr>
      <vt:lpstr>inherit</vt:lpstr>
      <vt:lpstr>Calibri</vt:lpstr>
      <vt:lpstr>Nunito</vt:lpstr>
      <vt:lpstr>Shift</vt:lpstr>
      <vt:lpstr>My country- ROMANIA</vt:lpstr>
      <vt:lpstr>Where is Romania?</vt:lpstr>
      <vt:lpstr>ROMANIA IN EUROPE</vt:lpstr>
      <vt:lpstr>What can I visit in Romania?</vt:lpstr>
      <vt:lpstr>OUR MOUNTAINS- THE CARPATHIANS</vt:lpstr>
      <vt:lpstr>CASTLES IN ROMANIA PELEȘ AND BRAN (Dracula’s Castle)</vt:lpstr>
      <vt:lpstr>Prezentare PowerPoint</vt:lpstr>
      <vt:lpstr>THE BLACK SEA</vt:lpstr>
      <vt:lpstr>THE BLACK SEA  and The CASINO from Constanta </vt:lpstr>
      <vt:lpstr>CONSTANTA HARBOUR</vt:lpstr>
      <vt:lpstr>What do we eat in Romania?</vt:lpstr>
      <vt:lpstr>Prezentare PowerPoint</vt:lpstr>
      <vt:lpstr>Prezentare PowerPoint</vt:lpstr>
      <vt:lpstr>The Parliament – The biggest building from 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country:Romania</dc:title>
  <dc:creator>Office</dc:creator>
  <cp:lastModifiedBy>Mariana Negrila</cp:lastModifiedBy>
  <cp:revision>2</cp:revision>
  <dcterms:modified xsi:type="dcterms:W3CDTF">2022-05-05T21:28:04Z</dcterms:modified>
</cp:coreProperties>
</file>