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81" d="100"/>
          <a:sy n="81" d="100"/>
        </p:scale>
        <p:origin x="-96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11 november:  </a:t>
            </a:r>
            <a:r>
              <a:rPr lang="en-US" sz="6000" dirty="0" smtClean="0"/>
              <a:t>St</a:t>
            </a:r>
            <a:r>
              <a:rPr lang="sl-SI" sz="6000" dirty="0" smtClean="0"/>
              <a:t> </a:t>
            </a:r>
            <a:r>
              <a:rPr lang="en-US" sz="6000" dirty="0" smtClean="0"/>
              <a:t>Martin</a:t>
            </a:r>
            <a:r>
              <a:rPr lang="sl-SI" sz="6000" dirty="0" smtClean="0"/>
              <a:t>‘s </a:t>
            </a:r>
            <a:r>
              <a:rPr lang="sl-SI" sz="6000" dirty="0" err="1" smtClean="0"/>
              <a:t>day</a:t>
            </a:r>
            <a:endParaRPr lang="sl-SI" sz="6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961292" y="3341077"/>
            <a:ext cx="97418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l-SI" sz="2400" dirty="0" smtClean="0">
                <a:solidFill>
                  <a:schemeClr val="bg1"/>
                </a:solidFill>
              </a:rPr>
              <a:t>NOT A </a:t>
            </a:r>
            <a:r>
              <a:rPr lang="sl-SI" sz="2400" dirty="0" err="1" smtClean="0">
                <a:solidFill>
                  <a:schemeClr val="bg1"/>
                </a:solidFill>
              </a:rPr>
              <a:t>WORK</a:t>
            </a:r>
            <a:r>
              <a:rPr lang="sl-SI" sz="2400" dirty="0" smtClean="0">
                <a:solidFill>
                  <a:schemeClr val="bg1"/>
                </a:solidFill>
              </a:rPr>
              <a:t> </a:t>
            </a:r>
            <a:r>
              <a:rPr lang="sl-SI" sz="2400" dirty="0" err="1" smtClean="0">
                <a:solidFill>
                  <a:schemeClr val="bg1"/>
                </a:solidFill>
              </a:rPr>
              <a:t>FREE</a:t>
            </a:r>
            <a:r>
              <a:rPr lang="sl-SI" sz="2400" dirty="0" smtClean="0">
                <a:solidFill>
                  <a:schemeClr val="bg1"/>
                </a:solidFill>
              </a:rPr>
              <a:t> </a:t>
            </a:r>
            <a:r>
              <a:rPr lang="sl-SI" sz="2400" dirty="0" err="1" smtClean="0">
                <a:solidFill>
                  <a:schemeClr val="bg1"/>
                </a:solidFill>
              </a:rPr>
              <a:t>DAY</a:t>
            </a:r>
            <a:endParaRPr lang="sl-SI" sz="240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l-SI" sz="2400" dirty="0" err="1" smtClean="0">
                <a:solidFill>
                  <a:schemeClr val="bg1"/>
                </a:solidFill>
              </a:rPr>
              <a:t>THE</a:t>
            </a:r>
            <a:r>
              <a:rPr lang="sl-SI" sz="2400" dirty="0" smtClean="0">
                <a:solidFill>
                  <a:schemeClr val="bg1"/>
                </a:solidFill>
              </a:rPr>
              <a:t> </a:t>
            </a:r>
            <a:r>
              <a:rPr lang="sl-SI" sz="2400" dirty="0" err="1" smtClean="0">
                <a:solidFill>
                  <a:schemeClr val="bg1"/>
                </a:solidFill>
              </a:rPr>
              <a:t>DAY</a:t>
            </a:r>
            <a:r>
              <a:rPr lang="sl-SI" sz="2400" dirty="0" smtClean="0">
                <a:solidFill>
                  <a:schemeClr val="bg1"/>
                </a:solidFill>
              </a:rPr>
              <a:t> </a:t>
            </a:r>
            <a:r>
              <a:rPr lang="sl-SI" sz="2400" dirty="0" err="1" smtClean="0">
                <a:solidFill>
                  <a:schemeClr val="bg1"/>
                </a:solidFill>
              </a:rPr>
              <a:t>WHEN</a:t>
            </a:r>
            <a:r>
              <a:rPr lang="sl-SI" sz="2400" dirty="0" smtClean="0">
                <a:solidFill>
                  <a:schemeClr val="bg1"/>
                </a:solidFill>
              </a:rPr>
              <a:t> </a:t>
            </a:r>
            <a:r>
              <a:rPr lang="sl-SI" sz="2400" dirty="0" err="1" smtClean="0">
                <a:solidFill>
                  <a:schemeClr val="bg1"/>
                </a:solidFill>
              </a:rPr>
              <a:t>MUST</a:t>
            </a:r>
            <a:r>
              <a:rPr lang="sl-SI" sz="2400" dirty="0" smtClean="0">
                <a:solidFill>
                  <a:schemeClr val="bg1"/>
                </a:solidFill>
              </a:rPr>
              <a:t> </a:t>
            </a:r>
            <a:r>
              <a:rPr lang="sl-SI" sz="2400" dirty="0" err="1" smtClean="0">
                <a:solidFill>
                  <a:schemeClr val="bg1"/>
                </a:solidFill>
              </a:rPr>
              <a:t>TURNS</a:t>
            </a:r>
            <a:r>
              <a:rPr lang="sl-SI" sz="2400" dirty="0" smtClean="0">
                <a:solidFill>
                  <a:schemeClr val="bg1"/>
                </a:solidFill>
              </a:rPr>
              <a:t> </a:t>
            </a:r>
            <a:r>
              <a:rPr lang="sl-SI" sz="2400" dirty="0" err="1" smtClean="0">
                <a:solidFill>
                  <a:schemeClr val="bg1"/>
                </a:solidFill>
              </a:rPr>
              <a:t>INTO</a:t>
            </a:r>
            <a:r>
              <a:rPr lang="sl-SI" sz="2400" dirty="0" smtClean="0">
                <a:solidFill>
                  <a:schemeClr val="bg1"/>
                </a:solidFill>
              </a:rPr>
              <a:t> </a:t>
            </a:r>
            <a:r>
              <a:rPr lang="sl-SI" sz="2400" dirty="0" err="1" smtClean="0">
                <a:solidFill>
                  <a:schemeClr val="bg1"/>
                </a:solidFill>
              </a:rPr>
              <a:t>WINE</a:t>
            </a:r>
            <a:endParaRPr lang="sl-SI" sz="240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l-SI" sz="2400" dirty="0" err="1" smtClean="0">
                <a:solidFill>
                  <a:schemeClr val="bg1"/>
                </a:solidFill>
              </a:rPr>
              <a:t>CELEBRATIONS</a:t>
            </a:r>
            <a:r>
              <a:rPr lang="sl-SI" sz="2400" dirty="0" smtClean="0">
                <a:solidFill>
                  <a:schemeClr val="bg1"/>
                </a:solidFill>
              </a:rPr>
              <a:t> </a:t>
            </a:r>
            <a:r>
              <a:rPr lang="sl-SI" sz="2400" dirty="0" err="1" smtClean="0">
                <a:solidFill>
                  <a:schemeClr val="bg1"/>
                </a:solidFill>
              </a:rPr>
              <a:t>ALL</a:t>
            </a:r>
            <a:r>
              <a:rPr lang="sl-SI" sz="2400" dirty="0" smtClean="0">
                <a:solidFill>
                  <a:schemeClr val="bg1"/>
                </a:solidFill>
              </a:rPr>
              <a:t> </a:t>
            </a:r>
            <a:r>
              <a:rPr lang="sl-SI" sz="2400" dirty="0" err="1" smtClean="0">
                <a:solidFill>
                  <a:schemeClr val="bg1"/>
                </a:solidFill>
              </a:rPr>
              <a:t>OVER</a:t>
            </a:r>
            <a:r>
              <a:rPr lang="sl-SI" sz="2400" dirty="0" smtClean="0">
                <a:solidFill>
                  <a:schemeClr val="bg1"/>
                </a:solidFill>
              </a:rPr>
              <a:t> </a:t>
            </a:r>
            <a:r>
              <a:rPr lang="sl-SI" sz="2400" dirty="0" err="1" smtClean="0">
                <a:solidFill>
                  <a:schemeClr val="bg1"/>
                </a:solidFill>
              </a:rPr>
              <a:t>SLOVENIA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6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location</a:t>
            </a:r>
            <a:endParaRPr lang="en-GB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81192" y="1977297"/>
            <a:ext cx="11029615" cy="689704"/>
          </a:xfrm>
        </p:spPr>
        <p:txBody>
          <a:bodyPr/>
          <a:lstStyle/>
          <a:p>
            <a:r>
              <a:rPr lang="en-GB" dirty="0" smtClean="0"/>
              <a:t>the feast of </a:t>
            </a:r>
            <a:r>
              <a:rPr lang="en-GB" dirty="0" smtClean="0"/>
              <a:t>St Martin</a:t>
            </a:r>
            <a:r>
              <a:rPr lang="sl-SI" dirty="0" smtClean="0"/>
              <a:t>‘s</a:t>
            </a:r>
            <a:r>
              <a:rPr lang="en-GB" dirty="0" smtClean="0"/>
              <a:t> </a:t>
            </a:r>
            <a:r>
              <a:rPr lang="en-GB" dirty="0" smtClean="0"/>
              <a:t>is celebrated all over Slovenia:</a:t>
            </a:r>
          </a:p>
          <a:p>
            <a:endParaRPr lang="en-GB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032" y="2322149"/>
            <a:ext cx="6283370" cy="4504886"/>
          </a:xfrm>
          <a:prstGeom prst="rect">
            <a:avLst/>
          </a:prstGeom>
        </p:spPr>
      </p:pic>
      <p:cxnSp>
        <p:nvCxnSpPr>
          <p:cNvPr id="6" name="Raven puščični povezovalnik 5"/>
          <p:cNvCxnSpPr/>
          <p:nvPr/>
        </p:nvCxnSpPr>
        <p:spPr>
          <a:xfrm flipV="1">
            <a:off x="7023100" y="2667002"/>
            <a:ext cx="2324100" cy="792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jeZBesedilom 6"/>
          <p:cNvSpPr txBox="1"/>
          <p:nvPr/>
        </p:nvSpPr>
        <p:spPr>
          <a:xfrm>
            <a:off x="9477074" y="2205336"/>
            <a:ext cx="23495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People from all over the world</a:t>
            </a:r>
            <a:r>
              <a:rPr lang="sl-SI" dirty="0" smtClean="0"/>
              <a:t> </a:t>
            </a:r>
            <a:r>
              <a:rPr lang="en-GB" dirty="0" smtClean="0"/>
              <a:t>come to celebrate in </a:t>
            </a:r>
            <a:r>
              <a:rPr lang="en-GB" b="1" dirty="0" smtClean="0"/>
              <a:t>Maribor</a:t>
            </a:r>
            <a:r>
              <a:rPr lang="sl-SI" dirty="0" smtClean="0"/>
              <a:t>, </a:t>
            </a:r>
            <a:r>
              <a:rPr lang="sl-SI" dirty="0" err="1" smtClean="0"/>
              <a:t>where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oldest</a:t>
            </a:r>
            <a:r>
              <a:rPr lang="sl-SI" dirty="0" smtClean="0"/>
              <a:t> </a:t>
            </a:r>
            <a:r>
              <a:rPr lang="sl-SI" dirty="0" err="1" smtClean="0"/>
              <a:t>wine</a:t>
            </a:r>
            <a:r>
              <a:rPr lang="sl-SI" dirty="0" smtClean="0"/>
              <a:t> in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world</a:t>
            </a:r>
            <a:r>
              <a:rPr lang="sl-SI" dirty="0" smtClean="0"/>
              <a:t> </a:t>
            </a:r>
            <a:r>
              <a:rPr lang="sl-SI" dirty="0" err="1" smtClean="0"/>
              <a:t>still</a:t>
            </a:r>
            <a:r>
              <a:rPr lang="sl-SI" dirty="0" smtClean="0"/>
              <a:t> </a:t>
            </a:r>
            <a:r>
              <a:rPr lang="sl-SI" dirty="0" err="1" smtClean="0"/>
              <a:t>grows</a:t>
            </a:r>
            <a:r>
              <a:rPr lang="sl-SI" dirty="0" smtClean="0"/>
              <a:t> </a:t>
            </a:r>
            <a:r>
              <a:rPr lang="sl-SI" dirty="0" err="1" smtClean="0"/>
              <a:t>gives</a:t>
            </a:r>
            <a:r>
              <a:rPr lang="sl-SI" dirty="0" smtClean="0"/>
              <a:t> </a:t>
            </a:r>
            <a:r>
              <a:rPr lang="sl-SI" dirty="0" err="1" smtClean="0"/>
              <a:t>grapes</a:t>
            </a:r>
            <a:r>
              <a:rPr lang="sl-SI" dirty="0" smtClean="0"/>
              <a:t> (440 </a:t>
            </a:r>
            <a:r>
              <a:rPr lang="sl-SI" dirty="0" err="1" smtClean="0"/>
              <a:t>years</a:t>
            </a:r>
            <a:r>
              <a:rPr lang="sl-SI" dirty="0" smtClean="0"/>
              <a:t>)</a:t>
            </a:r>
            <a:endParaRPr lang="en-GB" dirty="0"/>
          </a:p>
        </p:txBody>
      </p:sp>
      <p:cxnSp>
        <p:nvCxnSpPr>
          <p:cNvPr id="9" name="Raven puščični povezovalnik 8"/>
          <p:cNvCxnSpPr/>
          <p:nvPr/>
        </p:nvCxnSpPr>
        <p:spPr>
          <a:xfrm flipH="1">
            <a:off x="1917700" y="5346699"/>
            <a:ext cx="1244600" cy="317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jeZBesedilom 11"/>
          <p:cNvSpPr txBox="1"/>
          <p:nvPr/>
        </p:nvSpPr>
        <p:spPr>
          <a:xfrm>
            <a:off x="52089" y="5064035"/>
            <a:ext cx="1984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b="1" dirty="0"/>
              <a:t>K</a:t>
            </a:r>
            <a:r>
              <a:rPr lang="en-GB" b="1" dirty="0" err="1" smtClean="0"/>
              <a:t>arst</a:t>
            </a:r>
            <a:r>
              <a:rPr lang="en-GB" dirty="0" smtClean="0"/>
              <a:t> they </a:t>
            </a:r>
            <a:r>
              <a:rPr lang="sl-SI" dirty="0" err="1" smtClean="0"/>
              <a:t>organize</a:t>
            </a:r>
            <a:r>
              <a:rPr lang="sl-SI" dirty="0" smtClean="0"/>
              <a:t> </a:t>
            </a:r>
            <a:r>
              <a:rPr lang="sl-SI" dirty="0" err="1" smtClean="0"/>
              <a:t>walking</a:t>
            </a:r>
            <a:r>
              <a:rPr lang="sl-SI" dirty="0" smtClean="0"/>
              <a:t> </a:t>
            </a:r>
            <a:r>
              <a:rPr lang="sl-SI" dirty="0" err="1" smtClean="0"/>
              <a:t>tours</a:t>
            </a:r>
            <a:r>
              <a:rPr lang="sl-SI" dirty="0" smtClean="0"/>
              <a:t> on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en-GB" dirty="0" smtClean="0"/>
              <a:t>wine road </a:t>
            </a:r>
            <a:r>
              <a:rPr lang="sl-SI" dirty="0" err="1" smtClean="0"/>
              <a:t>with</a:t>
            </a:r>
            <a:r>
              <a:rPr lang="sl-SI" dirty="0" smtClean="0"/>
              <a:t> </a:t>
            </a:r>
            <a:r>
              <a:rPr lang="sl-SI" dirty="0" err="1" smtClean="0"/>
              <a:t>stops</a:t>
            </a:r>
            <a:r>
              <a:rPr lang="sl-SI" dirty="0" smtClean="0"/>
              <a:t> at </a:t>
            </a:r>
            <a:r>
              <a:rPr lang="sl-SI" dirty="0" err="1" smtClean="0"/>
              <a:t>local</a:t>
            </a:r>
            <a:r>
              <a:rPr lang="sl-SI" dirty="0" smtClean="0"/>
              <a:t> </a:t>
            </a:r>
            <a:r>
              <a:rPr lang="sl-SI" dirty="0" err="1" smtClean="0"/>
              <a:t>wineries</a:t>
            </a:r>
            <a:endParaRPr lang="en-GB" dirty="0"/>
          </a:p>
        </p:txBody>
      </p:sp>
      <p:cxnSp>
        <p:nvCxnSpPr>
          <p:cNvPr id="15" name="Raven puščični povezovalnik 14"/>
          <p:cNvCxnSpPr/>
          <p:nvPr/>
        </p:nvCxnSpPr>
        <p:spPr>
          <a:xfrm>
            <a:off x="4838700" y="4813300"/>
            <a:ext cx="3975100" cy="355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jeZBesedilom 15"/>
          <p:cNvSpPr txBox="1"/>
          <p:nvPr/>
        </p:nvSpPr>
        <p:spPr>
          <a:xfrm>
            <a:off x="8954401" y="4813300"/>
            <a:ext cx="2159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</a:t>
            </a:r>
            <a:r>
              <a:rPr lang="en-GB" b="1" dirty="0"/>
              <a:t>Ljubljana</a:t>
            </a:r>
            <a:r>
              <a:rPr lang="sl-SI" dirty="0" smtClean="0"/>
              <a:t>,</a:t>
            </a:r>
            <a:r>
              <a:rPr lang="en-GB" dirty="0" smtClean="0"/>
              <a:t> they organise </a:t>
            </a:r>
            <a:r>
              <a:rPr lang="sl-SI" smtClean="0"/>
              <a:t>the</a:t>
            </a:r>
            <a:r>
              <a:rPr lang="sl-SI" smtClean="0"/>
              <a:t> </a:t>
            </a:r>
            <a:r>
              <a:rPr lang="sl-SI" dirty="0" smtClean="0"/>
              <a:t>so </a:t>
            </a:r>
            <a:r>
              <a:rPr lang="sl-SI" dirty="0" err="1" smtClean="0"/>
              <a:t>called</a:t>
            </a:r>
            <a:r>
              <a:rPr lang="sl-SI" dirty="0" smtClean="0"/>
              <a:t> </a:t>
            </a:r>
            <a:r>
              <a:rPr lang="en-GB" i="1" dirty="0" smtClean="0"/>
              <a:t>wine road </a:t>
            </a:r>
            <a:r>
              <a:rPr lang="en-GB" dirty="0" smtClean="0"/>
              <a:t>across the city.</a:t>
            </a:r>
            <a:endParaRPr lang="en-GB" dirty="0"/>
          </a:p>
        </p:txBody>
      </p:sp>
      <p:cxnSp>
        <p:nvCxnSpPr>
          <p:cNvPr id="19" name="Raven puščični povezovalnik 18"/>
          <p:cNvCxnSpPr/>
          <p:nvPr/>
        </p:nvCxnSpPr>
        <p:spPr>
          <a:xfrm flipH="1" flipV="1">
            <a:off x="2036297" y="3459118"/>
            <a:ext cx="1278403" cy="1443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jeZBesedilom 19"/>
          <p:cNvSpPr txBox="1"/>
          <p:nvPr/>
        </p:nvSpPr>
        <p:spPr>
          <a:xfrm>
            <a:off x="152400" y="2552700"/>
            <a:ext cx="2063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err="1" smtClean="0"/>
              <a:t>The</a:t>
            </a:r>
            <a:r>
              <a:rPr lang="sl-SI" b="1" dirty="0" smtClean="0"/>
              <a:t> </a:t>
            </a:r>
            <a:r>
              <a:rPr lang="en-GB" b="1" i="1" dirty="0" err="1" smtClean="0"/>
              <a:t>Vipava</a:t>
            </a:r>
            <a:r>
              <a:rPr lang="sl-SI" b="1" i="1" dirty="0" smtClean="0"/>
              <a:t> </a:t>
            </a:r>
            <a:r>
              <a:rPr lang="sl-SI" b="1" i="1" dirty="0" err="1" smtClean="0"/>
              <a:t>Valley</a:t>
            </a:r>
            <a:r>
              <a:rPr lang="sl-SI" i="1" dirty="0" smtClean="0"/>
              <a:t>:</a:t>
            </a:r>
            <a:r>
              <a:rPr lang="en-GB" dirty="0" smtClean="0"/>
              <a:t> </a:t>
            </a:r>
            <a:r>
              <a:rPr lang="sl-SI" dirty="0" err="1" smtClean="0"/>
              <a:t>wine</a:t>
            </a:r>
            <a:r>
              <a:rPr lang="sl-SI" dirty="0" smtClean="0"/>
              <a:t> </a:t>
            </a:r>
            <a:r>
              <a:rPr lang="sl-SI" dirty="0" err="1" smtClean="0"/>
              <a:t>tasting</a:t>
            </a:r>
            <a:r>
              <a:rPr lang="sl-SI" dirty="0" smtClean="0"/>
              <a:t>, </a:t>
            </a:r>
            <a:r>
              <a:rPr lang="en-GB" dirty="0" smtClean="0"/>
              <a:t>singing and dancing groups preform</a:t>
            </a:r>
            <a:r>
              <a:rPr lang="sl-SI" dirty="0" err="1" smtClean="0"/>
              <a:t>ances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4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Food</a:t>
            </a:r>
            <a:endParaRPr lang="en-GB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58385" y="1924164"/>
            <a:ext cx="11029615" cy="638904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762" y="2058758"/>
            <a:ext cx="3298238" cy="164911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987" y="4902598"/>
            <a:ext cx="2879309" cy="161522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2815351"/>
            <a:ext cx="2393950" cy="179546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7303" y="4456423"/>
            <a:ext cx="2423913" cy="128012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2125" y="1924895"/>
            <a:ext cx="2543175" cy="1800225"/>
          </a:xfrm>
          <a:prstGeom prst="rect">
            <a:avLst/>
          </a:prstGeom>
        </p:spPr>
      </p:pic>
      <p:cxnSp>
        <p:nvCxnSpPr>
          <p:cNvPr id="10" name="Raven puščični povezovalnik 9"/>
          <p:cNvCxnSpPr>
            <a:endCxn id="19" idx="1"/>
          </p:cNvCxnSpPr>
          <p:nvPr/>
        </p:nvCxnSpPr>
        <p:spPr>
          <a:xfrm flipV="1">
            <a:off x="2374900" y="3320398"/>
            <a:ext cx="890587" cy="350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povezovalnik 11"/>
          <p:cNvCxnSpPr/>
          <p:nvPr/>
        </p:nvCxnSpPr>
        <p:spPr>
          <a:xfrm flipV="1">
            <a:off x="2851149" y="5245668"/>
            <a:ext cx="1263651" cy="335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uščični povezovalnik 13"/>
          <p:cNvCxnSpPr/>
          <p:nvPr/>
        </p:nvCxnSpPr>
        <p:spPr>
          <a:xfrm>
            <a:off x="6095999" y="3203148"/>
            <a:ext cx="0" cy="10767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uščični povezovalnik 15"/>
          <p:cNvCxnSpPr>
            <a:endCxn id="27" idx="3"/>
          </p:cNvCxnSpPr>
          <p:nvPr/>
        </p:nvCxnSpPr>
        <p:spPr>
          <a:xfrm flipH="1">
            <a:off x="7096457" y="5413643"/>
            <a:ext cx="1054906" cy="834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uščični povezovalnik 17"/>
          <p:cNvCxnSpPr/>
          <p:nvPr/>
        </p:nvCxnSpPr>
        <p:spPr>
          <a:xfrm>
            <a:off x="9804400" y="3203148"/>
            <a:ext cx="0" cy="823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jeZBesedilom 18"/>
          <p:cNvSpPr txBox="1"/>
          <p:nvPr/>
        </p:nvSpPr>
        <p:spPr>
          <a:xfrm>
            <a:off x="3265487" y="2717949"/>
            <a:ext cx="1800225" cy="1204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 smtClean="0"/>
              <a:t>mlinci</a:t>
            </a:r>
            <a:r>
              <a:rPr lang="en-GB" dirty="0" smtClean="0"/>
              <a:t> Slovenian pasta tatters made from thin dried dough</a:t>
            </a:r>
            <a:endParaRPr lang="en-GB" dirty="0"/>
          </a:p>
        </p:txBody>
      </p:sp>
      <p:sp>
        <p:nvSpPr>
          <p:cNvPr id="25" name="PoljeZBesedilom 24"/>
          <p:cNvSpPr txBox="1"/>
          <p:nvPr/>
        </p:nvSpPr>
        <p:spPr>
          <a:xfrm>
            <a:off x="5291192" y="4254500"/>
            <a:ext cx="191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h</a:t>
            </a:r>
            <a:r>
              <a:rPr lang="en-GB" smtClean="0"/>
              <a:t>ome</a:t>
            </a:r>
            <a:r>
              <a:rPr lang="en-GB" dirty="0" smtClean="0"/>
              <a:t> made salami</a:t>
            </a:r>
            <a:endParaRPr lang="en-GB" dirty="0"/>
          </a:p>
        </p:txBody>
      </p:sp>
      <p:sp>
        <p:nvSpPr>
          <p:cNvPr id="26" name="PoljeZBesedilom 25"/>
          <p:cNvSpPr txBox="1"/>
          <p:nvPr/>
        </p:nvSpPr>
        <p:spPr>
          <a:xfrm>
            <a:off x="9340848" y="4006967"/>
            <a:ext cx="1134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 chestnut</a:t>
            </a:r>
            <a:r>
              <a:rPr lang="sl-SI" dirty="0" smtClean="0"/>
              <a:t>s</a:t>
            </a:r>
            <a:endParaRPr lang="en-GB" dirty="0"/>
          </a:p>
        </p:txBody>
      </p:sp>
      <p:sp>
        <p:nvSpPr>
          <p:cNvPr id="27" name="PoljeZBesedilom 26"/>
          <p:cNvSpPr txBox="1"/>
          <p:nvPr/>
        </p:nvSpPr>
        <p:spPr>
          <a:xfrm>
            <a:off x="5065712" y="5648166"/>
            <a:ext cx="2030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s</a:t>
            </a:r>
            <a:r>
              <a:rPr lang="en-GB" dirty="0" err="1" smtClean="0"/>
              <a:t>auerkraut</a:t>
            </a:r>
            <a:r>
              <a:rPr lang="sl-SI" dirty="0" smtClean="0"/>
              <a:t>s- in Primorska;</a:t>
            </a:r>
          </a:p>
          <a:p>
            <a:r>
              <a:rPr lang="sl-SI" dirty="0"/>
              <a:t>r</a:t>
            </a:r>
            <a:r>
              <a:rPr lang="sl-SI" dirty="0" smtClean="0"/>
              <a:t>ed </a:t>
            </a:r>
            <a:r>
              <a:rPr lang="sl-SI" dirty="0" err="1" smtClean="0"/>
              <a:t>cabbage</a:t>
            </a:r>
            <a:r>
              <a:rPr lang="sl-SI" dirty="0" smtClean="0"/>
              <a:t> in </a:t>
            </a:r>
            <a:r>
              <a:rPr lang="sl-SI" dirty="0" err="1" smtClean="0"/>
              <a:t>other</a:t>
            </a:r>
            <a:r>
              <a:rPr lang="sl-SI" dirty="0" smtClean="0"/>
              <a:t> </a:t>
            </a:r>
            <a:r>
              <a:rPr lang="sl-SI" dirty="0" err="1" smtClean="0"/>
              <a:t>parts</a:t>
            </a:r>
            <a:r>
              <a:rPr lang="sl-SI" dirty="0" smtClean="0"/>
              <a:t>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8" name="PoljeZBesedilom 27"/>
          <p:cNvSpPr txBox="1"/>
          <p:nvPr/>
        </p:nvSpPr>
        <p:spPr>
          <a:xfrm>
            <a:off x="4114800" y="4922502"/>
            <a:ext cx="157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stuffed duck or goose</a:t>
            </a:r>
            <a:endParaRPr lang="en-GB" dirty="0"/>
          </a:p>
        </p:txBody>
      </p:sp>
      <p:pic>
        <p:nvPicPr>
          <p:cNvPr id="29" name="Slika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8158" y="5245667"/>
            <a:ext cx="2268611" cy="1512407"/>
          </a:xfrm>
          <a:prstGeom prst="rect">
            <a:avLst/>
          </a:prstGeom>
        </p:spPr>
      </p:pic>
      <p:cxnSp>
        <p:nvCxnSpPr>
          <p:cNvPr id="33" name="Raven puščični povezovalnik 32"/>
          <p:cNvCxnSpPr>
            <a:stCxn id="29" idx="1"/>
            <a:endCxn id="27" idx="3"/>
          </p:cNvCxnSpPr>
          <p:nvPr/>
        </p:nvCxnSpPr>
        <p:spPr>
          <a:xfrm flipH="1">
            <a:off x="7096457" y="6001871"/>
            <a:ext cx="2541701" cy="246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426068"/>
      </p:ext>
    </p:extLst>
  </p:cSld>
  <p:clrMapOvr>
    <a:masterClrMapping/>
  </p:clrMapOvr>
</p:sld>
</file>

<file path=ppt/theme/theme1.xml><?xml version="1.0" encoding="utf-8"?>
<a:theme xmlns:a="http://schemas.openxmlformats.org/drawingml/2006/main" name="Deljeno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TM03457464[[fn=Deljeno]]</Template>
  <TotalTime>155</TotalTime>
  <Words>140</Words>
  <Application>Microsoft Office PowerPoint</Application>
  <PresentationFormat>Po meri</PresentationFormat>
  <Paragraphs>17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4" baseType="lpstr">
      <vt:lpstr>Deljeno</vt:lpstr>
      <vt:lpstr>11 november:  St Martin‘s day</vt:lpstr>
      <vt:lpstr>location</vt:lpstr>
      <vt:lpstr>Food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feast of St. Martin in slovenia</dc:title>
  <dc:creator>Učenec</dc:creator>
  <cp:lastModifiedBy>Tamara</cp:lastModifiedBy>
  <cp:revision>10</cp:revision>
  <dcterms:created xsi:type="dcterms:W3CDTF">2018-11-28T12:50:58Z</dcterms:created>
  <dcterms:modified xsi:type="dcterms:W3CDTF">2018-11-29T17:52:29Z</dcterms:modified>
</cp:coreProperties>
</file>