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  <p:sldId id="260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>
        <p:scale>
          <a:sx n="81" d="100"/>
          <a:sy n="81" d="100"/>
        </p:scale>
        <p:origin x="-96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/>
              <a:pPr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/>
              <a:pPr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/>
              <a:pPr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11/29/2018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11/29/2018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11/29/2018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/>
              <a:pPr/>
              <a:t>11/29/2018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/>
              <a:pPr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elo.si/images/slike/picture/20101105/o_5_1024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St. </a:t>
            </a:r>
            <a:r>
              <a:rPr lang="sl-SI" err="1"/>
              <a:t>martin</a:t>
            </a:r>
            <a:r>
              <a:rPr lang="sl-SI"/>
              <a:t>‘s </a:t>
            </a:r>
            <a:r>
              <a:rPr lang="sl-SI" err="1"/>
              <a:t>day</a:t>
            </a:r>
            <a:r>
              <a:rPr lang="sl-SI"/>
              <a:t> in BRDA IN </a:t>
            </a:r>
            <a:r>
              <a:rPr lang="sl-SI" err="1"/>
              <a:t>the</a:t>
            </a:r>
            <a:r>
              <a:rPr lang="sl-SI"/>
              <a:t> past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St. Martin´s Day was very important for </a:t>
            </a:r>
            <a:r>
              <a:rPr lang="en-GB" sz="2400" dirty="0" err="1" smtClean="0"/>
              <a:t>Brda‘s</a:t>
            </a:r>
            <a:r>
              <a:rPr lang="en-GB" sz="2400" dirty="0" smtClean="0"/>
              <a:t> farmers as the farmers supported their families with viniculture and fruit </a:t>
            </a:r>
            <a:r>
              <a:rPr lang="en-GB" sz="2400" dirty="0" smtClean="0"/>
              <a:t>farming</a:t>
            </a:r>
            <a:endParaRPr lang="en-GB" sz="2400" dirty="0" smtClean="0"/>
          </a:p>
          <a:p>
            <a:r>
              <a:rPr lang="en-GB" sz="2400" dirty="0" smtClean="0"/>
              <a:t>On St Martin‘s day, when the must was ready, farmers </a:t>
            </a:r>
            <a:r>
              <a:rPr lang="en-GB" sz="2400" dirty="0" smtClean="0"/>
              <a:t>could</a:t>
            </a:r>
            <a:r>
              <a:rPr lang="sl-SI" sz="2400" dirty="0" smtClean="0"/>
              <a:t> </a:t>
            </a:r>
            <a:r>
              <a:rPr lang="sl-SI" sz="2400" smtClean="0"/>
              <a:t>finally</a:t>
            </a:r>
            <a:r>
              <a:rPr lang="en-GB" sz="2400" smtClean="0"/>
              <a:t> </a:t>
            </a:r>
            <a:r>
              <a:rPr lang="en-GB" sz="2400" dirty="0" smtClean="0"/>
              <a:t>have a rest.</a:t>
            </a:r>
          </a:p>
          <a:p>
            <a:r>
              <a:rPr lang="en-GB" sz="2400" dirty="0" smtClean="0"/>
              <a:t>St Martin‘s Day was always celebrated on a Saturday</a:t>
            </a:r>
          </a:p>
          <a:p>
            <a:pPr marL="0" indent="0">
              <a:buNone/>
            </a:pPr>
            <a:endParaRPr lang="sl-SI" dirty="0" smtClean="0"/>
          </a:p>
        </p:txBody>
      </p:sp>
    </p:spTree>
    <p:extLst>
      <p:ext uri="{BB962C8B-B14F-4D97-AF65-F5344CB8AC3E}">
        <p14:creationId xmlns:p14="http://schemas.microsoft.com/office/powerpoint/2010/main" val="108935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err="1" smtClean="0"/>
              <a:t>Where</a:t>
            </a:r>
            <a:r>
              <a:rPr lang="sl-SI" smtClean="0"/>
              <a:t>  DID </a:t>
            </a:r>
            <a:r>
              <a:rPr lang="sl-SI" err="1" smtClean="0"/>
              <a:t>they</a:t>
            </a:r>
            <a:r>
              <a:rPr lang="sl-SI" smtClean="0"/>
              <a:t> </a:t>
            </a:r>
            <a:r>
              <a:rPr lang="sl-SI" err="1" smtClean="0"/>
              <a:t>celebrate</a:t>
            </a:r>
            <a:r>
              <a:rPr lang="sl-SI" smtClean="0"/>
              <a:t> st. </a:t>
            </a:r>
            <a:r>
              <a:rPr lang="sl-SI" err="1" smtClean="0"/>
              <a:t>martin</a:t>
            </a:r>
            <a:r>
              <a:rPr lang="sl-SI" smtClean="0"/>
              <a:t>‘s </a:t>
            </a:r>
            <a:r>
              <a:rPr lang="sl-SI" err="1" smtClean="0"/>
              <a:t>day</a:t>
            </a:r>
            <a:r>
              <a:rPr lang="sl-SI" smtClean="0"/>
              <a:t>?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Celebrations took place in every village‘s </a:t>
            </a:r>
            <a:r>
              <a:rPr lang="en-GB" sz="2400" b="1" dirty="0" smtClean="0"/>
              <a:t>largest farmer‘s wine cellar</a:t>
            </a:r>
          </a:p>
          <a:p>
            <a:r>
              <a:rPr lang="en-GB" sz="2400" dirty="0" smtClean="0"/>
              <a:t>The farmers invited their </a:t>
            </a:r>
            <a:r>
              <a:rPr lang="en-GB" sz="2400" b="1" dirty="0" smtClean="0"/>
              <a:t>fellow villagers </a:t>
            </a:r>
            <a:r>
              <a:rPr lang="en-GB" sz="2400" dirty="0" smtClean="0"/>
              <a:t>and the </a:t>
            </a:r>
            <a:r>
              <a:rPr lang="sl-SI" sz="2400" dirty="0" err="1" smtClean="0"/>
              <a:t>people</a:t>
            </a:r>
            <a:r>
              <a:rPr lang="en-GB" sz="2400" dirty="0" smtClean="0"/>
              <a:t> who </a:t>
            </a:r>
            <a:r>
              <a:rPr lang="en-GB" sz="2400" b="1" dirty="0" smtClean="0"/>
              <a:t>helped</a:t>
            </a:r>
            <a:r>
              <a:rPr lang="en-GB" sz="2400" dirty="0" smtClean="0"/>
              <a:t> with the </a:t>
            </a:r>
            <a:r>
              <a:rPr lang="en-GB" sz="2400" b="1" dirty="0" smtClean="0"/>
              <a:t>grape</a:t>
            </a:r>
            <a:r>
              <a:rPr lang="sl-SI" sz="2400" b="1" dirty="0" smtClean="0"/>
              <a:t> </a:t>
            </a:r>
            <a:r>
              <a:rPr lang="en-GB" sz="2400" b="1" dirty="0" smtClean="0"/>
              <a:t>picking</a:t>
            </a:r>
            <a:r>
              <a:rPr lang="en-GB" sz="2400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29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CUSTOMS 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81192" y="2180497"/>
            <a:ext cx="11029615" cy="1019903"/>
          </a:xfrm>
        </p:spPr>
        <p:txBody>
          <a:bodyPr/>
          <a:lstStyle/>
          <a:p>
            <a:r>
              <a:rPr lang="en-GB" dirty="0" smtClean="0"/>
              <a:t>The landowner was in charge of the celebration. His wife  took care of the food.</a:t>
            </a:r>
          </a:p>
          <a:p>
            <a:r>
              <a:rPr lang="en-GB" dirty="0" smtClean="0"/>
              <a:t>While the housewife was preparing dinner, the priest made the so called </a:t>
            </a:r>
            <a:r>
              <a:rPr lang="en-GB" b="1" dirty="0" smtClean="0"/>
              <a:t>blessing</a:t>
            </a:r>
            <a:r>
              <a:rPr lang="en-GB" dirty="0" smtClean="0"/>
              <a:t> of the wine</a:t>
            </a:r>
            <a:r>
              <a:rPr lang="sl-SI" dirty="0" smtClean="0"/>
              <a:t>.</a:t>
            </a:r>
          </a:p>
          <a:p>
            <a:pPr marL="0" indent="0">
              <a:buNone/>
            </a:pPr>
            <a:endParaRPr lang="sl-SI" dirty="0" smtClean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591" y="2994630"/>
            <a:ext cx="5489408" cy="3645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Raven puščični povezovalnik 5"/>
          <p:cNvCxnSpPr/>
          <p:nvPr/>
        </p:nvCxnSpPr>
        <p:spPr>
          <a:xfrm flipV="1">
            <a:off x="5626100" y="3200400"/>
            <a:ext cx="1181100" cy="13843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PoljeZBesedilom 6"/>
          <p:cNvSpPr txBox="1"/>
          <p:nvPr/>
        </p:nvSpPr>
        <p:spPr>
          <a:xfrm>
            <a:off x="6807200" y="2974347"/>
            <a:ext cx="441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If there was a priest in the village, he was invited to the farmer‘s cellar to bless the wine.</a:t>
            </a:r>
            <a:endParaRPr lang="en-GB" dirty="0"/>
          </a:p>
        </p:txBody>
      </p:sp>
      <p:cxnSp>
        <p:nvCxnSpPr>
          <p:cNvPr id="9" name="Raven puščični povezovalnik 8"/>
          <p:cNvCxnSpPr/>
          <p:nvPr/>
        </p:nvCxnSpPr>
        <p:spPr>
          <a:xfrm flipV="1">
            <a:off x="3351295" y="4419600"/>
            <a:ext cx="3354305" cy="10541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PoljeZBesedilom 9"/>
          <p:cNvSpPr txBox="1"/>
          <p:nvPr/>
        </p:nvSpPr>
        <p:spPr>
          <a:xfrm>
            <a:off x="6807200" y="4014533"/>
            <a:ext cx="416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farmer hammered a pipe into the wine barrel to taste the wine. The fir</a:t>
            </a:r>
            <a:r>
              <a:rPr lang="sl-SI" dirty="0" smtClean="0"/>
              <a:t>st</a:t>
            </a:r>
            <a:r>
              <a:rPr lang="en-GB" dirty="0" smtClean="0"/>
              <a:t> to taste were the priest and the farmer.</a:t>
            </a:r>
          </a:p>
        </p:txBody>
      </p:sp>
      <p:cxnSp>
        <p:nvCxnSpPr>
          <p:cNvPr id="12" name="Raven puščični povezovalnik 11"/>
          <p:cNvCxnSpPr/>
          <p:nvPr/>
        </p:nvCxnSpPr>
        <p:spPr>
          <a:xfrm flipV="1">
            <a:off x="2578100" y="4817571"/>
            <a:ext cx="4229100" cy="89742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Pravokotnik 13"/>
          <p:cNvSpPr/>
          <p:nvPr/>
        </p:nvSpPr>
        <p:spPr>
          <a:xfrm>
            <a:off x="6095999" y="6240258"/>
            <a:ext cx="6096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400" dirty="0" smtClean="0"/>
              <a:t>Pic 1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39636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2667" y="2438400"/>
            <a:ext cx="4707466" cy="353060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„</a:t>
            </a:r>
            <a:r>
              <a:rPr lang="sl-SI" dirty="0" err="1" smtClean="0"/>
              <a:t>tercent</a:t>
            </a:r>
            <a:r>
              <a:rPr lang="sl-SI" dirty="0" smtClean="0"/>
              <a:t>“ – St Martin‘s </a:t>
            </a:r>
            <a:r>
              <a:rPr lang="sl-SI" dirty="0" err="1" smtClean="0"/>
              <a:t>rosary</a:t>
            </a:r>
            <a:endParaRPr lang="sl-SI" dirty="0"/>
          </a:p>
        </p:txBody>
      </p:sp>
      <p:cxnSp>
        <p:nvCxnSpPr>
          <p:cNvPr id="6" name="Raven puščični povezovalnik 5"/>
          <p:cNvCxnSpPr/>
          <p:nvPr/>
        </p:nvCxnSpPr>
        <p:spPr>
          <a:xfrm flipV="1">
            <a:off x="3467100" y="2553428"/>
            <a:ext cx="1727200" cy="1651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PoljeZBesedilom 6"/>
          <p:cNvSpPr txBox="1"/>
          <p:nvPr/>
        </p:nvSpPr>
        <p:spPr>
          <a:xfrm>
            <a:off x="5194300" y="2120900"/>
            <a:ext cx="6591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Made of 13 wooden pieces and wire</a:t>
            </a:r>
          </a:p>
          <a:p>
            <a:r>
              <a:rPr lang="en-GB" dirty="0" smtClean="0"/>
              <a:t>There is a circle on the top and a cross on the bottom</a:t>
            </a:r>
          </a:p>
        </p:txBody>
      </p:sp>
      <p:sp>
        <p:nvSpPr>
          <p:cNvPr id="10" name="PoljeZBesedilom 9"/>
          <p:cNvSpPr txBox="1"/>
          <p:nvPr/>
        </p:nvSpPr>
        <p:spPr>
          <a:xfrm>
            <a:off x="5194300" y="3141113"/>
            <a:ext cx="645843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A custom preserved </a:t>
            </a:r>
            <a:r>
              <a:rPr lang="en-GB" sz="2400" b="1" dirty="0" smtClean="0"/>
              <a:t>up to WW1</a:t>
            </a:r>
            <a:endParaRPr lang="sl-SI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400" dirty="0" err="1" smtClean="0"/>
              <a:t>Made</a:t>
            </a:r>
            <a:r>
              <a:rPr lang="sl-SI" sz="2400" dirty="0" smtClean="0"/>
              <a:t> </a:t>
            </a:r>
            <a:r>
              <a:rPr lang="sl-SI" sz="2400" dirty="0" err="1" smtClean="0"/>
              <a:t>by</a:t>
            </a:r>
            <a:r>
              <a:rPr lang="sl-SI" sz="2400" dirty="0" smtClean="0"/>
              <a:t> </a:t>
            </a:r>
            <a:r>
              <a:rPr lang="sl-SI" sz="2400" dirty="0" err="1" smtClean="0"/>
              <a:t>the</a:t>
            </a:r>
            <a:r>
              <a:rPr lang="sl-SI" sz="2400" dirty="0" smtClean="0"/>
              <a:t> </a:t>
            </a:r>
            <a:r>
              <a:rPr lang="sl-SI" sz="2400" b="1" dirty="0" err="1" smtClean="0"/>
              <a:t>farmer</a:t>
            </a:r>
            <a:endParaRPr lang="en-GB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The rosary was first put on the cellar‘s wall.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On St Martin‘s Day the farmer put it on the barrel.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It was believed it would </a:t>
            </a:r>
            <a:r>
              <a:rPr lang="en-GB" sz="2400" b="1" dirty="0" smtClean="0"/>
              <a:t>protect the wine</a:t>
            </a:r>
            <a:r>
              <a:rPr lang="en-GB" sz="24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Made of exactly </a:t>
            </a:r>
            <a:r>
              <a:rPr lang="en-GB" sz="2400" b="1" dirty="0" smtClean="0"/>
              <a:t>13 pieces of vine wood </a:t>
            </a:r>
            <a:r>
              <a:rPr lang="en-GB" sz="2400" dirty="0" err="1" smtClean="0"/>
              <a:t>bec</a:t>
            </a:r>
            <a:r>
              <a:rPr lang="sl-SI" sz="2400" dirty="0" smtClean="0"/>
              <a:t>a</a:t>
            </a:r>
            <a:r>
              <a:rPr lang="en-GB" sz="2400" dirty="0" smtClean="0"/>
              <a:t>use each piece stands for a letter of the sentence  </a:t>
            </a:r>
            <a:r>
              <a:rPr lang="en-GB" sz="2400" i="1" dirty="0" smtClean="0"/>
              <a:t>„Martin, </a:t>
            </a:r>
            <a:r>
              <a:rPr lang="en-GB" sz="2400" i="1" dirty="0" err="1" smtClean="0"/>
              <a:t>varuj</a:t>
            </a:r>
            <a:r>
              <a:rPr lang="en-GB" sz="2400" i="1" dirty="0" smtClean="0"/>
              <a:t> </a:t>
            </a:r>
            <a:r>
              <a:rPr lang="en-GB" sz="2400" i="1" dirty="0" err="1" smtClean="0"/>
              <a:t>ga</a:t>
            </a:r>
            <a:r>
              <a:rPr lang="en-GB" sz="2400" i="1" dirty="0" smtClean="0"/>
              <a:t>!“ (Martin look after it!)</a:t>
            </a:r>
            <a:endParaRPr lang="en-GB" sz="2400" i="1" dirty="0"/>
          </a:p>
        </p:txBody>
      </p:sp>
      <p:sp>
        <p:nvSpPr>
          <p:cNvPr id="3" name="PoljeZBesedilom 2"/>
          <p:cNvSpPr txBox="1"/>
          <p:nvPr/>
        </p:nvSpPr>
        <p:spPr>
          <a:xfrm>
            <a:off x="4595446" y="6201508"/>
            <a:ext cx="5988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dirty="0" smtClean="0"/>
              <a:t>Pic 2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43987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666694" y="4567156"/>
            <a:ext cx="2443936" cy="1832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„MARTINC“</a:t>
            </a:r>
            <a:endParaRPr lang="sl-SI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00250"/>
            <a:ext cx="5273431" cy="39550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PoljeZBesedilom 7"/>
          <p:cNvSpPr txBox="1"/>
          <p:nvPr/>
        </p:nvSpPr>
        <p:spPr>
          <a:xfrm>
            <a:off x="5987561" y="2090013"/>
            <a:ext cx="46355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It is an </a:t>
            </a:r>
            <a:r>
              <a:rPr lang="en-GB" sz="2000" b="1" dirty="0" smtClean="0"/>
              <a:t>apple with herbs,</a:t>
            </a:r>
            <a:r>
              <a:rPr lang="en-GB" sz="2000" dirty="0" smtClean="0"/>
              <a:t> which was placed on a wine barrel to protect the wine from getting sour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Made by the </a:t>
            </a:r>
            <a:r>
              <a:rPr lang="en-GB" sz="2000" b="1" dirty="0" smtClean="0"/>
              <a:t>housewife</a:t>
            </a:r>
            <a:r>
              <a:rPr lang="en-GB" sz="2000" dirty="0" smtClean="0"/>
              <a:t> after the grape picking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The apple was checked by the housewife on St Ma</a:t>
            </a:r>
            <a:r>
              <a:rPr lang="sl-SI" sz="2000" dirty="0" smtClean="0"/>
              <a:t>r</a:t>
            </a:r>
            <a:r>
              <a:rPr lang="en-GB" sz="2000" dirty="0" smtClean="0"/>
              <a:t>tin‘s Day.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A </a:t>
            </a:r>
            <a:r>
              <a:rPr lang="en-GB" sz="2000" b="1" dirty="0" smtClean="0"/>
              <a:t>healthy</a:t>
            </a:r>
            <a:r>
              <a:rPr lang="en-GB" sz="2000" dirty="0" smtClean="0"/>
              <a:t> apple meant </a:t>
            </a:r>
            <a:r>
              <a:rPr lang="en-GB" sz="2000" b="1" dirty="0" smtClean="0"/>
              <a:t>good wine</a:t>
            </a:r>
            <a:r>
              <a:rPr lang="en-GB" sz="2000" dirty="0" smtClean="0"/>
              <a:t>, while a rotten apple predicted bad wine.</a:t>
            </a:r>
            <a:endParaRPr lang="en-GB" sz="2000" dirty="0"/>
          </a:p>
        </p:txBody>
      </p:sp>
      <p:sp>
        <p:nvSpPr>
          <p:cNvPr id="3" name="PoljeZBesedilom 2"/>
          <p:cNvSpPr txBox="1"/>
          <p:nvPr/>
        </p:nvSpPr>
        <p:spPr>
          <a:xfrm>
            <a:off x="609600" y="6060831"/>
            <a:ext cx="9378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 smtClean="0"/>
              <a:t>Pic 3</a:t>
            </a:r>
            <a:endParaRPr lang="en-GB" sz="1400" dirty="0"/>
          </a:p>
        </p:txBody>
      </p:sp>
      <p:sp>
        <p:nvSpPr>
          <p:cNvPr id="10" name="PoljeZBesedilom 9"/>
          <p:cNvSpPr txBox="1"/>
          <p:nvPr/>
        </p:nvSpPr>
        <p:spPr>
          <a:xfrm>
            <a:off x="9401908" y="6345161"/>
            <a:ext cx="5702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 smtClean="0"/>
              <a:t>Pic 4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39254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Traditional</a:t>
            </a:r>
            <a:r>
              <a:rPr lang="sl-SI" dirty="0" smtClean="0"/>
              <a:t> </a:t>
            </a:r>
            <a:r>
              <a:rPr lang="sl-SI" dirty="0" err="1" smtClean="0"/>
              <a:t>food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57746" y="1840523"/>
            <a:ext cx="11029615" cy="3001108"/>
          </a:xfrm>
        </p:spPr>
        <p:txBody>
          <a:bodyPr/>
          <a:lstStyle/>
          <a:p>
            <a:r>
              <a:rPr lang="en-GB" sz="1900" dirty="0" smtClean="0"/>
              <a:t>The housewife  took care of the feast, which consisted of  </a:t>
            </a:r>
            <a:r>
              <a:rPr lang="en-GB" sz="1900" b="1" dirty="0" smtClean="0"/>
              <a:t>white „ polenta“ ,  turkey,  chicken or rabbit</a:t>
            </a:r>
            <a:r>
              <a:rPr lang="en-GB" sz="1900" dirty="0" smtClean="0"/>
              <a:t>. </a:t>
            </a:r>
          </a:p>
          <a:p>
            <a:r>
              <a:rPr lang="en-GB" sz="1900" dirty="0" smtClean="0"/>
              <a:t>They invited the locals to have some cold cuts like </a:t>
            </a:r>
            <a:r>
              <a:rPr lang="en-GB" sz="1900" b="1" dirty="0" smtClean="0"/>
              <a:t>prosciutto or salami </a:t>
            </a:r>
            <a:r>
              <a:rPr lang="en-GB" sz="1900" dirty="0" smtClean="0"/>
              <a:t>with some bread. </a:t>
            </a:r>
          </a:p>
          <a:p>
            <a:r>
              <a:rPr lang="en-GB" sz="1900" dirty="0" smtClean="0"/>
              <a:t>They also had </a:t>
            </a:r>
            <a:r>
              <a:rPr lang="en-GB" sz="1900" b="1" dirty="0" smtClean="0"/>
              <a:t>sausages cooked in wine </a:t>
            </a:r>
            <a:r>
              <a:rPr lang="en-GB" sz="1900" dirty="0" smtClean="0"/>
              <a:t>and prosciutto fried on butter with some wine and vinegar</a:t>
            </a:r>
          </a:p>
          <a:p>
            <a:r>
              <a:rPr lang="en-GB" sz="1900" dirty="0" smtClean="0"/>
              <a:t>For dessert they had </a:t>
            </a:r>
            <a:r>
              <a:rPr lang="en-GB" sz="1900" b="1" dirty="0" smtClean="0"/>
              <a:t>cooked pears </a:t>
            </a:r>
            <a:r>
              <a:rPr lang="en-GB" sz="1900" dirty="0" smtClean="0"/>
              <a:t>called „</a:t>
            </a:r>
            <a:r>
              <a:rPr lang="en-GB" sz="1900" dirty="0" err="1" smtClean="0"/>
              <a:t>pitural</a:t>
            </a:r>
            <a:r>
              <a:rPr lang="sl-SI" sz="1900" dirty="0" err="1" smtClean="0"/>
              <a:t>ke</a:t>
            </a:r>
            <a:r>
              <a:rPr lang="en-GB" sz="1900" dirty="0" smtClean="0"/>
              <a:t>“ soaked in wine, baked in the oven and sprinkled with sugar. </a:t>
            </a:r>
          </a:p>
          <a:p>
            <a:endParaRPr lang="sl-SI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07" y="4547847"/>
            <a:ext cx="2766648" cy="18804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483" y="4544700"/>
            <a:ext cx="2825402" cy="1883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3786555" y="6133626"/>
            <a:ext cx="1969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err="1"/>
              <a:t>w</a:t>
            </a:r>
            <a:r>
              <a:rPr lang="sl-SI" dirty="0" err="1" smtClean="0"/>
              <a:t>hite</a:t>
            </a:r>
            <a:r>
              <a:rPr lang="sl-SI" dirty="0" smtClean="0"/>
              <a:t> polenta</a:t>
            </a:r>
            <a:endParaRPr lang="en-GB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9085382" y="6058970"/>
            <a:ext cx="1688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err="1" smtClean="0"/>
              <a:t>pituralke</a:t>
            </a:r>
            <a:endParaRPr lang="en-GB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867507" y="6457926"/>
            <a:ext cx="11019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 smtClean="0"/>
              <a:t>Pic 5</a:t>
            </a:r>
            <a:endParaRPr lang="en-GB" sz="1400" dirty="0"/>
          </a:p>
        </p:txBody>
      </p:sp>
      <p:sp>
        <p:nvSpPr>
          <p:cNvPr id="10" name="PoljeZBesedilom 9"/>
          <p:cNvSpPr txBox="1"/>
          <p:nvPr/>
        </p:nvSpPr>
        <p:spPr>
          <a:xfrm>
            <a:off x="6078413" y="6428302"/>
            <a:ext cx="11019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 smtClean="0"/>
              <a:t>Pic 6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84760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Sources</a:t>
            </a:r>
            <a:r>
              <a:rPr lang="sl-SI" dirty="0" smtClean="0"/>
              <a:t>:</a:t>
            </a:r>
            <a:endParaRPr lang="en-GB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sl-SI" sz="2100" b="1" dirty="0" smtClean="0"/>
              <a:t>Oral </a:t>
            </a:r>
            <a:r>
              <a:rPr lang="sl-SI" sz="2100" b="1" dirty="0" err="1" smtClean="0"/>
              <a:t>source</a:t>
            </a:r>
            <a:r>
              <a:rPr lang="sl-SI" sz="2100" b="1" dirty="0" smtClean="0"/>
              <a:t>:</a:t>
            </a:r>
          </a:p>
          <a:p>
            <a:pPr marL="0" indent="0">
              <a:buNone/>
            </a:pPr>
            <a:r>
              <a:rPr lang="sl-SI" sz="2300" dirty="0" err="1" smtClean="0"/>
              <a:t>Mrs</a:t>
            </a:r>
            <a:r>
              <a:rPr lang="sl-SI" sz="2300" dirty="0" smtClean="0"/>
              <a:t> Darinka Sirk</a:t>
            </a:r>
          </a:p>
          <a:p>
            <a:pPr marL="0" indent="0">
              <a:buNone/>
            </a:pPr>
            <a:endParaRPr lang="sl-SI" dirty="0" smtClean="0"/>
          </a:p>
          <a:p>
            <a:r>
              <a:rPr lang="sl-SI" sz="2100" b="1" dirty="0"/>
              <a:t>Literature:</a:t>
            </a:r>
          </a:p>
          <a:p>
            <a:pPr marL="0" indent="0">
              <a:buNone/>
            </a:pPr>
            <a:r>
              <a:rPr lang="en-GB" sz="2300" dirty="0" err="1"/>
              <a:t>Ivánov</a:t>
            </a:r>
            <a:r>
              <a:rPr lang="en-GB" sz="2300" dirty="0"/>
              <a:t> </a:t>
            </a:r>
            <a:r>
              <a:rPr lang="en-GB" sz="2300" b="1" dirty="0" err="1"/>
              <a:t>venec</a:t>
            </a:r>
            <a:r>
              <a:rPr lang="en-GB" sz="2300" dirty="0"/>
              <a:t> : </a:t>
            </a:r>
            <a:r>
              <a:rPr lang="en-GB" sz="2300" dirty="0" err="1"/>
              <a:t>briške</a:t>
            </a:r>
            <a:r>
              <a:rPr lang="en-GB" sz="2300" dirty="0"/>
              <a:t> </a:t>
            </a:r>
            <a:r>
              <a:rPr lang="en-GB" sz="2300" dirty="0" err="1"/>
              <a:t>šege</a:t>
            </a:r>
            <a:r>
              <a:rPr lang="en-GB" sz="2300" dirty="0"/>
              <a:t> in </a:t>
            </a:r>
            <a:r>
              <a:rPr lang="en-GB" sz="2300" dirty="0" err="1"/>
              <a:t>navade</a:t>
            </a:r>
            <a:r>
              <a:rPr lang="en-GB" sz="2300" dirty="0"/>
              <a:t>. [</a:t>
            </a:r>
            <a:r>
              <a:rPr lang="en-GB" sz="2300" b="1" dirty="0" err="1"/>
              <a:t>Darinka</a:t>
            </a:r>
            <a:r>
              <a:rPr lang="en-GB" sz="2300" b="1" dirty="0"/>
              <a:t> </a:t>
            </a:r>
            <a:r>
              <a:rPr lang="en-GB" sz="2300" b="1" dirty="0" err="1"/>
              <a:t>Sirk</a:t>
            </a:r>
            <a:r>
              <a:rPr lang="en-GB" sz="2300" dirty="0"/>
              <a:t>; </a:t>
            </a:r>
            <a:r>
              <a:rPr lang="en-GB" sz="2300" dirty="0" err="1"/>
              <a:t>Janez</a:t>
            </a:r>
            <a:r>
              <a:rPr lang="en-GB" sz="2300" dirty="0"/>
              <a:t> </a:t>
            </a:r>
            <a:r>
              <a:rPr lang="en-GB" sz="2300" dirty="0" err="1"/>
              <a:t>Bogataj</a:t>
            </a:r>
            <a:r>
              <a:rPr lang="en-GB" sz="2300" dirty="0"/>
              <a:t>; </a:t>
            </a:r>
            <a:r>
              <a:rPr lang="en-GB" sz="2300" dirty="0" err="1"/>
              <a:t>Marija</a:t>
            </a:r>
            <a:r>
              <a:rPr lang="en-GB" sz="2300" dirty="0"/>
              <a:t> </a:t>
            </a:r>
            <a:r>
              <a:rPr lang="en-GB" sz="2300" dirty="0" err="1"/>
              <a:t>Stanonik</a:t>
            </a:r>
            <a:r>
              <a:rPr lang="en-GB" sz="2300" dirty="0"/>
              <a:t>; Franco </a:t>
            </a:r>
            <a:r>
              <a:rPr lang="en-GB" sz="2300" dirty="0" err="1"/>
              <a:t>Juri</a:t>
            </a:r>
            <a:r>
              <a:rPr lang="en-GB" sz="2300" dirty="0"/>
              <a:t>; Andrej </a:t>
            </a:r>
            <a:r>
              <a:rPr lang="en-GB" sz="2300" dirty="0" err="1"/>
              <a:t>Colja</a:t>
            </a:r>
            <a:r>
              <a:rPr lang="en-GB" sz="2300" dirty="0"/>
              <a:t>; </a:t>
            </a:r>
            <a:r>
              <a:rPr lang="en-GB" sz="2300" dirty="0" err="1"/>
              <a:t>Janez</a:t>
            </a:r>
            <a:r>
              <a:rPr lang="en-GB" sz="2300" dirty="0"/>
              <a:t> </a:t>
            </a:r>
            <a:r>
              <a:rPr lang="en-GB" sz="2300" dirty="0" err="1"/>
              <a:t>Pukšič</a:t>
            </a:r>
            <a:r>
              <a:rPr lang="en-GB" sz="2300" dirty="0"/>
              <a:t>; et al]</a:t>
            </a:r>
          </a:p>
          <a:p>
            <a:pPr marL="0" indent="0">
              <a:buNone/>
            </a:pPr>
            <a:endParaRPr lang="sl-SI" dirty="0" smtClean="0"/>
          </a:p>
          <a:p>
            <a:endParaRPr lang="sl-SI" dirty="0"/>
          </a:p>
          <a:p>
            <a:r>
              <a:rPr lang="sl-SI" sz="2100" b="1" dirty="0" err="1"/>
              <a:t>Pictures</a:t>
            </a:r>
            <a:r>
              <a:rPr lang="sl-SI" sz="2100" b="1" dirty="0"/>
              <a:t>:</a:t>
            </a:r>
          </a:p>
          <a:p>
            <a:pPr marL="0" indent="0">
              <a:buNone/>
            </a:pPr>
            <a:r>
              <a:rPr lang="sl-SI" sz="2300" dirty="0" smtClean="0"/>
              <a:t>Pic1 </a:t>
            </a:r>
            <a:r>
              <a:rPr lang="sl-SI" sz="2300" dirty="0"/>
              <a:t>https://encrypted-tbn0.gstatic.com/images?q=tbn:ANd9GcTspNzWFLm79JM53cObtHroX9mI9UBibqbxlZMLeWTdcjPWx2an</a:t>
            </a:r>
          </a:p>
          <a:p>
            <a:pPr marL="0" indent="0">
              <a:buNone/>
            </a:pPr>
            <a:r>
              <a:rPr lang="sl-SI" sz="2300" dirty="0" err="1" smtClean="0"/>
              <a:t>Pics</a:t>
            </a:r>
            <a:r>
              <a:rPr lang="sl-SI" sz="2300" dirty="0" smtClean="0"/>
              <a:t> 2,3,4 </a:t>
            </a:r>
            <a:r>
              <a:rPr lang="sl-SI" sz="2300" dirty="0" err="1" smtClean="0"/>
              <a:t>Author</a:t>
            </a:r>
            <a:r>
              <a:rPr lang="sl-SI" sz="2300" dirty="0" smtClean="0"/>
              <a:t>: Tanja Slapernik Tominec</a:t>
            </a:r>
          </a:p>
          <a:p>
            <a:pPr marL="0" indent="0">
              <a:buNone/>
            </a:pPr>
            <a:r>
              <a:rPr lang="sl-SI" sz="2300" dirty="0" smtClean="0"/>
              <a:t>Pic 5 </a:t>
            </a:r>
            <a:r>
              <a:rPr lang="sl-SI" sz="2300" dirty="0" smtClean="0">
                <a:hlinkClick r:id="rId2"/>
              </a:rPr>
              <a:t>https</a:t>
            </a:r>
            <a:r>
              <a:rPr lang="sl-SI" sz="2300" dirty="0">
                <a:hlinkClick r:id="rId2"/>
              </a:rPr>
              <a:t>://</a:t>
            </a:r>
            <a:r>
              <a:rPr lang="sl-SI" sz="2300" dirty="0" smtClean="0">
                <a:hlinkClick r:id="rId2"/>
              </a:rPr>
              <a:t>www.delo.si/images/slike/picture/20101105/o_5_1024.jpg</a:t>
            </a:r>
            <a:endParaRPr lang="sl-SI" sz="2300" dirty="0" smtClean="0"/>
          </a:p>
          <a:p>
            <a:pPr marL="0" indent="0">
              <a:buNone/>
            </a:pPr>
            <a:r>
              <a:rPr lang="sl-SI" sz="2300" dirty="0" smtClean="0"/>
              <a:t>Pic 6 </a:t>
            </a:r>
            <a:r>
              <a:rPr lang="sl-SI" sz="2300" dirty="0"/>
              <a:t>https://www.dnevnik.si/i/as/2016/12/13/982978.jpg</a:t>
            </a:r>
            <a:endParaRPr lang="sl-SI" sz="2300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8139412"/>
      </p:ext>
    </p:extLst>
  </p:cSld>
  <p:clrMapOvr>
    <a:masterClrMapping/>
  </p:clrMapOvr>
</p:sld>
</file>

<file path=ppt/theme/theme1.xml><?xml version="1.0" encoding="utf-8"?>
<a:theme xmlns:a="http://schemas.openxmlformats.org/drawingml/2006/main" name="Deljeno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TM03457464[[fn=Deljeno]]</Template>
  <TotalTime>226</TotalTime>
  <Words>444</Words>
  <Application>Microsoft Office PowerPoint</Application>
  <PresentationFormat>Po meri</PresentationFormat>
  <Paragraphs>52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8" baseType="lpstr">
      <vt:lpstr>Deljeno</vt:lpstr>
      <vt:lpstr>St. martin‘s day in BRDA IN the past</vt:lpstr>
      <vt:lpstr>Where  DID they celebrate st. martin‘s day?</vt:lpstr>
      <vt:lpstr>CUSTOMS </vt:lpstr>
      <vt:lpstr>„tercent“ – St Martin‘s rosary</vt:lpstr>
      <vt:lpstr>„MARTINC“</vt:lpstr>
      <vt:lpstr>Traditional food</vt:lpstr>
      <vt:lpstr>Sources: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St. martin‘s day in the past</dc:title>
  <dc:creator>Učenec</dc:creator>
  <cp:lastModifiedBy>Tamara</cp:lastModifiedBy>
  <cp:revision>24</cp:revision>
  <dcterms:created xsi:type="dcterms:W3CDTF">2018-11-28T12:45:14Z</dcterms:created>
  <dcterms:modified xsi:type="dcterms:W3CDTF">2018-11-29T17:47:28Z</dcterms:modified>
</cp:coreProperties>
</file>