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5886-C10B-48FD-BB35-88D0B02B346B}" type="datetimeFigureOut">
              <a:rPr lang="fr-FR" smtClean="0"/>
              <a:pPr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9470-FBAA-4EEA-BD49-BFAA2E6D6A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latin typeface="Comic Sans MS" pitchFamily="66" charset="0"/>
              </a:rPr>
              <a:t>L’école en </a:t>
            </a:r>
            <a:r>
              <a:rPr lang="fr-FR" sz="5400" b="1" dirty="0" smtClean="0">
                <a:latin typeface="Comic Sans MS" pitchFamily="66" charset="0"/>
              </a:rPr>
              <a:t>France</a:t>
            </a:r>
            <a:r>
              <a:rPr lang="fr-FR" sz="5400" dirty="0" smtClean="0">
                <a:latin typeface="Comic Sans MS" pitchFamily="66" charset="0"/>
              </a:rPr>
              <a:t/>
            </a:r>
            <a:br>
              <a:rPr lang="fr-FR" sz="5400" dirty="0" smtClean="0">
                <a:latin typeface="Comic Sans MS" pitchFamily="66" charset="0"/>
              </a:rPr>
            </a:br>
            <a:r>
              <a:rPr lang="fr-FR" sz="5400" dirty="0" smtClean="0">
                <a:latin typeface="Comic Sans MS" pitchFamily="66" charset="0"/>
              </a:rPr>
              <a:t/>
            </a:r>
            <a:br>
              <a:rPr lang="fr-FR" sz="5400" dirty="0" smtClean="0">
                <a:latin typeface="Comic Sans MS" pitchFamily="66" charset="0"/>
              </a:rPr>
            </a:br>
            <a:r>
              <a:rPr lang="fr-FR" sz="5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The </a:t>
            </a:r>
            <a:r>
              <a:rPr lang="fr-FR" sz="5400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school</a:t>
            </a:r>
            <a:r>
              <a:rPr lang="fr-FR" sz="5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in France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>
                <a:solidFill>
                  <a:schemeClr val="tx1"/>
                </a:solidFill>
              </a:rPr>
              <a:t>Obligatoire de 3 à 16 ans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mandatory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3 to 16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L’école primaire </a:t>
            </a:r>
            <a:r>
              <a:rPr lang="fr-FR" b="1" dirty="0" smtClean="0">
                <a:latin typeface="Comic Sans MS" pitchFamily="66" charset="0"/>
              </a:rPr>
              <a:t/>
            </a:r>
            <a:br>
              <a:rPr lang="fr-FR" b="1" dirty="0" smtClean="0">
                <a:latin typeface="Comic Sans MS" pitchFamily="66" charset="0"/>
              </a:rPr>
            </a:br>
            <a:r>
              <a:rPr lang="fr-FR" b="1" dirty="0" smtClean="0">
                <a:latin typeface="Comic Sans MS" pitchFamily="66" charset="0"/>
              </a:rPr>
              <a:t>the </a:t>
            </a:r>
            <a:r>
              <a:rPr lang="fr-FR" b="1" dirty="0" err="1" smtClean="0">
                <a:latin typeface="Comic Sans MS" pitchFamily="66" charset="0"/>
              </a:rPr>
              <a:t>primary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latin typeface="Comic Sans MS" pitchFamily="66" charset="0"/>
              </a:rPr>
              <a:t>school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4000" b="1" dirty="0" smtClean="0"/>
              <a:t>de 3 ans à 5 ans </a:t>
            </a:r>
            <a:r>
              <a:rPr lang="fr-FR" sz="4000" b="1" dirty="0" smtClean="0"/>
              <a:t>: </a:t>
            </a:r>
            <a:r>
              <a:rPr lang="fr-FR" sz="4000" b="1" dirty="0" smtClean="0"/>
              <a:t>école maternelle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i="1" dirty="0" smtClean="0"/>
              <a:t>petite section, moyenne section </a:t>
            </a:r>
            <a:r>
              <a:rPr lang="fr-FR" sz="3600" i="1" dirty="0" smtClean="0"/>
              <a:t/>
            </a:r>
            <a:br>
              <a:rPr lang="fr-FR" sz="3600" i="1" dirty="0" smtClean="0"/>
            </a:br>
            <a:r>
              <a:rPr lang="fr-FR" sz="3600" i="1" dirty="0" smtClean="0"/>
              <a:t>et </a:t>
            </a:r>
            <a:r>
              <a:rPr lang="fr-FR" sz="3600" i="1" dirty="0" smtClean="0"/>
              <a:t>grande section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3 to 5 </a:t>
            </a:r>
            <a:r>
              <a:rPr lang="fr-FR" sz="3600" b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bg1">
                    <a:lumMod val="50000"/>
                  </a:schemeClr>
                </a:solidFill>
              </a:rPr>
              <a:t>included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FR" sz="3600" b="1" dirty="0" err="1" smtClean="0">
                <a:solidFill>
                  <a:schemeClr val="bg1">
                    <a:lumMod val="50000"/>
                  </a:schemeClr>
                </a:solidFill>
              </a:rPr>
              <a:t>kindergarten</a:t>
            </a:r>
            <a: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3600" i="1" dirty="0" err="1" smtClean="0">
                <a:solidFill>
                  <a:schemeClr val="bg1">
                    <a:lumMod val="50000"/>
                  </a:schemeClr>
                </a:solidFill>
              </a:rPr>
              <a:t>little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</a:rPr>
              <a:t> section, middle section and </a:t>
            </a:r>
            <a:r>
              <a:rPr lang="fr-FR" sz="3600" i="1" dirty="0" err="1" smtClean="0">
                <a:solidFill>
                  <a:schemeClr val="bg1">
                    <a:lumMod val="50000"/>
                  </a:schemeClr>
                </a:solidFill>
              </a:rPr>
              <a:t>big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</a:rPr>
              <a:t> section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L’école primaire </a:t>
            </a:r>
            <a:r>
              <a:rPr lang="fr-FR" b="1" dirty="0" smtClean="0">
                <a:latin typeface="Comic Sans MS" pitchFamily="66" charset="0"/>
              </a:rPr>
              <a:t/>
            </a:r>
            <a:br>
              <a:rPr lang="fr-FR" b="1" dirty="0" smtClean="0">
                <a:latin typeface="Comic Sans MS" pitchFamily="66" charset="0"/>
              </a:rPr>
            </a:br>
            <a:r>
              <a:rPr lang="fr-FR" b="1" dirty="0" smtClean="0">
                <a:latin typeface="Comic Sans MS" pitchFamily="66" charset="0"/>
              </a:rPr>
              <a:t>the </a:t>
            </a:r>
            <a:r>
              <a:rPr lang="fr-FR" b="1" dirty="0" err="1" smtClean="0">
                <a:latin typeface="Comic Sans MS" pitchFamily="66" charset="0"/>
              </a:rPr>
              <a:t>primary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latin typeface="Comic Sans MS" pitchFamily="66" charset="0"/>
              </a:rPr>
              <a:t>school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186254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de 6 à 10 ans </a:t>
            </a:r>
            <a:r>
              <a:rPr lang="fr-FR" b="1" dirty="0" smtClean="0"/>
              <a:t>: </a:t>
            </a:r>
            <a:r>
              <a:rPr lang="fr-FR" b="1" dirty="0" smtClean="0"/>
              <a:t>école élémentaire</a:t>
            </a:r>
            <a:br>
              <a:rPr lang="fr-FR" b="1" dirty="0" smtClean="0"/>
            </a:br>
            <a:r>
              <a:rPr lang="fr-FR" i="1" dirty="0" smtClean="0"/>
              <a:t>cours préparatoire, cours élémentaire 1</a:t>
            </a:r>
            <a:r>
              <a:rPr lang="fr-FR" i="1" baseline="30000" dirty="0" smtClean="0"/>
              <a:t>ère</a:t>
            </a:r>
            <a:r>
              <a:rPr lang="fr-FR" i="1" dirty="0" smtClean="0"/>
              <a:t> </a:t>
            </a:r>
            <a:r>
              <a:rPr lang="fr-FR" i="1" dirty="0" smtClean="0"/>
              <a:t>et 2</a:t>
            </a:r>
            <a:r>
              <a:rPr lang="fr-FR" i="1" baseline="30000" dirty="0" smtClean="0"/>
              <a:t>ème</a:t>
            </a:r>
            <a:r>
              <a:rPr lang="fr-FR" i="1" dirty="0" smtClean="0"/>
              <a:t> </a:t>
            </a:r>
            <a:r>
              <a:rPr lang="fr-FR" i="1" dirty="0" smtClean="0"/>
              <a:t>année, cours moyen </a:t>
            </a:r>
            <a:r>
              <a:rPr lang="fr-FR" i="1" dirty="0" smtClean="0"/>
              <a:t>1</a:t>
            </a:r>
            <a:r>
              <a:rPr lang="fr-FR" i="1" baseline="30000" dirty="0" smtClean="0"/>
              <a:t>ère</a:t>
            </a:r>
            <a:r>
              <a:rPr lang="fr-FR" i="1" dirty="0" smtClean="0"/>
              <a:t> et 2</a:t>
            </a:r>
            <a:r>
              <a:rPr lang="fr-FR" i="1" baseline="30000" dirty="0" smtClean="0"/>
              <a:t>ème</a:t>
            </a:r>
            <a:r>
              <a:rPr lang="fr-FR" i="1" dirty="0" smtClean="0"/>
              <a:t> </a:t>
            </a:r>
            <a:r>
              <a:rPr lang="fr-FR" i="1" dirty="0" smtClean="0"/>
              <a:t>année</a:t>
            </a:r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6 to 10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elementary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school</a:t>
            </a: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Tutorial class, </a:t>
            </a:r>
            <a:r>
              <a:rPr lang="fr-FR" i="1" dirty="0" err="1" smtClean="0">
                <a:solidFill>
                  <a:schemeClr val="bg1">
                    <a:lumMod val="50000"/>
                  </a:schemeClr>
                </a:solidFill>
              </a:rPr>
              <a:t>elementary</a:t>
            </a:r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 class first and second </a:t>
            </a:r>
            <a:r>
              <a:rPr lang="fr-FR" i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, middle class first and second </a:t>
            </a:r>
            <a:r>
              <a:rPr lang="fr-FR" i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Le collège</a:t>
            </a:r>
            <a:br>
              <a:rPr lang="fr-FR" b="1" dirty="0" smtClean="0">
                <a:latin typeface="Comic Sans MS" pitchFamily="66" charset="0"/>
              </a:rPr>
            </a:br>
            <a:r>
              <a:rPr lang="fr-FR" b="1" dirty="0" smtClean="0">
                <a:latin typeface="Comic Sans MS" pitchFamily="66" charset="0"/>
              </a:rPr>
              <a:t>The </a:t>
            </a:r>
            <a:r>
              <a:rPr lang="fr-FR" b="1" dirty="0" smtClean="0">
                <a:latin typeface="Comic Sans MS" pitchFamily="66" charset="0"/>
              </a:rPr>
              <a:t>middle </a:t>
            </a:r>
            <a:r>
              <a:rPr lang="fr-FR" b="1" dirty="0" err="1" smtClean="0">
                <a:latin typeface="Comic Sans MS" pitchFamily="66" charset="0"/>
              </a:rPr>
              <a:t>school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91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De 11 ans à 14 ans </a:t>
            </a:r>
            <a:r>
              <a:rPr lang="fr-FR" b="1" dirty="0" smtClean="0"/>
              <a:t>:</a:t>
            </a:r>
            <a:endParaRPr lang="fr-FR" b="1" dirty="0" smtClean="0"/>
          </a:p>
          <a:p>
            <a:pPr>
              <a:buNone/>
            </a:pPr>
            <a:r>
              <a:rPr lang="fr-FR" i="1" dirty="0" smtClean="0"/>
              <a:t>6</a:t>
            </a:r>
            <a:r>
              <a:rPr lang="fr-FR" i="1" baseline="30000" dirty="0" smtClean="0"/>
              <a:t>ème</a:t>
            </a:r>
            <a:r>
              <a:rPr lang="fr-FR" i="1" dirty="0" smtClean="0"/>
              <a:t>, 5</a:t>
            </a:r>
            <a:r>
              <a:rPr lang="fr-FR" i="1" baseline="30000" dirty="0" smtClean="0"/>
              <a:t>ème</a:t>
            </a:r>
            <a:r>
              <a:rPr lang="fr-FR" i="1" dirty="0" smtClean="0"/>
              <a:t>, 4</a:t>
            </a:r>
            <a:r>
              <a:rPr lang="fr-FR" i="1" baseline="30000" dirty="0" smtClean="0"/>
              <a:t>ème et</a:t>
            </a:r>
            <a:r>
              <a:rPr lang="fr-FR" i="1" dirty="0" smtClean="0"/>
              <a:t> 3</a:t>
            </a:r>
            <a:r>
              <a:rPr lang="fr-FR" i="1" baseline="30000" dirty="0" smtClean="0"/>
              <a:t>ème</a:t>
            </a:r>
          </a:p>
          <a:p>
            <a:pPr>
              <a:buNone/>
            </a:pPr>
            <a:r>
              <a:rPr lang="fr-FR" i="1" dirty="0" smtClean="0"/>
              <a:t>À la fin de la 3</a:t>
            </a:r>
            <a:r>
              <a:rPr lang="fr-FR" i="1" baseline="30000" dirty="0" smtClean="0"/>
              <a:t>ème</a:t>
            </a:r>
            <a:r>
              <a:rPr lang="fr-FR" i="1" dirty="0" smtClean="0"/>
              <a:t>, un examen : le brevet des collèges</a:t>
            </a:r>
            <a:endParaRPr lang="fr-FR" i="1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11 to 14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fr-F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6th, 5th, 4th and 3rd</a:t>
            </a:r>
          </a:p>
          <a:p>
            <a:pPr>
              <a:buNone/>
            </a:pPr>
            <a:r>
              <a:rPr lang="fr-FR" sz="4000" i="1" baseline="30000" dirty="0" err="1" smtClean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fr-FR" sz="4000" i="1" baseline="30000" dirty="0" smtClean="0">
                <a:solidFill>
                  <a:schemeClr val="bg1">
                    <a:lumMod val="50000"/>
                  </a:schemeClr>
                </a:solidFill>
              </a:rPr>
              <a:t> the end of the 3rd, an exam : the </a:t>
            </a:r>
            <a:r>
              <a:rPr lang="fr-FR" sz="4000" i="1" baseline="30000" dirty="0" err="1" smtClean="0">
                <a:solidFill>
                  <a:schemeClr val="bg1">
                    <a:lumMod val="50000"/>
                  </a:schemeClr>
                </a:solidFill>
              </a:rPr>
              <a:t>college</a:t>
            </a:r>
            <a:r>
              <a:rPr lang="fr-FR" sz="4000" i="1" baseline="30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4000" i="1" baseline="30000" dirty="0" err="1" smtClean="0">
                <a:solidFill>
                  <a:schemeClr val="bg1">
                    <a:lumMod val="50000"/>
                  </a:schemeClr>
                </a:solidFill>
              </a:rPr>
              <a:t>certificate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Comic Sans MS" pitchFamily="66" charset="0"/>
              </a:rPr>
              <a:t>Le lycée </a:t>
            </a:r>
            <a:r>
              <a:rPr lang="fr-FR" b="1" dirty="0" smtClean="0">
                <a:latin typeface="Comic Sans MS" pitchFamily="66" charset="0"/>
              </a:rPr>
              <a:t/>
            </a:r>
            <a:br>
              <a:rPr lang="fr-FR" b="1" dirty="0" smtClean="0">
                <a:latin typeface="Comic Sans MS" pitchFamily="66" charset="0"/>
              </a:rPr>
            </a:b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the </a:t>
            </a:r>
            <a:r>
              <a:rPr lang="fr-FR" b="1" dirty="0" err="1" smtClean="0">
                <a:latin typeface="Comic Sans MS" pitchFamily="66" charset="0"/>
              </a:rPr>
              <a:t>high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latin typeface="Comic Sans MS" pitchFamily="66" charset="0"/>
              </a:rPr>
              <a:t>school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91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De 15 à 18 ans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i="1" dirty="0" smtClean="0"/>
              <a:t>2</a:t>
            </a:r>
            <a:r>
              <a:rPr lang="fr-FR" i="1" baseline="30000" dirty="0" smtClean="0"/>
              <a:t>nde</a:t>
            </a:r>
            <a:r>
              <a:rPr lang="fr-FR" i="1" dirty="0" smtClean="0"/>
              <a:t>, 1</a:t>
            </a:r>
            <a:r>
              <a:rPr lang="fr-FR" i="1" baseline="30000" dirty="0" smtClean="0"/>
              <a:t>ère</a:t>
            </a:r>
            <a:r>
              <a:rPr lang="fr-FR" i="1" dirty="0" smtClean="0"/>
              <a:t> et terminale</a:t>
            </a:r>
          </a:p>
          <a:p>
            <a:pPr>
              <a:buNone/>
            </a:pPr>
            <a:r>
              <a:rPr lang="fr-FR" i="1" dirty="0" smtClean="0"/>
              <a:t>En 1</a:t>
            </a:r>
            <a:r>
              <a:rPr lang="fr-FR" i="1" baseline="30000" dirty="0" smtClean="0"/>
              <a:t>ère</a:t>
            </a:r>
            <a:r>
              <a:rPr lang="fr-FR" i="1" dirty="0" smtClean="0"/>
              <a:t> et en Terminale : </a:t>
            </a:r>
            <a:r>
              <a:rPr lang="fr-FR" i="1" u="sng" dirty="0" smtClean="0"/>
              <a:t>le baccalauréat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15 to 18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, 1st and terminale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In 1st and Terminale : the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baccalauréat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(an exam)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itchFamily="66" charset="0"/>
              </a:rPr>
              <a:t>After</a:t>
            </a:r>
            <a:r>
              <a:rPr lang="fr-FR" dirty="0" smtClean="0"/>
              <a:t>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L’université /The </a:t>
            </a:r>
            <a:r>
              <a:rPr lang="fr-FR" dirty="0" err="1" smtClean="0"/>
              <a:t>university</a:t>
            </a:r>
            <a:endParaRPr lang="fr-FR" dirty="0" smtClean="0"/>
          </a:p>
          <a:p>
            <a:r>
              <a:rPr lang="fr-FR" dirty="0" smtClean="0"/>
              <a:t>Les grandes écoles / the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ingenior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r>
              <a:rPr lang="fr-FR" dirty="0" smtClean="0"/>
              <a:t> 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commercy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140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L’école en France  The school in France </vt:lpstr>
      <vt:lpstr>L’école primaire  the primary school   de 3 ans à 5 ans : école maternelle petite section, moyenne section  et grande section  from 3 to 5 years included : kindergarten  little section, middle section and big section   </vt:lpstr>
      <vt:lpstr>L’école primaire  the primary school</vt:lpstr>
      <vt:lpstr>Le collège The middle school</vt:lpstr>
      <vt:lpstr>Le lycée   the high school</vt:lpstr>
      <vt:lpstr>After …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L’école en France The school in France</dc:title>
  <dc:creator>Classe5</dc:creator>
  <cp:lastModifiedBy>Christelle</cp:lastModifiedBy>
  <cp:revision>4</cp:revision>
  <dcterms:created xsi:type="dcterms:W3CDTF">2019-10-14T16:31:15Z</dcterms:created>
  <dcterms:modified xsi:type="dcterms:W3CDTF">2019-10-14T19:30:22Z</dcterms:modified>
</cp:coreProperties>
</file>