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94660"/>
  </p:normalViewPr>
  <p:slideViewPr>
    <p:cSldViewPr>
      <p:cViewPr varScale="1">
        <p:scale>
          <a:sx n="75" d="100"/>
          <a:sy n="75" d="100"/>
        </p:scale>
        <p:origin x="12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42779-3ABC-4427-9A67-4923FBB4D2F0}" type="datetimeFigureOut">
              <a:rPr lang="es-ES" smtClean="0"/>
              <a:pPr/>
              <a:t>15/05/2015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1B333-B793-4E66-958A-AA8E99ED75D7}" type="slidenum">
              <a:rPr lang="es-ES" smtClean="0"/>
              <a:pPr/>
              <a:t>‹Nº›</a:t>
            </a:fld>
            <a:endParaRPr lang="es-ES"/>
          </a:p>
        </p:txBody>
      </p:sp>
    </p:spTree>
    <p:extLst>
      <p:ext uri="{BB962C8B-B14F-4D97-AF65-F5344CB8AC3E}">
        <p14:creationId xmlns:p14="http://schemas.microsoft.com/office/powerpoint/2010/main" val="284823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9C1B333-B793-4E66-958A-AA8E99ED75D7}" type="slidenum">
              <a:rPr lang="es-ES" smtClean="0"/>
              <a:pPr/>
              <a:t>1</a:t>
            </a:fld>
            <a:endParaRPr lang="es-ES"/>
          </a:p>
        </p:txBody>
      </p:sp>
    </p:spTree>
    <p:extLst>
      <p:ext uri="{BB962C8B-B14F-4D97-AF65-F5344CB8AC3E}">
        <p14:creationId xmlns:p14="http://schemas.microsoft.com/office/powerpoint/2010/main" val="357343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C9D695-B6A1-4262-BDD5-56E3ECA54D5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CADB5A0-827D-40A9-A3DA-281CDBD14A35}" type="datetimeFigureOut">
              <a:rPr lang="es-ES" smtClean="0"/>
              <a:pPr/>
              <a:t>15/05/2015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77C9D695-B6A1-4262-BDD5-56E3ECA54D53}"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ADB5A0-827D-40A9-A3DA-281CDBD14A35}" type="datetimeFigureOut">
              <a:rPr lang="es-ES" smtClean="0"/>
              <a:pPr/>
              <a:t>15/05/2015</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C9D695-B6A1-4262-BDD5-56E3ECA54D53}"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Marta\Desktop\PENDIENTE%20COMENIUS\QUIJOTE%20PRESENTACI&#211;N\M%20-%2007.%20Quijote%20Y%20Sancho%2060b45462.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1484784"/>
            <a:ext cx="7406640" cy="1472184"/>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6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itchFamily="2" charset="-79"/>
                <a:cs typeface="Aharoni" pitchFamily="2" charset="-79"/>
              </a:rPr>
              <a:t>DON QUIJOTE DE LA MANCHA</a:t>
            </a:r>
            <a:endParaRPr lang="es-ES" sz="6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itchFamily="2" charset="-79"/>
              <a:cs typeface="Aharoni" pitchFamily="2" charset="-79"/>
            </a:endParaRPr>
          </a:p>
        </p:txBody>
      </p:sp>
      <p:sp>
        <p:nvSpPr>
          <p:cNvPr id="3" name="2 Subtítulo"/>
          <p:cNvSpPr>
            <a:spLocks noGrp="1"/>
          </p:cNvSpPr>
          <p:nvPr>
            <p:ph type="subTitle" idx="1"/>
          </p:nvPr>
        </p:nvSpPr>
        <p:spPr>
          <a:xfrm>
            <a:off x="1043608" y="3429000"/>
            <a:ext cx="7406640" cy="1752600"/>
          </a:xfrm>
        </p:spPr>
        <p:txBody>
          <a:bodyPr/>
          <a:lstStyle/>
          <a:p>
            <a:pPr algn="ctr"/>
            <a:r>
              <a:rPr lang="es-ES" dirty="0" smtClean="0">
                <a:latin typeface="Aharoni" pitchFamily="2" charset="-79"/>
                <a:cs typeface="Aharoni" pitchFamily="2" charset="-79"/>
              </a:rPr>
              <a:t>BY MIGUEL DE CERVANTES</a:t>
            </a:r>
            <a:endParaRPr lang="es-ES" dirty="0">
              <a:latin typeface="Aharoni" pitchFamily="2" charset="-79"/>
              <a:cs typeface="Aharoni" pitchFamily="2" charset="-79"/>
            </a:endParaRPr>
          </a:p>
        </p:txBody>
      </p:sp>
      <p:sp>
        <p:nvSpPr>
          <p:cNvPr id="5" name="4 CuadroTexto"/>
          <p:cNvSpPr txBox="1"/>
          <p:nvPr/>
        </p:nvSpPr>
        <p:spPr>
          <a:xfrm>
            <a:off x="1259632" y="4149080"/>
            <a:ext cx="7128792" cy="1015663"/>
          </a:xfrm>
          <a:prstGeom prst="rect">
            <a:avLst/>
          </a:prstGeom>
          <a:noFill/>
        </p:spPr>
        <p:txBody>
          <a:bodyPr wrap="square" rtlCol="0">
            <a:spAutoFit/>
          </a:bodyPr>
          <a:lstStyle/>
          <a:p>
            <a:pPr algn="ctr"/>
            <a:r>
              <a:rPr lang="es-ES" sz="2000" dirty="0" smtClean="0">
                <a:latin typeface="Arial" pitchFamily="34" charset="0"/>
                <a:cs typeface="Arial" pitchFamily="34" charset="0"/>
              </a:rPr>
              <a:t>C.E.I.P. LA ESCUELA - RIVAS VACIAMADRID – SPAIN</a:t>
            </a:r>
          </a:p>
          <a:p>
            <a:endParaRPr lang="es-ES" sz="2000" dirty="0">
              <a:latin typeface="Arial" pitchFamily="34" charset="0"/>
              <a:cs typeface="Arial" pitchFamily="34" charset="0"/>
            </a:endParaRPr>
          </a:p>
          <a:p>
            <a:pPr algn="ctr"/>
            <a:r>
              <a:rPr lang="es-ES" sz="2000" smtClean="0">
                <a:latin typeface="Arial" pitchFamily="34" charset="0"/>
                <a:cs typeface="Arial" pitchFamily="34" charset="0"/>
              </a:rPr>
              <a:t>CLASSES: </a:t>
            </a:r>
            <a:r>
              <a:rPr lang="es-ES" sz="2000" dirty="0" smtClean="0">
                <a:latin typeface="Arial" pitchFamily="34" charset="0"/>
                <a:cs typeface="Arial" pitchFamily="34" charset="0"/>
              </a:rPr>
              <a:t>6ºA, 4ºB &amp; 5 AÑOS A Y B</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QUIJOTE 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4221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CuadroTexto"/>
          <p:cNvSpPr txBox="1"/>
          <p:nvPr/>
        </p:nvSpPr>
        <p:spPr>
          <a:xfrm>
            <a:off x="179512" y="4293096"/>
            <a:ext cx="3888432" cy="236988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sz="2000" b="1" u="sng" dirty="0" smtClean="0">
                <a:solidFill>
                  <a:schemeClr val="tx1"/>
                </a:solidFill>
              </a:rPr>
              <a:t>C</a:t>
            </a:r>
            <a:r>
              <a:rPr lang="es-ES" sz="1600" b="1" u="sng" dirty="0" smtClean="0">
                <a:solidFill>
                  <a:schemeClr val="tx1"/>
                </a:solidFill>
              </a:rPr>
              <a:t>apítulo 1</a:t>
            </a:r>
            <a:endParaRPr lang="es-ES" sz="1600" dirty="0" smtClean="0">
              <a:solidFill>
                <a:schemeClr val="tx1"/>
              </a:solidFill>
            </a:endParaRPr>
          </a:p>
          <a:p>
            <a:pPr>
              <a:buNone/>
            </a:pPr>
            <a:r>
              <a:rPr lang="es-ES" sz="1600" dirty="0" smtClean="0">
                <a:solidFill>
                  <a:schemeClr val="tx1"/>
                </a:solidFill>
              </a:rPr>
              <a:t>Hace muchos años vivía un hidalgo llamado Alonso Quijano, que pasaba día y noche leyendo historias sobre caballeros, y terminó volviéndose loco creyendo que era un caballero. Bautizó a un caballo con el nombre de Rocinante y a una labradora Dulcinea del Toboso. Nombró a un escudero llamado Sancho Panza</a:t>
            </a:r>
            <a:r>
              <a:rPr lang="es-ES" sz="1600" dirty="0">
                <a:solidFill>
                  <a:schemeClr val="tx1"/>
                </a:solidFill>
              </a:rPr>
              <a:t>.</a:t>
            </a:r>
            <a:endParaRPr lang="es-ES" dirty="0">
              <a:solidFill>
                <a:schemeClr val="tx1"/>
              </a:solidFill>
            </a:endParaRPr>
          </a:p>
        </p:txBody>
      </p:sp>
      <p:sp>
        <p:nvSpPr>
          <p:cNvPr id="10" name="9 CuadroTexto"/>
          <p:cNvSpPr txBox="1"/>
          <p:nvPr/>
        </p:nvSpPr>
        <p:spPr>
          <a:xfrm>
            <a:off x="4895528" y="4365104"/>
            <a:ext cx="4248472"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S" sz="1600" b="1" u="sng" dirty="0" err="1">
                <a:solidFill>
                  <a:schemeClr val="tx1"/>
                </a:solidFill>
              </a:rPr>
              <a:t>Chapter</a:t>
            </a:r>
            <a:r>
              <a:rPr lang="es-ES" sz="1600" b="1" u="sng" dirty="0">
                <a:solidFill>
                  <a:schemeClr val="tx1"/>
                </a:solidFill>
              </a:rPr>
              <a:t> 1</a:t>
            </a:r>
            <a:endParaRPr lang="es-ES" sz="1600" b="1" dirty="0">
              <a:solidFill>
                <a:schemeClr val="tx1"/>
              </a:solidFill>
            </a:endParaRPr>
          </a:p>
          <a:p>
            <a:r>
              <a:rPr lang="en-US" sz="1600" dirty="0">
                <a:solidFill>
                  <a:schemeClr val="tx1"/>
                </a:solidFill>
              </a:rPr>
              <a:t>Many years ago, in a place called La Mancha, lived a nobleman named Alonso </a:t>
            </a:r>
            <a:r>
              <a:rPr lang="en-US" sz="1600" dirty="0" err="1">
                <a:solidFill>
                  <a:schemeClr val="tx1"/>
                </a:solidFill>
              </a:rPr>
              <a:t>Quijano</a:t>
            </a:r>
            <a:r>
              <a:rPr lang="en-US" sz="1600" dirty="0">
                <a:solidFill>
                  <a:schemeClr val="tx1"/>
                </a:solidFill>
              </a:rPr>
              <a:t>, who spent day and night reading stories about knights, and he ended up going crazy believing that he was a knight too.  He named his horse </a:t>
            </a:r>
            <a:r>
              <a:rPr lang="en-US" sz="1600" dirty="0" err="1">
                <a:solidFill>
                  <a:schemeClr val="tx1"/>
                </a:solidFill>
              </a:rPr>
              <a:t>Rocinante</a:t>
            </a:r>
            <a:r>
              <a:rPr lang="en-US" sz="1600" dirty="0">
                <a:solidFill>
                  <a:schemeClr val="tx1"/>
                </a:solidFill>
              </a:rPr>
              <a:t> and the farmer that he was in love with, </a:t>
            </a:r>
            <a:r>
              <a:rPr lang="en-US" sz="1600" dirty="0" err="1">
                <a:solidFill>
                  <a:schemeClr val="tx1"/>
                </a:solidFill>
              </a:rPr>
              <a:t>Dulcinea</a:t>
            </a:r>
            <a:r>
              <a:rPr lang="en-US" sz="1600" dirty="0">
                <a:solidFill>
                  <a:schemeClr val="tx1"/>
                </a:solidFill>
              </a:rPr>
              <a:t> del </a:t>
            </a:r>
            <a:r>
              <a:rPr lang="en-US" sz="1600" dirty="0" err="1">
                <a:solidFill>
                  <a:schemeClr val="tx1"/>
                </a:solidFill>
              </a:rPr>
              <a:t>Toboso</a:t>
            </a:r>
            <a:r>
              <a:rPr lang="en-US" sz="1600" dirty="0">
                <a:solidFill>
                  <a:schemeClr val="tx1"/>
                </a:solidFill>
              </a:rPr>
              <a:t>.  </a:t>
            </a:r>
            <a:r>
              <a:rPr lang="es-ES" sz="1600" dirty="0">
                <a:solidFill>
                  <a:schemeClr val="tx1"/>
                </a:solidFill>
              </a:rPr>
              <a:t>He </a:t>
            </a:r>
            <a:r>
              <a:rPr lang="es-ES" sz="1600" dirty="0" err="1">
                <a:solidFill>
                  <a:schemeClr val="tx1"/>
                </a:solidFill>
              </a:rPr>
              <a:t>named</a:t>
            </a:r>
            <a:r>
              <a:rPr lang="es-ES" sz="1600" dirty="0">
                <a:solidFill>
                  <a:schemeClr val="tx1"/>
                </a:solidFill>
              </a:rPr>
              <a:t> </a:t>
            </a:r>
            <a:r>
              <a:rPr lang="es-ES" sz="1600" dirty="0" err="1">
                <a:solidFill>
                  <a:schemeClr val="tx1"/>
                </a:solidFill>
              </a:rPr>
              <a:t>his</a:t>
            </a:r>
            <a:r>
              <a:rPr lang="es-ES" sz="1600" dirty="0">
                <a:solidFill>
                  <a:schemeClr val="tx1"/>
                </a:solidFill>
              </a:rPr>
              <a:t> </a:t>
            </a:r>
            <a:r>
              <a:rPr lang="es-ES" sz="1600" dirty="0" err="1">
                <a:solidFill>
                  <a:schemeClr val="tx1"/>
                </a:solidFill>
              </a:rPr>
              <a:t>servant</a:t>
            </a:r>
            <a:r>
              <a:rPr lang="es-ES" sz="1600" dirty="0">
                <a:solidFill>
                  <a:schemeClr val="tx1"/>
                </a:solidFill>
              </a:rPr>
              <a:t> Sancho Panza</a:t>
            </a:r>
            <a:r>
              <a:rPr lang="es-ES" sz="1600" dirty="0" smtClean="0">
                <a:solidFill>
                  <a:schemeClr val="tx1"/>
                </a:solidFill>
              </a:rPr>
              <a:t>.</a:t>
            </a:r>
            <a:endParaRPr lang="es-ES" dirty="0">
              <a:solidFill>
                <a:schemeClr val="tx1"/>
              </a:solidFill>
            </a:endParaRPr>
          </a:p>
        </p:txBody>
      </p:sp>
      <p:pic>
        <p:nvPicPr>
          <p:cNvPr id="11" name="10 Imagen" descr="PERSONAJES DON QUIJOTE.jpg"/>
          <p:cNvPicPr>
            <a:picLocks noChangeAspect="1"/>
          </p:cNvPicPr>
          <p:nvPr/>
        </p:nvPicPr>
        <p:blipFill>
          <a:blip r:embed="rId4" cstate="email">
            <a:clrChange>
              <a:clrFrom>
                <a:srgbClr val="FFFFFF"/>
              </a:clrFrom>
              <a:clrTo>
                <a:srgbClr val="FFFFFF">
                  <a:alpha val="0"/>
                </a:srgbClr>
              </a:clrTo>
            </a:clrChange>
            <a:lum contrast="40000"/>
            <a:extLst>
              <a:ext uri="{28A0092B-C50C-407E-A947-70E740481C1C}">
                <a14:useLocalDpi xmlns:a14="http://schemas.microsoft.com/office/drawing/2010/main"/>
              </a:ext>
            </a:extLst>
          </a:blip>
          <a:stretch>
            <a:fillRect/>
          </a:stretch>
        </p:blipFill>
        <p:spPr>
          <a:xfrm rot="503502">
            <a:off x="3059832" y="3673701"/>
            <a:ext cx="4245732" cy="3184299"/>
          </a:xfrm>
          <a:prstGeom prst="rect">
            <a:avLst/>
          </a:prstGeom>
        </p:spPr>
      </p:pic>
      <p:pic>
        <p:nvPicPr>
          <p:cNvPr id="9" name="M - 07. Quijote Y Sancho 60b45462.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QUIJOTE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933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0" y="4077073"/>
            <a:ext cx="3707904" cy="28007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buNone/>
            </a:pPr>
            <a:r>
              <a:rPr lang="en-US" sz="1600" b="1" u="sng" dirty="0" err="1" smtClean="0">
                <a:solidFill>
                  <a:schemeClr val="tx1"/>
                </a:solidFill>
              </a:rPr>
              <a:t>Capítulo</a:t>
            </a:r>
            <a:r>
              <a:rPr lang="en-US" sz="1600" b="1" u="sng" dirty="0" smtClean="0">
                <a:solidFill>
                  <a:schemeClr val="tx1"/>
                </a:solidFill>
              </a:rPr>
              <a:t> 2</a:t>
            </a:r>
            <a:endParaRPr lang="es-ES" sz="1600" dirty="0" smtClean="0">
              <a:solidFill>
                <a:schemeClr val="tx1"/>
              </a:solidFill>
            </a:endParaRPr>
          </a:p>
          <a:p>
            <a:pPr algn="just">
              <a:buNone/>
            </a:pPr>
            <a:r>
              <a:rPr lang="es-ES" sz="1600" dirty="0" smtClean="0">
                <a:solidFill>
                  <a:schemeClr val="tx1"/>
                </a:solidFill>
              </a:rPr>
              <a:t>En su primera aventura juntos, se cruzaron con mercaderes, Don Quijote les confundió con caballeros y les dijo: “Si quieren pasar por este lugar, deben decir que mi amada Dulcinea del Toboso es la más bella de todas las doncellas”. Como no recibió respuestas, quiso embestirlos, pero Rocinante se cayó al suelo y el hidalgo rodó. Los mercaderes se fueron del lugar riendo</a:t>
            </a:r>
            <a:r>
              <a:rPr lang="es-ES" sz="1600" dirty="0" smtClean="0"/>
              <a:t>.</a:t>
            </a:r>
            <a:endParaRPr lang="es-ES" dirty="0"/>
          </a:p>
        </p:txBody>
      </p:sp>
      <p:sp>
        <p:nvSpPr>
          <p:cNvPr id="6" name="5 CuadroTexto"/>
          <p:cNvSpPr txBox="1"/>
          <p:nvPr/>
        </p:nvSpPr>
        <p:spPr>
          <a:xfrm>
            <a:off x="4860032" y="4057233"/>
            <a:ext cx="4283968" cy="28007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u="sng" dirty="0" smtClean="0">
                <a:solidFill>
                  <a:schemeClr val="tx1"/>
                </a:solidFill>
              </a:rPr>
              <a:t>Chapter 2</a:t>
            </a:r>
            <a:endParaRPr lang="es-ES" sz="1600" b="1" dirty="0">
              <a:solidFill>
                <a:schemeClr val="tx1"/>
              </a:solidFill>
            </a:endParaRPr>
          </a:p>
          <a:p>
            <a:r>
              <a:rPr lang="en-US" sz="1600" dirty="0">
                <a:solidFill>
                  <a:schemeClr val="tx1"/>
                </a:solidFill>
              </a:rPr>
              <a:t>In their first adventure together, Don Quixote and </a:t>
            </a:r>
            <a:r>
              <a:rPr lang="en-US" sz="1600" dirty="0" err="1">
                <a:solidFill>
                  <a:schemeClr val="tx1"/>
                </a:solidFill>
              </a:rPr>
              <a:t>Sancho</a:t>
            </a:r>
            <a:r>
              <a:rPr lang="en-US" sz="1600" dirty="0">
                <a:solidFill>
                  <a:schemeClr val="tx1"/>
                </a:solidFill>
              </a:rPr>
              <a:t> </a:t>
            </a:r>
            <a:r>
              <a:rPr lang="en-US" sz="1600" dirty="0" err="1">
                <a:solidFill>
                  <a:schemeClr val="tx1"/>
                </a:solidFill>
              </a:rPr>
              <a:t>Panza</a:t>
            </a:r>
            <a:r>
              <a:rPr lang="en-US" sz="1600" dirty="0">
                <a:solidFill>
                  <a:schemeClr val="tx1"/>
                </a:solidFill>
              </a:rPr>
              <a:t> met merchants. Don Quixote thought they were knights and he said to them: </a:t>
            </a:r>
            <a:r>
              <a:rPr lang="en-US" sz="1600" dirty="0" smtClean="0">
                <a:solidFill>
                  <a:schemeClr val="tx1"/>
                </a:solidFill>
              </a:rPr>
              <a:t>“</a:t>
            </a:r>
            <a:r>
              <a:rPr lang="en-US" sz="1600" dirty="0">
                <a:solidFill>
                  <a:schemeClr val="tx1"/>
                </a:solidFill>
              </a:rPr>
              <a:t>If you want to pass through this place you must say that my loved </a:t>
            </a:r>
            <a:r>
              <a:rPr lang="en-US" sz="1600" dirty="0" err="1">
                <a:solidFill>
                  <a:schemeClr val="tx1"/>
                </a:solidFill>
              </a:rPr>
              <a:t>Dulcinea</a:t>
            </a:r>
            <a:r>
              <a:rPr lang="en-US" sz="1600" dirty="0">
                <a:solidFill>
                  <a:schemeClr val="tx1"/>
                </a:solidFill>
              </a:rPr>
              <a:t> del </a:t>
            </a:r>
            <a:r>
              <a:rPr lang="en-US" sz="1600" dirty="0" err="1">
                <a:solidFill>
                  <a:schemeClr val="tx1"/>
                </a:solidFill>
              </a:rPr>
              <a:t>Toboso</a:t>
            </a:r>
            <a:r>
              <a:rPr lang="en-US" sz="1600" dirty="0">
                <a:solidFill>
                  <a:schemeClr val="tx1"/>
                </a:solidFill>
              </a:rPr>
              <a:t> is the most beautiful of all the girls</a:t>
            </a:r>
            <a:r>
              <a:rPr lang="en-US" sz="1600" dirty="0" smtClean="0">
                <a:solidFill>
                  <a:schemeClr val="tx1"/>
                </a:solidFill>
              </a:rPr>
              <a:t>.”</a:t>
            </a:r>
            <a:r>
              <a:rPr lang="es-ES" sz="1600" dirty="0" smtClean="0">
                <a:solidFill>
                  <a:schemeClr val="tx1"/>
                </a:solidFill>
              </a:rPr>
              <a:t> </a:t>
            </a:r>
            <a:r>
              <a:rPr lang="en-US" sz="1600" dirty="0" smtClean="0">
                <a:solidFill>
                  <a:schemeClr val="tx1"/>
                </a:solidFill>
              </a:rPr>
              <a:t>Because </a:t>
            </a:r>
            <a:r>
              <a:rPr lang="en-US" sz="1600" dirty="0">
                <a:solidFill>
                  <a:schemeClr val="tx1"/>
                </a:solidFill>
              </a:rPr>
              <a:t>Don Quixote received no answers, he wanted to attack the merchants, but </a:t>
            </a:r>
            <a:r>
              <a:rPr lang="en-US" sz="1600" dirty="0" err="1">
                <a:solidFill>
                  <a:schemeClr val="tx1"/>
                </a:solidFill>
              </a:rPr>
              <a:t>Rocinante</a:t>
            </a:r>
            <a:r>
              <a:rPr lang="en-US" sz="1600" dirty="0">
                <a:solidFill>
                  <a:schemeClr val="tx1"/>
                </a:solidFill>
              </a:rPr>
              <a:t> fell to the floor and the nobleman rolled. </a:t>
            </a:r>
            <a:r>
              <a:rPr lang="en-US" sz="1600" dirty="0" smtClean="0">
                <a:solidFill>
                  <a:schemeClr val="tx1"/>
                </a:solidFill>
              </a:rPr>
              <a:t>The </a:t>
            </a:r>
            <a:r>
              <a:rPr lang="en-US" sz="1600" dirty="0">
                <a:solidFill>
                  <a:schemeClr val="tx1"/>
                </a:solidFill>
              </a:rPr>
              <a:t>merchants left the place laughing. </a:t>
            </a:r>
            <a:endParaRPr lang="es-ES" sz="1600" dirty="0">
              <a:solidFill>
                <a:schemeClr val="tx1"/>
              </a:solidFill>
            </a:endParaRPr>
          </a:p>
        </p:txBody>
      </p:sp>
      <p:pic>
        <p:nvPicPr>
          <p:cNvPr id="8" name="7 Imagen" descr="PERSONAJES DULCINEA.jpg"/>
          <p:cNvPicPr>
            <a:picLocks noChangeAspect="1"/>
          </p:cNvPicPr>
          <p:nvPr/>
        </p:nvPicPr>
        <p:blipFill>
          <a:blip r:embed="rId3" cstate="email">
            <a:clrChange>
              <a:clrFrom>
                <a:srgbClr val="FFFFFF"/>
              </a:clrFrom>
              <a:clrTo>
                <a:srgbClr val="FFFFFF">
                  <a:alpha val="0"/>
                </a:srgbClr>
              </a:clrTo>
            </a:clrChange>
            <a:lum contrast="40000"/>
            <a:extLst>
              <a:ext uri="{28A0092B-C50C-407E-A947-70E740481C1C}">
                <a14:useLocalDpi xmlns:a14="http://schemas.microsoft.com/office/drawing/2010/main"/>
              </a:ext>
            </a:extLst>
          </a:blip>
          <a:stretch>
            <a:fillRect/>
          </a:stretch>
        </p:blipFill>
        <p:spPr>
          <a:xfrm>
            <a:off x="3563888" y="4365104"/>
            <a:ext cx="3552395" cy="26642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QUIJOTE 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35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0" y="3534013"/>
            <a:ext cx="3851920" cy="32932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sz="1600" b="1" u="sng" dirty="0" smtClean="0">
                <a:solidFill>
                  <a:schemeClr val="tx1"/>
                </a:solidFill>
              </a:rPr>
              <a:t>Capítulo 3</a:t>
            </a:r>
            <a:endParaRPr lang="es-ES" sz="1600" dirty="0" smtClean="0">
              <a:solidFill>
                <a:schemeClr val="tx1"/>
              </a:solidFill>
            </a:endParaRPr>
          </a:p>
          <a:p>
            <a:r>
              <a:rPr lang="es-ES" sz="1600" dirty="0" smtClean="0">
                <a:solidFill>
                  <a:schemeClr val="tx1"/>
                </a:solidFill>
              </a:rPr>
              <a:t>La sobrina de Don Quijote quería convencerlo de que no era un caballero, pero él siguió firme en sus ideas y Sancho Panza le acompañó en sus aventuras. Salieron juntos con rumbo desconocido.</a:t>
            </a:r>
          </a:p>
          <a:p>
            <a:r>
              <a:rPr lang="es-ES" sz="1600" dirty="0" smtClean="0">
                <a:solidFill>
                  <a:schemeClr val="tx1"/>
                </a:solidFill>
              </a:rPr>
              <a:t>En el camino, vieron un campo con algunos molinos de viento. Don Quijote, creyendo que eran gigantes arremetió contra ellos justo cuando una brisa movió una de las aspas, que lo arrojó por los aires. Fue vencido y el caballero se retiró furioso. </a:t>
            </a:r>
            <a:endParaRPr lang="es-ES" dirty="0">
              <a:solidFill>
                <a:schemeClr val="tx1"/>
              </a:solidFill>
            </a:endParaRPr>
          </a:p>
        </p:txBody>
      </p:sp>
      <p:sp>
        <p:nvSpPr>
          <p:cNvPr id="6" name="5 CuadroTexto"/>
          <p:cNvSpPr txBox="1"/>
          <p:nvPr/>
        </p:nvSpPr>
        <p:spPr>
          <a:xfrm>
            <a:off x="4860032" y="3573016"/>
            <a:ext cx="4283968" cy="30469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u="sng" dirty="0">
                <a:solidFill>
                  <a:schemeClr val="tx1"/>
                </a:solidFill>
              </a:rPr>
              <a:t>Chapter 3</a:t>
            </a:r>
            <a:endParaRPr lang="es-ES" sz="1600" b="1" dirty="0">
              <a:solidFill>
                <a:schemeClr val="tx1"/>
              </a:solidFill>
            </a:endParaRPr>
          </a:p>
          <a:p>
            <a:r>
              <a:rPr lang="en-US" sz="1600" dirty="0">
                <a:solidFill>
                  <a:schemeClr val="tx1"/>
                </a:solidFill>
              </a:rPr>
              <a:t>Don Quixote’s niece wanted to convince him that he wasn’t a knight, but he continued being firm in his ideas y </a:t>
            </a:r>
            <a:r>
              <a:rPr lang="en-US" sz="1600" dirty="0" err="1">
                <a:solidFill>
                  <a:schemeClr val="tx1"/>
                </a:solidFill>
              </a:rPr>
              <a:t>Sancho</a:t>
            </a:r>
            <a:r>
              <a:rPr lang="en-US" sz="1600" dirty="0">
                <a:solidFill>
                  <a:schemeClr val="tx1"/>
                </a:solidFill>
              </a:rPr>
              <a:t> </a:t>
            </a:r>
            <a:r>
              <a:rPr lang="en-US" sz="1600" dirty="0" err="1">
                <a:solidFill>
                  <a:schemeClr val="tx1"/>
                </a:solidFill>
              </a:rPr>
              <a:t>Panza</a:t>
            </a:r>
            <a:r>
              <a:rPr lang="en-US" sz="1600" dirty="0">
                <a:solidFill>
                  <a:schemeClr val="tx1"/>
                </a:solidFill>
              </a:rPr>
              <a:t> accompanied him in his adventures.  They left together with an unknown destination.</a:t>
            </a:r>
            <a:endParaRPr lang="es-ES" sz="1600" dirty="0">
              <a:solidFill>
                <a:schemeClr val="tx1"/>
              </a:solidFill>
            </a:endParaRPr>
          </a:p>
          <a:p>
            <a:r>
              <a:rPr lang="en-US" sz="1600" dirty="0">
                <a:solidFill>
                  <a:schemeClr val="tx1"/>
                </a:solidFill>
              </a:rPr>
              <a:t>On the way, they saw a field with some windmills. Don Quixote, believing they were giants, went to attack them just when the wind moved one of the blades, and Don Quixote was thrown into the air.  He was defeated and he left furiously. </a:t>
            </a:r>
            <a:endParaRPr lang="es-ES" dirty="0">
              <a:solidFill>
                <a:schemeClr val="tx1"/>
              </a:solidFill>
            </a:endParaRPr>
          </a:p>
        </p:txBody>
      </p:sp>
      <p:pic>
        <p:nvPicPr>
          <p:cNvPr id="7" name="6 Imagen" descr="PERSONAJES SANCHO PANZA.jpg"/>
          <p:cNvPicPr>
            <a:picLocks noChangeAspect="1"/>
          </p:cNvPicPr>
          <p:nvPr/>
        </p:nvPicPr>
        <p:blipFill>
          <a:blip r:embed="rId3" cstate="email">
            <a:clrChange>
              <a:clrFrom>
                <a:srgbClr val="FFFFFF"/>
              </a:clrFrom>
              <a:clrTo>
                <a:srgbClr val="FFFFFF">
                  <a:alpha val="0"/>
                </a:srgbClr>
              </a:clrTo>
            </a:clrChange>
            <a:lum contrast="40000"/>
            <a:extLst>
              <a:ext uri="{28A0092B-C50C-407E-A947-70E740481C1C}">
                <a14:useLocalDpi xmlns:a14="http://schemas.microsoft.com/office/drawing/2010/main"/>
              </a:ext>
            </a:extLst>
          </a:blip>
          <a:stretch>
            <a:fillRect/>
          </a:stretch>
        </p:blipFill>
        <p:spPr>
          <a:xfrm>
            <a:off x="3707904" y="3933056"/>
            <a:ext cx="3022104" cy="29249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QUIJOTE 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35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0" y="3356992"/>
            <a:ext cx="4067944" cy="35394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sz="1600" b="1" u="sng" dirty="0" smtClean="0">
                <a:solidFill>
                  <a:schemeClr val="tx1"/>
                </a:solidFill>
              </a:rPr>
              <a:t>Capítulo 4 </a:t>
            </a:r>
            <a:endParaRPr lang="es-ES" sz="1600" dirty="0" smtClean="0">
              <a:solidFill>
                <a:schemeClr val="tx1"/>
              </a:solidFill>
            </a:endParaRPr>
          </a:p>
          <a:p>
            <a:r>
              <a:rPr lang="es-ES" sz="1600" dirty="0" smtClean="0">
                <a:solidFill>
                  <a:schemeClr val="tx1"/>
                </a:solidFill>
              </a:rPr>
              <a:t>Continuaron con el viaje y se encontraron con dos frailes. Don Quijote creyó que eran magos que habían secuestrado a una bella princesa, y aunque le decían que estaba equivocado empezó a pelear. Esa noche durmieron en una posada, de la que se fueron sin pagar. Sancho le dijo a Don Quijote: - Pero amo ¡debemos pagar la estancia! Y Don Quijote preguntó: ¿Qué estancia? Los caballeros dormimos en castillos y aquí no se paga, decía mientras el dueño del lugar y algunos amigos le </a:t>
            </a:r>
            <a:r>
              <a:rPr lang="es-ES" sz="1600" dirty="0">
                <a:solidFill>
                  <a:schemeClr val="tx1"/>
                </a:solidFill>
              </a:rPr>
              <a:t>estaban dando una paliza a su escudero.</a:t>
            </a:r>
          </a:p>
        </p:txBody>
      </p:sp>
      <p:sp>
        <p:nvSpPr>
          <p:cNvPr id="7" name="6 CuadroTexto"/>
          <p:cNvSpPr txBox="1"/>
          <p:nvPr/>
        </p:nvSpPr>
        <p:spPr>
          <a:xfrm>
            <a:off x="4644008" y="3318570"/>
            <a:ext cx="4499992" cy="35394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u="sng" dirty="0">
                <a:solidFill>
                  <a:schemeClr val="tx1"/>
                </a:solidFill>
              </a:rPr>
              <a:t>Chapter 4</a:t>
            </a:r>
            <a:endParaRPr lang="es-ES" sz="1600" b="1" dirty="0">
              <a:solidFill>
                <a:schemeClr val="tx1"/>
              </a:solidFill>
            </a:endParaRPr>
          </a:p>
          <a:p>
            <a:r>
              <a:rPr lang="en-US" sz="1600" dirty="0">
                <a:solidFill>
                  <a:schemeClr val="tx1"/>
                </a:solidFill>
              </a:rPr>
              <a:t>They continued with the journey and ran into two monks, a carriage, and a horseman.  Don Quixote believed they were magicians who had taken the beautiful princess.  Even though they told Don Quixote he was wrong, he began to fight with another knight. </a:t>
            </a:r>
            <a:endParaRPr lang="es-ES" sz="1600" dirty="0">
              <a:solidFill>
                <a:schemeClr val="tx1"/>
              </a:solidFill>
            </a:endParaRPr>
          </a:p>
          <a:p>
            <a:r>
              <a:rPr lang="en-US" sz="1600" dirty="0">
                <a:solidFill>
                  <a:schemeClr val="tx1"/>
                </a:solidFill>
              </a:rPr>
              <a:t>That night, they slept in a hostel, from which they left without paying. </a:t>
            </a:r>
            <a:r>
              <a:rPr lang="en-US" sz="1600" dirty="0" err="1">
                <a:solidFill>
                  <a:schemeClr val="tx1"/>
                </a:solidFill>
              </a:rPr>
              <a:t>Sancho</a:t>
            </a:r>
            <a:r>
              <a:rPr lang="en-US" sz="1600" dirty="0">
                <a:solidFill>
                  <a:schemeClr val="tx1"/>
                </a:solidFill>
              </a:rPr>
              <a:t> said to Don Quixote, “But master, we must pay for the visit!” And Don Quixote asked, “What visit? Knights sleep in castles and here we don’t pay,” he said while the owner of the hostel and some friends were hitting the servant. </a:t>
            </a:r>
            <a:endParaRPr lang="es-ES" dirty="0"/>
          </a:p>
        </p:txBody>
      </p:sp>
      <p:pic>
        <p:nvPicPr>
          <p:cNvPr id="8" name="7 Imagen" descr="PERSONAJES DULCINEA.jpg"/>
          <p:cNvPicPr>
            <a:picLocks noChangeAspect="1"/>
          </p:cNvPicPr>
          <p:nvPr/>
        </p:nvPicPr>
        <p:blipFill>
          <a:blip r:embed="rId3" cstate="email">
            <a:clrChange>
              <a:clrFrom>
                <a:srgbClr val="FFFFFF"/>
              </a:clrFrom>
              <a:clrTo>
                <a:srgbClr val="FFFFFF">
                  <a:alpha val="0"/>
                </a:srgbClr>
              </a:clrTo>
            </a:clrChange>
            <a:lum contrast="40000"/>
            <a:extLst>
              <a:ext uri="{28A0092B-C50C-407E-A947-70E740481C1C}">
                <a14:useLocalDpi xmlns:a14="http://schemas.microsoft.com/office/drawing/2010/main"/>
              </a:ext>
            </a:extLst>
          </a:blip>
          <a:stretch>
            <a:fillRect/>
          </a:stretch>
        </p:blipFill>
        <p:spPr>
          <a:xfrm>
            <a:off x="3419872" y="3501008"/>
            <a:ext cx="3552395" cy="26642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QUIJOTE 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50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0" y="3645024"/>
            <a:ext cx="4248472" cy="30469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sz="1600" b="1" u="sng" dirty="0" smtClean="0">
                <a:solidFill>
                  <a:schemeClr val="tx1"/>
                </a:solidFill>
              </a:rPr>
              <a:t>Capítulo 5  </a:t>
            </a:r>
            <a:endParaRPr lang="es-ES" sz="1600" dirty="0" smtClean="0">
              <a:solidFill>
                <a:schemeClr val="tx1"/>
              </a:solidFill>
            </a:endParaRPr>
          </a:p>
          <a:p>
            <a:r>
              <a:rPr lang="es-ES" sz="1600" dirty="0" smtClean="0">
                <a:solidFill>
                  <a:schemeClr val="tx1"/>
                </a:solidFill>
              </a:rPr>
              <a:t>Una vez recuperados, siguieron caminando hasta que vieron una gran nube de polvo que se dirigía hasta ellos.</a:t>
            </a:r>
          </a:p>
          <a:p>
            <a:r>
              <a:rPr lang="es-ES" sz="1600" dirty="0" smtClean="0">
                <a:solidFill>
                  <a:schemeClr val="tx1"/>
                </a:solidFill>
              </a:rPr>
              <a:t>-¡NOS ATACA UN EJÉRCITO!- gritó Don Quijote.</a:t>
            </a:r>
          </a:p>
          <a:p>
            <a:r>
              <a:rPr lang="es-ES" sz="1600" dirty="0" smtClean="0">
                <a:solidFill>
                  <a:schemeClr val="tx1"/>
                </a:solidFill>
              </a:rPr>
              <a:t>- Yo diría que son dos. ¡Por el otro lado viene uno más!- contestó Sancho.</a:t>
            </a:r>
          </a:p>
          <a:p>
            <a:r>
              <a:rPr lang="es-ES" sz="1600" dirty="0" smtClean="0">
                <a:solidFill>
                  <a:schemeClr val="tx1"/>
                </a:solidFill>
              </a:rPr>
              <a:t>Se dispusieron a comenzar la batalla, pero una vez más terminaron en el suelo. Ya que los ejércitos eran dos rebaños de ovejas que no dudaron en pisotearles.</a:t>
            </a:r>
            <a:endParaRPr lang="es-ES" sz="1600" dirty="0"/>
          </a:p>
        </p:txBody>
      </p:sp>
      <p:sp>
        <p:nvSpPr>
          <p:cNvPr id="6" name="5 CuadroTexto"/>
          <p:cNvSpPr txBox="1"/>
          <p:nvPr/>
        </p:nvSpPr>
        <p:spPr>
          <a:xfrm>
            <a:off x="4572000" y="3645024"/>
            <a:ext cx="4572000" cy="30469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u="sng" dirty="0">
                <a:solidFill>
                  <a:schemeClr val="tx1"/>
                </a:solidFill>
              </a:rPr>
              <a:t>Chapter 5</a:t>
            </a:r>
            <a:endParaRPr lang="es-ES" sz="1600" b="1" dirty="0">
              <a:solidFill>
                <a:schemeClr val="tx1"/>
              </a:solidFill>
            </a:endParaRPr>
          </a:p>
          <a:p>
            <a:r>
              <a:rPr lang="en-US" sz="1600" dirty="0">
                <a:solidFill>
                  <a:schemeClr val="tx1"/>
                </a:solidFill>
              </a:rPr>
              <a:t>Once they were better, they continued walking until they saw a big cloud of dust coming towards them.</a:t>
            </a:r>
            <a:endParaRPr lang="es-ES" sz="1600" dirty="0">
              <a:solidFill>
                <a:schemeClr val="tx1"/>
              </a:solidFill>
            </a:endParaRPr>
          </a:p>
          <a:p>
            <a:r>
              <a:rPr lang="en-US" sz="1600" dirty="0">
                <a:solidFill>
                  <a:schemeClr val="tx1"/>
                </a:solidFill>
              </a:rPr>
              <a:t>“An army is attacking us!” shouted Don Quixote.</a:t>
            </a:r>
            <a:endParaRPr lang="es-ES" sz="1600" dirty="0">
              <a:solidFill>
                <a:schemeClr val="tx1"/>
              </a:solidFill>
            </a:endParaRPr>
          </a:p>
          <a:p>
            <a:r>
              <a:rPr lang="en-US" sz="1600" dirty="0">
                <a:solidFill>
                  <a:schemeClr val="tx1"/>
                </a:solidFill>
              </a:rPr>
              <a:t>“I would say there are two. From the other side one more is coming!” answered </a:t>
            </a:r>
            <a:r>
              <a:rPr lang="en-US" sz="1600" dirty="0" err="1">
                <a:solidFill>
                  <a:schemeClr val="tx1"/>
                </a:solidFill>
              </a:rPr>
              <a:t>Sancho</a:t>
            </a:r>
            <a:r>
              <a:rPr lang="en-US" sz="1600" dirty="0">
                <a:solidFill>
                  <a:schemeClr val="tx1"/>
                </a:solidFill>
              </a:rPr>
              <a:t>.</a:t>
            </a:r>
            <a:endParaRPr lang="es-ES" sz="1600" dirty="0">
              <a:solidFill>
                <a:schemeClr val="tx1"/>
              </a:solidFill>
            </a:endParaRPr>
          </a:p>
          <a:p>
            <a:r>
              <a:rPr lang="en-US" sz="1600" dirty="0">
                <a:solidFill>
                  <a:schemeClr val="tx1"/>
                </a:solidFill>
              </a:rPr>
              <a:t>They prepared themselves to start the battle, but once again they finished on the floor. Because the armies were, in reality, two groups of sheep, they did not care about stepping on Don Quixote and </a:t>
            </a:r>
            <a:r>
              <a:rPr lang="en-US" sz="1600" dirty="0" err="1">
                <a:solidFill>
                  <a:schemeClr val="tx1"/>
                </a:solidFill>
              </a:rPr>
              <a:t>Sancho</a:t>
            </a:r>
            <a:r>
              <a:rPr lang="en-US" sz="1600" dirty="0">
                <a:solidFill>
                  <a:schemeClr val="tx1"/>
                </a:solidFill>
              </a:rPr>
              <a:t>.  </a:t>
            </a:r>
            <a:endParaRPr lang="es-ES" dirty="0"/>
          </a:p>
        </p:txBody>
      </p:sp>
      <p:pic>
        <p:nvPicPr>
          <p:cNvPr id="10" name="9 Imagen" descr="PERSONAJES SANCHO PANZA.jpg"/>
          <p:cNvPicPr>
            <a:picLocks noChangeAspect="1"/>
          </p:cNvPicPr>
          <p:nvPr/>
        </p:nvPicPr>
        <p:blipFill>
          <a:blip r:embed="rId3" cstate="email">
            <a:clrChange>
              <a:clrFrom>
                <a:srgbClr val="FFFFFF"/>
              </a:clrFrom>
              <a:clrTo>
                <a:srgbClr val="FFFFFF">
                  <a:alpha val="0"/>
                </a:srgbClr>
              </a:clrTo>
            </a:clrChange>
            <a:lum contrast="40000"/>
            <a:extLst>
              <a:ext uri="{28A0092B-C50C-407E-A947-70E740481C1C}">
                <a14:useLocalDpi xmlns:a14="http://schemas.microsoft.com/office/drawing/2010/main"/>
              </a:ext>
            </a:extLst>
          </a:blip>
          <a:stretch>
            <a:fillRect/>
          </a:stretch>
        </p:blipFill>
        <p:spPr>
          <a:xfrm>
            <a:off x="3923928" y="3789040"/>
            <a:ext cx="1711199" cy="20162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QUIJOTE 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82" y="0"/>
            <a:ext cx="9217882" cy="350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0" y="3501008"/>
            <a:ext cx="3816424" cy="25545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sz="1600" b="1" u="sng" dirty="0" smtClean="0">
                <a:solidFill>
                  <a:schemeClr val="tx1"/>
                </a:solidFill>
              </a:rPr>
              <a:t>Capitulo 6 </a:t>
            </a:r>
            <a:endParaRPr lang="es-ES" sz="1600" dirty="0" smtClean="0">
              <a:solidFill>
                <a:schemeClr val="tx1"/>
              </a:solidFill>
            </a:endParaRPr>
          </a:p>
          <a:p>
            <a:r>
              <a:rPr lang="es-ES" sz="1600" dirty="0" smtClean="0">
                <a:solidFill>
                  <a:schemeClr val="tx1"/>
                </a:solidFill>
              </a:rPr>
              <a:t>Estas y otras aventuras finalmente llegaron a su fin. Su sobrina y la criada estaban un poco preocupadas. Don Quijote estaba muy enfermo y a los pocos días murió pero antes le pidió a sus amigos que le recordasen como Alonso Quijano “El Bueno” y le pidió a su sobrina que nunca se casase con un aficionado de los libros de caballería.</a:t>
            </a:r>
            <a:endParaRPr lang="es-ES" dirty="0"/>
          </a:p>
        </p:txBody>
      </p:sp>
      <p:sp>
        <p:nvSpPr>
          <p:cNvPr id="6" name="5 CuadroTexto"/>
          <p:cNvSpPr txBox="1"/>
          <p:nvPr/>
        </p:nvSpPr>
        <p:spPr>
          <a:xfrm>
            <a:off x="4751512" y="3501008"/>
            <a:ext cx="4392488" cy="23391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u="sng" dirty="0">
                <a:solidFill>
                  <a:schemeClr val="tx1"/>
                </a:solidFill>
              </a:rPr>
              <a:t>Chapter 6</a:t>
            </a:r>
            <a:endParaRPr lang="es-ES" sz="1600" b="1" dirty="0">
              <a:solidFill>
                <a:schemeClr val="tx1"/>
              </a:solidFill>
            </a:endParaRPr>
          </a:p>
          <a:p>
            <a:r>
              <a:rPr lang="en-US" sz="1600" dirty="0">
                <a:solidFill>
                  <a:schemeClr val="tx1"/>
                </a:solidFill>
              </a:rPr>
              <a:t>These and other adventures finally ended.  The niece and the helper were a little worried. Don Quixote was very sick and in a few days he died. Before he died he asked his friends to remember him as Alonso </a:t>
            </a:r>
            <a:r>
              <a:rPr lang="en-US" sz="1600" dirty="0" err="1">
                <a:solidFill>
                  <a:schemeClr val="tx1"/>
                </a:solidFill>
              </a:rPr>
              <a:t>Quijano</a:t>
            </a:r>
            <a:r>
              <a:rPr lang="en-US" sz="1600" dirty="0">
                <a:solidFill>
                  <a:schemeClr val="tx1"/>
                </a:solidFill>
              </a:rPr>
              <a:t> “The Good,” and he asked his niece that she never marry a fan of books about knights. </a:t>
            </a:r>
            <a:endParaRPr lang="en-US" sz="1600" dirty="0" smtClean="0">
              <a:solidFill>
                <a:schemeClr val="tx1"/>
              </a:solidFill>
            </a:endParaRPr>
          </a:p>
          <a:p>
            <a:endParaRPr lang="es-ES" dirty="0">
              <a:solidFill>
                <a:schemeClr val="tx1"/>
              </a:solidFill>
            </a:endParaRPr>
          </a:p>
        </p:txBody>
      </p:sp>
      <p:pic>
        <p:nvPicPr>
          <p:cNvPr id="10" name="9 Imagen" descr="PERSONAJES SANCHO PANZA.jpg"/>
          <p:cNvPicPr>
            <a:picLocks noChangeAspect="1"/>
          </p:cNvPicPr>
          <p:nvPr/>
        </p:nvPicPr>
        <p:blipFill>
          <a:blip r:embed="rId3" cstate="email">
            <a:clrChange>
              <a:clrFrom>
                <a:srgbClr val="FFFFFF"/>
              </a:clrFrom>
              <a:clrTo>
                <a:srgbClr val="FFFFFF">
                  <a:alpha val="0"/>
                </a:srgbClr>
              </a:clrTo>
            </a:clrChange>
            <a:lum contrast="40000"/>
            <a:extLst>
              <a:ext uri="{28A0092B-C50C-407E-A947-70E740481C1C}">
                <a14:useLocalDpi xmlns:a14="http://schemas.microsoft.com/office/drawing/2010/main"/>
              </a:ext>
            </a:extLst>
          </a:blip>
          <a:stretch>
            <a:fillRect/>
          </a:stretch>
        </p:blipFill>
        <p:spPr>
          <a:xfrm>
            <a:off x="7668344" y="5157192"/>
            <a:ext cx="2088615" cy="2021467"/>
          </a:xfrm>
          <a:prstGeom prst="rect">
            <a:avLst/>
          </a:prstGeom>
        </p:spPr>
      </p:pic>
      <p:pic>
        <p:nvPicPr>
          <p:cNvPr id="11" name="10 Imagen" descr="PERSONAJES DON QUIJOTE.jpg"/>
          <p:cNvPicPr>
            <a:picLocks noChangeAspect="1"/>
          </p:cNvPicPr>
          <p:nvPr/>
        </p:nvPicPr>
        <p:blipFill>
          <a:blip r:embed="rId4" cstate="email">
            <a:clrChange>
              <a:clrFrom>
                <a:srgbClr val="FFFFFF"/>
              </a:clrFrom>
              <a:clrTo>
                <a:srgbClr val="FFFFFF">
                  <a:alpha val="0"/>
                </a:srgbClr>
              </a:clrTo>
            </a:clrChange>
            <a:lum contrast="40000"/>
            <a:extLst>
              <a:ext uri="{28A0092B-C50C-407E-A947-70E740481C1C}">
                <a14:useLocalDpi xmlns:a14="http://schemas.microsoft.com/office/drawing/2010/main"/>
              </a:ext>
            </a:extLst>
          </a:blip>
          <a:stretch>
            <a:fillRect/>
          </a:stretch>
        </p:blipFill>
        <p:spPr>
          <a:xfrm rot="503502">
            <a:off x="2909421" y="3793772"/>
            <a:ext cx="4245732" cy="3184299"/>
          </a:xfrm>
          <a:prstGeom prst="rect">
            <a:avLst/>
          </a:prstGeom>
        </p:spPr>
      </p:pic>
      <p:pic>
        <p:nvPicPr>
          <p:cNvPr id="12" name="11 Imagen" descr="PERSONAJES CABALLO.jpg"/>
          <p:cNvPicPr>
            <a:picLocks noChangeAspect="1"/>
          </p:cNvPicPr>
          <p:nvPr/>
        </p:nvPicPr>
        <p:blipFill>
          <a:blip r:embed="rId5" cstate="email">
            <a:clrChange>
              <a:clrFrom>
                <a:srgbClr val="FFFFFF"/>
              </a:clrFrom>
              <a:clrTo>
                <a:srgbClr val="FFFFFF">
                  <a:alpha val="0"/>
                </a:srgbClr>
              </a:clrTo>
            </a:clrChange>
            <a:lum contrast="10000"/>
            <a:extLst>
              <a:ext uri="{28A0092B-C50C-407E-A947-70E740481C1C}">
                <a14:useLocalDpi xmlns:a14="http://schemas.microsoft.com/office/drawing/2010/main"/>
              </a:ext>
            </a:extLst>
          </a:blip>
          <a:stretch>
            <a:fillRect/>
          </a:stretch>
        </p:blipFill>
        <p:spPr>
          <a:xfrm>
            <a:off x="4572000" y="5085184"/>
            <a:ext cx="3646173" cy="273463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2035</TotalTime>
  <Words>1034</Words>
  <Application>Microsoft Office PowerPoint</Application>
  <PresentationFormat>Presentación en pantalla (4:3)</PresentationFormat>
  <Paragraphs>39</Paragraphs>
  <Slides>7</Slides>
  <Notes>1</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Aharoni</vt:lpstr>
      <vt:lpstr>Arial</vt:lpstr>
      <vt:lpstr>Calibri</vt:lpstr>
      <vt:lpstr>Constantia</vt:lpstr>
      <vt:lpstr>Wingdings 2</vt:lpstr>
      <vt:lpstr>Flujo</vt:lpstr>
      <vt:lpstr>DON QUIJOTE DE LA MANCHA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 QUIJOTE DE LA MANCHA</dc:title>
  <dc:creator>Usuario</dc:creator>
  <cp:lastModifiedBy>Jesús Molina</cp:lastModifiedBy>
  <cp:revision>47</cp:revision>
  <dcterms:created xsi:type="dcterms:W3CDTF">2015-03-11T08:57:29Z</dcterms:created>
  <dcterms:modified xsi:type="dcterms:W3CDTF">2015-05-15T16:00:54Z</dcterms:modified>
</cp:coreProperties>
</file>