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257" r:id="rId2"/>
    <p:sldId id="256" r:id="rId3"/>
    <p:sldId id="294" r:id="rId4"/>
    <p:sldId id="291" r:id="rId5"/>
    <p:sldId id="272" r:id="rId6"/>
    <p:sldId id="295" r:id="rId7"/>
    <p:sldId id="263" r:id="rId8"/>
    <p:sldId id="273" r:id="rId9"/>
    <p:sldId id="305" r:id="rId10"/>
    <p:sldId id="306" r:id="rId11"/>
    <p:sldId id="308" r:id="rId12"/>
    <p:sldId id="302" r:id="rId13"/>
    <p:sldId id="303" r:id="rId14"/>
    <p:sldId id="276" r:id="rId15"/>
    <p:sldId id="264" r:id="rId16"/>
    <p:sldId id="287" r:id="rId17"/>
    <p:sldId id="296" r:id="rId18"/>
    <p:sldId id="297" r:id="rId19"/>
    <p:sldId id="298" r:id="rId20"/>
    <p:sldId id="299" r:id="rId21"/>
    <p:sldId id="274" r:id="rId22"/>
    <p:sldId id="278" r:id="rId23"/>
    <p:sldId id="277" r:id="rId24"/>
    <p:sldId id="279" r:id="rId25"/>
    <p:sldId id="282" r:id="rId26"/>
    <p:sldId id="283" r:id="rId27"/>
    <p:sldId id="275" r:id="rId28"/>
    <p:sldId id="259" r:id="rId29"/>
    <p:sldId id="260" r:id="rId30"/>
    <p:sldId id="261" r:id="rId31"/>
    <p:sldId id="258" r:id="rId32"/>
    <p:sldId id="265" r:id="rId33"/>
    <p:sldId id="285" r:id="rId34"/>
    <p:sldId id="267" r:id="rId35"/>
    <p:sldId id="268" r:id="rId36"/>
    <p:sldId id="286" r:id="rId37"/>
    <p:sldId id="270" r:id="rId38"/>
    <p:sldId id="284" r:id="rId39"/>
    <p:sldId id="271" r:id="rId40"/>
    <p:sldId id="316" r:id="rId41"/>
    <p:sldId id="321" r:id="rId42"/>
    <p:sldId id="320" r:id="rId43"/>
    <p:sldId id="310" r:id="rId44"/>
    <p:sldId id="311" r:id="rId45"/>
    <p:sldId id="312" r:id="rId4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86436" autoAdjust="0"/>
  </p:normalViewPr>
  <p:slideViewPr>
    <p:cSldViewPr>
      <p:cViewPr varScale="1">
        <p:scale>
          <a:sx n="63" d="100"/>
          <a:sy n="63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F4D97-3B6D-4395-BF92-DB621DB8DA49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6B95-8B30-4C08-B5E9-A4216685D88B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252524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26B95-8B30-4C08-B5E9-A4216685D88B}" type="slidenum">
              <a:rPr lang="es-ES_tradnl" smtClean="0"/>
              <a:pPr/>
              <a:t>19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DB17F13-B9DF-471F-8E37-1D93CD5760DC}" type="datetimeFigureOut">
              <a:rPr lang="es-ES_tradnl" smtClean="0"/>
              <a:pPr/>
              <a:t>12/10/2013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ACB384E-1BB9-4F36-B054-9DC402595DF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us%20EEE\Downloads\-----------Concierto%20de%20Aranjuez.mp3" TargetMode="External"/><Relationship Id="rId6" Type="http://schemas.openxmlformats.org/officeDocument/2006/relationships/image" Target="../media/image4.png"/><Relationship Id="rId5" Type="http://schemas.microsoft.com/office/2007/relationships/media" Target="file:///C:\Users\Asus%20EEE\Downloads\-----------Concierto%20de%20Aranjuez.mp3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Nacho\Downloads\BORISLAV%20STRULEV%20-%20Concierto%20De%20Aranjuez%20live%20from%20festival%20&amp;%2339;&amp;%2339;Stars%20at%20Lake%20Baikal.mp3" TargetMode="External"/><Relationship Id="rId5" Type="http://schemas.openxmlformats.org/officeDocument/2006/relationships/image" Target="../media/image17.png"/><Relationship Id="rId4" Type="http://schemas.microsoft.com/office/2007/relationships/media" Target="file:///C:\Users\Nacho\Downloads\BORISLAV%20STRULEV%20-%20Concierto%20De%20Aranjuez%20live%20from%20festival%20&amp;%2339;&amp;%2339;Stars%20at%20Lake%20Baikal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solidFill>
                  <a:srgbClr val="FF0000"/>
                </a:solidFill>
                <a:latin typeface="Comic Sans MS" pitchFamily="66" charset="0"/>
              </a:rPr>
              <a:t>LET´S MEET TO KNOW EACH OTHER THROUGH OUR GREAT CULTURES</a:t>
            </a:r>
            <a:endParaRPr lang="es-ES_tradn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399593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Nacho\Pictures\foto del coleg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7914456" cy="2353444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5580112" y="3861048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Comenius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Partnership</a:t>
            </a:r>
            <a:endParaRPr lang="es-ES_tradnl" dirty="0" smtClean="0">
              <a:solidFill>
                <a:srgbClr val="FF0000"/>
              </a:solidFill>
            </a:endParaRPr>
          </a:p>
          <a:p>
            <a:endParaRPr lang="es-ES_tradnl" dirty="0" smtClean="0">
              <a:solidFill>
                <a:srgbClr val="FF0000"/>
              </a:solidFill>
            </a:endParaRPr>
          </a:p>
          <a:p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79715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dirty="0" smtClean="0">
                <a:solidFill>
                  <a:srgbClr val="FF0000"/>
                </a:solidFill>
              </a:rPr>
              <a:t>CEIP LA ESCUELA</a:t>
            </a:r>
          </a:p>
          <a:p>
            <a:pPr>
              <a:buNone/>
            </a:pPr>
            <a:r>
              <a:rPr lang="es-ES_tradnl" dirty="0" smtClean="0">
                <a:solidFill>
                  <a:srgbClr val="FF0000"/>
                </a:solidFill>
              </a:rPr>
              <a:t>RIVAS VACIAMADRID</a:t>
            </a:r>
          </a:p>
          <a:p>
            <a:pPr>
              <a:buNone/>
            </a:pPr>
            <a:r>
              <a:rPr lang="es-ES_tradnl" dirty="0" smtClean="0">
                <a:solidFill>
                  <a:srgbClr val="FF0000"/>
                </a:solidFill>
              </a:rPr>
              <a:t>ESPAÑA</a:t>
            </a:r>
          </a:p>
          <a:p>
            <a:pPr>
              <a:buNone/>
            </a:pPr>
            <a:r>
              <a:rPr lang="es-ES_tradnl" dirty="0" smtClean="0">
                <a:solidFill>
                  <a:srgbClr val="FF0000"/>
                </a:solidFill>
              </a:rPr>
              <a:t>2013-2015</a:t>
            </a:r>
            <a:endParaRPr lang="es-ES_tradnl" dirty="0">
              <a:solidFill>
                <a:srgbClr val="FF0000"/>
              </a:solidFill>
            </a:endParaRPr>
          </a:p>
        </p:txBody>
      </p:sp>
      <p:pic>
        <p:nvPicPr>
          <p:cNvPr id="8" name="-----------Concierto de Aranjuez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114924" y="39414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landmarks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4" name="3 Marcador de contenido" descr="dunas-maspalomas-gran-canari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3754" y="1600200"/>
            <a:ext cx="773270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Spain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landmarks</a:t>
            </a:r>
            <a:r>
              <a:rPr lang="es-ES_tradnl" dirty="0">
                <a:solidFill>
                  <a:schemeClr val="tx1"/>
                </a:solidFill>
              </a:rPr>
              <a:t>:</a:t>
            </a:r>
            <a:r>
              <a:rPr lang="es-ES_tradnl" dirty="0" smtClean="0">
                <a:solidFill>
                  <a:schemeClr val="tx1"/>
                </a:solidFill>
              </a:rPr>
              <a:t> granada</a:t>
            </a:r>
            <a:endParaRPr lang="es-ES_tradnl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Imagen" descr="Granada_Peekg_com_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7848872" cy="482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Spain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landmarks</a:t>
            </a:r>
            <a:r>
              <a:rPr lang="es-ES_tradnl" dirty="0" smtClean="0">
                <a:solidFill>
                  <a:schemeClr val="tx1"/>
                </a:solidFill>
              </a:rPr>
              <a:t>: </a:t>
            </a:r>
            <a:r>
              <a:rPr lang="es-ES_tradnl" dirty="0" err="1" smtClean="0">
                <a:solidFill>
                  <a:schemeClr val="tx1"/>
                </a:solidFill>
              </a:rPr>
              <a:t>santiago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6" name="5 Marcador de contenido" descr="santiago-de-compostela-1600x12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7992888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Spain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landmarks</a:t>
            </a:r>
            <a:r>
              <a:rPr lang="es-ES_tradnl" dirty="0">
                <a:solidFill>
                  <a:schemeClr val="tx1"/>
                </a:solidFill>
              </a:rPr>
              <a:t>: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cantabria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6" name="5 Marcador de contenido" descr="Valle de Ruesga (Cantabria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8740" y="1916832"/>
            <a:ext cx="6839764" cy="45569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>
                <a:solidFill>
                  <a:schemeClr val="tx1"/>
                </a:solidFill>
              </a:rPr>
              <a:t>Traditional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characters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for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children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pic>
        <p:nvPicPr>
          <p:cNvPr id="4" name="3 Marcador de contenido" descr="ServletLin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4291831" cy="3456385"/>
          </a:xfrm>
        </p:spPr>
      </p:pic>
      <p:pic>
        <p:nvPicPr>
          <p:cNvPr id="5" name="4 Imagen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780928"/>
            <a:ext cx="3333750" cy="20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madrid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Is the capital of Spain</a:t>
            </a:r>
            <a:br>
              <a:rPr lang="en-US" dirty="0" smtClean="0"/>
            </a:br>
            <a:r>
              <a:rPr lang="en-US" dirty="0" smtClean="0"/>
              <a:t>It has 3.200.000 inhabitants</a:t>
            </a:r>
            <a:br>
              <a:rPr lang="en-US" dirty="0" smtClean="0"/>
            </a:br>
            <a:r>
              <a:rPr lang="en-US" dirty="0" smtClean="0"/>
              <a:t>Located in the center of the country</a:t>
            </a:r>
            <a:br>
              <a:rPr lang="en-US" dirty="0" smtClean="0"/>
            </a:br>
            <a:endParaRPr lang="es-ES_tradnl" dirty="0"/>
          </a:p>
        </p:txBody>
      </p:sp>
      <p:pic>
        <p:nvPicPr>
          <p:cNvPr id="4099" name="Picture 3" descr="C:\Users\Nacho\AppData\Local\Microsoft\Windows\Temporary Internet Files\Content.IE5\E1CQU32F\MC90043521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77072"/>
            <a:ext cx="1577975" cy="2003425"/>
          </a:xfrm>
          <a:prstGeom prst="rect">
            <a:avLst/>
          </a:prstGeom>
          <a:noFill/>
        </p:spPr>
      </p:pic>
      <p:pic>
        <p:nvPicPr>
          <p:cNvPr id="6" name="Picture 6" descr="http://www.bestwesternarosa.com/blog/images/stories/New_blog/puerta-del-sol-madr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619377" cy="346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3.bp.blogspot.com/-252z-mC5eKw/UY9hBvFAYpI/AAAAAAAAALM/3cOfLOhnmC0/s1600/Mad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127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h-a.akamaihd.net/hphotos-ak-frc3/984020_1742324030525_145634786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0"/>
            <a:ext cx="5168901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http://2.bp.blogspot.com/_Dy97fd-nvOg/S36UkRQ0sCI/AAAAAAAAAKg/iqBUf6EvsG8/s400/crystal+palace+madr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46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img521.imageshack.us/img521/9718/palaciorealdemadridfachg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267075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8" descr="http://blog.habitatapartments.com/wp-content/upl/almudena-cathedr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5432425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619672" y="0"/>
            <a:ext cx="58782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Important</a:t>
            </a:r>
            <a:r>
              <a:rPr lang="es-E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Buildings</a:t>
            </a:r>
            <a:endParaRPr lang="es-E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err="1" smtClean="0">
                <a:latin typeface="Century" pitchFamily="18" charset="0"/>
              </a:rPr>
              <a:t>The</a:t>
            </a:r>
            <a:r>
              <a:rPr lang="es-ES_tradnl" sz="3200" dirty="0" smtClean="0">
                <a:latin typeface="Century" pitchFamily="18" charset="0"/>
              </a:rPr>
              <a:t> prado </a:t>
            </a:r>
            <a:r>
              <a:rPr lang="es-ES_tradnl" sz="3200" dirty="0" err="1" smtClean="0">
                <a:latin typeface="Century" pitchFamily="18" charset="0"/>
              </a:rPr>
              <a:t>museum</a:t>
            </a:r>
            <a:endParaRPr lang="es-ES_tradnl" sz="3200" dirty="0">
              <a:latin typeface="Century" pitchFamily="18" charset="0"/>
            </a:endParaRPr>
          </a:p>
        </p:txBody>
      </p:sp>
      <p:pic>
        <p:nvPicPr>
          <p:cNvPr id="4" name="Picture 2" descr="http://www.spainonline.com/images/MADRID/Museos/Madrid-Museo%20Nacional%20del%20Prado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835123" cy="25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donbarone.selfip.net/original/Apollo%20and%20Muses.%201631-1632.%20Oil%20on%20canvas.%20Museo%20del%20Prado,%20Madrid,%20Sp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39140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sphotos-b.xx.fbcdn.net/hphotos-frc1/p480x480/575416_10151553284493363_8879228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19563"/>
            <a:ext cx="3868256" cy="264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sphotos-a.xx.fbcdn.net/hphotos-ash3/c167.0.403.403/p403x403/64106_10151455478393363_164436030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3960440" cy="26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reina </a:t>
            </a:r>
            <a:r>
              <a:rPr lang="es-ES_tradnl" dirty="0" err="1" smtClean="0"/>
              <a:t>sofia</a:t>
            </a:r>
            <a:r>
              <a:rPr lang="es-ES_tradnl" dirty="0" smtClean="0"/>
              <a:t> </a:t>
            </a:r>
            <a:r>
              <a:rPr lang="es-ES_tradnl" dirty="0" err="1" smtClean="0"/>
              <a:t>museum</a:t>
            </a:r>
            <a:endParaRPr lang="es-ES_tradnl" dirty="0"/>
          </a:p>
        </p:txBody>
      </p:sp>
      <p:pic>
        <p:nvPicPr>
          <p:cNvPr id="4" name="Picture 6" descr="http://esphoto500x500.mnstatic.com/museo-nacional-reina-sofia_434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816424" cy="271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cadenaser.com/recorte/20120627csrcsrcul_5/LCO668/Ies/Salvador-Museo-Reina-Sof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12776"/>
            <a:ext cx="442753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3.bp.blogspot.com/_BAPC4QJMEP0/TOy_ZFXDAEI/AAAAAAAAIHE/Y4AIyx4IBGo/s1600/museo+reina+sofia+4E-%252520pablo-picasso-guernica-1937-madrid-museo-reina-sofia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828092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err="1" smtClean="0"/>
              <a:t>Ceip</a:t>
            </a:r>
            <a:r>
              <a:rPr lang="es-ES_tradnl" dirty="0" smtClean="0"/>
              <a:t> la escuela </a:t>
            </a:r>
            <a:endParaRPr lang="es-ES_tradn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Comenius</a:t>
            </a:r>
            <a:r>
              <a:rPr lang="es-ES_tradnl" dirty="0" smtClean="0"/>
              <a:t> </a:t>
            </a:r>
            <a:r>
              <a:rPr lang="es-ES_tradnl" dirty="0" err="1" smtClean="0"/>
              <a:t>Partnership</a:t>
            </a:r>
            <a:r>
              <a:rPr lang="es-ES_tradnl" dirty="0" smtClean="0"/>
              <a:t> 2013-2015</a:t>
            </a:r>
          </a:p>
          <a:p>
            <a:r>
              <a:rPr lang="es-ES_tradnl" dirty="0" err="1" smtClean="0"/>
              <a:t>Code</a:t>
            </a:r>
            <a:r>
              <a:rPr lang="es-ES_tradnl" dirty="0" smtClean="0"/>
              <a:t>: 2013-1-TR1-COM06-48302</a:t>
            </a:r>
          </a:p>
          <a:p>
            <a:endParaRPr lang="es-ES_tradnl" dirty="0"/>
          </a:p>
        </p:txBody>
      </p:sp>
      <p:pic>
        <p:nvPicPr>
          <p:cNvPr id="4" name="Picture 2" descr="D:\comenius\bandera-euro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52679">
            <a:off x="3369226" y="1158169"/>
            <a:ext cx="3810066" cy="2802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Sport </a:t>
            </a:r>
            <a:r>
              <a:rPr lang="es-ES_tradnl" dirty="0" err="1" smtClean="0"/>
              <a:t>culture</a:t>
            </a:r>
            <a:endParaRPr lang="es-ES_tradnl" dirty="0"/>
          </a:p>
        </p:txBody>
      </p:sp>
      <p:pic>
        <p:nvPicPr>
          <p:cNvPr id="4" name="Picture 6" descr="http://www.bekia.es/images/galeria/21000/21278_atletico-madrid-triunfo-final-europa-league-20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66" y="4005064"/>
            <a:ext cx="3948634" cy="260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taurophilos.com/wp-content/uploads/2011/09/Plaza-de-toros-Las-Ventas-de-Madr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396101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arqhys.com/construccion/fotos/construccion/Estadio-Santiago-Bernabe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3615240" cy="260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realmadrid-futbol.com/SC_realmadrid-barcelona_campeones_supercopa-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4005064"/>
            <a:ext cx="36348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Madrid </a:t>
            </a:r>
            <a:r>
              <a:rPr lang="es-ES_tradnl" dirty="0" err="1" smtClean="0"/>
              <a:t>landmarks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4" name="3 Marcador de contenido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498167" cy="4873625"/>
          </a:xfrm>
        </p:spPr>
      </p:pic>
      <p:pic>
        <p:nvPicPr>
          <p:cNvPr id="5" name="3 Marcador de contenido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00808"/>
            <a:ext cx="6498167" cy="487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recorrido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recorrido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recorrido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recorrido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recorrrido 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Madrid </a:t>
            </a:r>
            <a:r>
              <a:rPr lang="es-ES_tradnl" dirty="0" err="1" smtClean="0"/>
              <a:t>landmarks</a:t>
            </a:r>
            <a:endParaRPr lang="es-ES_tradnl" dirty="0"/>
          </a:p>
        </p:txBody>
      </p:sp>
      <p:pic>
        <p:nvPicPr>
          <p:cNvPr id="4" name="3 Marcador de contenido" descr="estadiobernabeu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Rivas </a:t>
            </a:r>
            <a:r>
              <a:rPr lang="es-ES_tradnl" dirty="0" err="1" smtClean="0"/>
              <a:t>vaciamadrid</a:t>
            </a:r>
            <a:r>
              <a:rPr lang="es-ES_tradnl" dirty="0" smtClean="0"/>
              <a:t> – </a:t>
            </a:r>
            <a:r>
              <a:rPr lang="es-ES_tradnl" dirty="0" err="1" smtClean="0"/>
              <a:t>Educative</a:t>
            </a:r>
            <a:r>
              <a:rPr lang="es-ES_tradnl" dirty="0" smtClean="0"/>
              <a:t> </a:t>
            </a:r>
            <a:r>
              <a:rPr lang="es-ES_tradnl" dirty="0" err="1" smtClean="0"/>
              <a:t>services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err="1" smtClean="0"/>
              <a:t>Two</a:t>
            </a:r>
            <a:r>
              <a:rPr lang="es-ES_tradnl" dirty="0" smtClean="0"/>
              <a:t> municipal </a:t>
            </a:r>
            <a:r>
              <a:rPr lang="es-ES_tradnl" dirty="0" err="1" smtClean="0"/>
              <a:t>kindergartens</a:t>
            </a:r>
            <a:r>
              <a:rPr lang="es-ES_tradnl" dirty="0" smtClean="0"/>
              <a:t> and </a:t>
            </a:r>
            <a:r>
              <a:rPr lang="es-ES_tradnl" dirty="0" err="1" smtClean="0"/>
              <a:t>five</a:t>
            </a:r>
            <a:r>
              <a:rPr lang="es-ES_tradnl" dirty="0" smtClean="0"/>
              <a:t> </a:t>
            </a:r>
            <a:r>
              <a:rPr lang="es-ES_tradnl" dirty="0" err="1" smtClean="0"/>
              <a:t>dependents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C</a:t>
            </a:r>
            <a:r>
              <a:rPr lang="es-ES_tradnl" dirty="0" err="1" smtClean="0"/>
              <a:t>ommunity</a:t>
            </a:r>
            <a:r>
              <a:rPr lang="es-ES_tradnl" dirty="0" smtClean="0"/>
              <a:t> of Madrid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preschool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Private</a:t>
            </a:r>
            <a:r>
              <a:rPr lang="es-ES_tradnl" dirty="0" smtClean="0"/>
              <a:t> </a:t>
            </a:r>
            <a:r>
              <a:rPr lang="es-ES_tradnl" dirty="0" err="1" smtClean="0"/>
              <a:t>schools</a:t>
            </a:r>
            <a:r>
              <a:rPr lang="es-ES_tradnl" dirty="0" smtClean="0"/>
              <a:t> and </a:t>
            </a:r>
            <a:r>
              <a:rPr lang="es-ES_tradnl" dirty="0" err="1" smtClean="0"/>
              <a:t>private</a:t>
            </a:r>
            <a:r>
              <a:rPr lang="es-ES_tradnl" dirty="0" smtClean="0"/>
              <a:t> </a:t>
            </a:r>
            <a:r>
              <a:rPr lang="es-ES_tradnl" dirty="0" err="1" smtClean="0"/>
              <a:t>nurseries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14 </a:t>
            </a:r>
            <a:r>
              <a:rPr lang="es-ES_tradnl" dirty="0" err="1" smtClean="0"/>
              <a:t>government</a:t>
            </a:r>
            <a:r>
              <a:rPr lang="es-ES_tradnl" dirty="0" smtClean="0"/>
              <a:t> </a:t>
            </a:r>
            <a:r>
              <a:rPr lang="es-ES_tradnl" dirty="0" err="1" smtClean="0"/>
              <a:t>primary</a:t>
            </a:r>
            <a:r>
              <a:rPr lang="es-ES_tradnl" dirty="0" smtClean="0"/>
              <a:t> </a:t>
            </a:r>
            <a:r>
              <a:rPr lang="es-ES_tradnl" dirty="0" err="1" smtClean="0"/>
              <a:t>schools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Five</a:t>
            </a:r>
            <a:r>
              <a:rPr lang="es-ES_tradnl" dirty="0" smtClean="0"/>
              <a:t> </a:t>
            </a:r>
            <a:r>
              <a:rPr lang="es-ES_tradnl" dirty="0" err="1" smtClean="0"/>
              <a:t>high</a:t>
            </a:r>
            <a:r>
              <a:rPr lang="es-ES_tradnl" dirty="0" smtClean="0"/>
              <a:t> </a:t>
            </a:r>
            <a:r>
              <a:rPr lang="es-ES_tradnl" dirty="0" err="1" smtClean="0"/>
              <a:t>schools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Official</a:t>
            </a:r>
            <a:r>
              <a:rPr lang="es-ES_tradnl" dirty="0" smtClean="0"/>
              <a:t> </a:t>
            </a:r>
            <a:r>
              <a:rPr lang="es-ES_tradnl" dirty="0" err="1" smtClean="0"/>
              <a:t>language</a:t>
            </a:r>
            <a:r>
              <a:rPr lang="es-ES_tradnl" dirty="0" smtClean="0"/>
              <a:t> </a:t>
            </a:r>
            <a:r>
              <a:rPr lang="es-ES_tradnl" dirty="0" err="1" smtClean="0"/>
              <a:t>school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UNED.</a:t>
            </a:r>
            <a:endParaRPr lang="es-ES_tradnl" dirty="0"/>
          </a:p>
        </p:txBody>
      </p:sp>
      <p:pic>
        <p:nvPicPr>
          <p:cNvPr id="3074" name="Picture 2" descr="C:\Users\Nacho\AppData\Local\Microsoft\Windows\Temporary Internet Files\Content.IE5\V8DCPXV0\MP90044230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498" y="3645024"/>
            <a:ext cx="3851918" cy="283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context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CEIP “La Escuela”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situated</a:t>
            </a:r>
            <a:r>
              <a:rPr lang="es-ES_tradnl" dirty="0" smtClean="0"/>
              <a:t> 15 Km </a:t>
            </a:r>
            <a:r>
              <a:rPr lang="es-ES_tradnl" dirty="0" err="1" smtClean="0"/>
              <a:t>east</a:t>
            </a:r>
            <a:r>
              <a:rPr lang="es-ES_tradnl" dirty="0" smtClean="0"/>
              <a:t> of Madrid.</a:t>
            </a:r>
          </a:p>
          <a:p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lies</a:t>
            </a:r>
            <a:r>
              <a:rPr lang="es-ES_tradnl" dirty="0" smtClean="0"/>
              <a:t> in a </a:t>
            </a:r>
            <a:r>
              <a:rPr lang="es-ES_tradnl" dirty="0" err="1" smtClean="0"/>
              <a:t>residential</a:t>
            </a:r>
            <a:r>
              <a:rPr lang="es-ES_tradnl" dirty="0" smtClean="0"/>
              <a:t> </a:t>
            </a:r>
            <a:r>
              <a:rPr lang="es-ES_tradnl" dirty="0" err="1" smtClean="0"/>
              <a:t>area</a:t>
            </a:r>
            <a:r>
              <a:rPr lang="es-ES_tradnl" dirty="0" smtClean="0"/>
              <a:t> </a:t>
            </a:r>
            <a:r>
              <a:rPr lang="es-ES_tradnl" dirty="0" err="1" smtClean="0"/>
              <a:t>called</a:t>
            </a:r>
            <a:r>
              <a:rPr lang="es-ES_tradnl" dirty="0" smtClean="0"/>
              <a:t> Rivas </a:t>
            </a:r>
            <a:r>
              <a:rPr lang="es-ES_tradnl" dirty="0" err="1" smtClean="0"/>
              <a:t>Vaciamadrid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inaugurated</a:t>
            </a:r>
            <a:r>
              <a:rPr lang="es-ES_tradnl" dirty="0" smtClean="0"/>
              <a:t> in 1982 and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first</a:t>
            </a:r>
            <a:r>
              <a:rPr lang="es-ES_tradnl" dirty="0" smtClean="0"/>
              <a:t> </a:t>
            </a:r>
            <a:r>
              <a:rPr lang="es-ES_tradnl" dirty="0" err="1" smtClean="0"/>
              <a:t>school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village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2052" name="Picture 4" descr="C:\Users\Nacho\AppData\Local\Microsoft\Windows\Temporary Internet Files\Content.IE5\E1CQU32F\MP90044231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437112"/>
            <a:ext cx="4536504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2" descr="D:\comenius\mapa1esp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6912768" cy="691924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context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err="1" smtClean="0"/>
              <a:t>Demographic</a:t>
            </a:r>
            <a:r>
              <a:rPr lang="es-ES_tradnl" dirty="0" smtClean="0"/>
              <a:t> </a:t>
            </a:r>
            <a:r>
              <a:rPr lang="es-ES_tradnl" dirty="0" err="1" smtClean="0"/>
              <a:t>structure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pPr>
              <a:buNone/>
            </a:pPr>
            <a:r>
              <a:rPr lang="es-ES_tradnl" dirty="0" smtClean="0"/>
              <a:t>        </a:t>
            </a:r>
          </a:p>
          <a:p>
            <a:pPr>
              <a:buNone/>
            </a:pPr>
            <a:r>
              <a:rPr lang="es-ES_tradnl" dirty="0" smtClean="0"/>
              <a:t>        -</a:t>
            </a:r>
            <a:r>
              <a:rPr lang="es-ES_tradnl" dirty="0" err="1" smtClean="0"/>
              <a:t>It</a:t>
            </a:r>
            <a:r>
              <a:rPr lang="es-ES_tradnl" dirty="0" smtClean="0"/>
              <a:t> has 400 </a:t>
            </a:r>
            <a:r>
              <a:rPr lang="es-ES_tradnl" dirty="0" err="1" smtClean="0"/>
              <a:t>pupils</a:t>
            </a:r>
            <a:r>
              <a:rPr lang="es-ES_tradnl" dirty="0" smtClean="0"/>
              <a:t>.</a:t>
            </a:r>
          </a:p>
          <a:p>
            <a:pPr>
              <a:buNone/>
            </a:pPr>
            <a:r>
              <a:rPr lang="es-ES_tradnl" dirty="0" smtClean="0"/>
              <a:t>        -</a:t>
            </a:r>
            <a:r>
              <a:rPr lang="es-ES_tradnl" dirty="0" err="1" smtClean="0"/>
              <a:t>It</a:t>
            </a:r>
            <a:r>
              <a:rPr lang="es-ES_tradnl" dirty="0" smtClean="0"/>
              <a:t> has 28 </a:t>
            </a:r>
            <a:r>
              <a:rPr lang="es-ES_tradnl" dirty="0" err="1" smtClean="0"/>
              <a:t>teachers</a:t>
            </a:r>
            <a:r>
              <a:rPr lang="es-ES_tradnl" dirty="0" smtClean="0"/>
              <a:t>.</a:t>
            </a:r>
          </a:p>
          <a:p>
            <a:pPr>
              <a:buNone/>
            </a:pPr>
            <a:r>
              <a:rPr lang="es-ES_tradnl" dirty="0" smtClean="0"/>
              <a:t>        -</a:t>
            </a:r>
            <a:r>
              <a:rPr lang="es-ES_tradnl" dirty="0" err="1" smtClean="0"/>
              <a:t>It</a:t>
            </a:r>
            <a:r>
              <a:rPr lang="es-ES_tradnl" dirty="0" smtClean="0"/>
              <a:t> has 16 </a:t>
            </a:r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faculty</a:t>
            </a:r>
            <a:r>
              <a:rPr lang="es-ES_tradnl" dirty="0" smtClean="0"/>
              <a:t>.</a:t>
            </a:r>
          </a:p>
          <a:p>
            <a:endParaRPr lang="es-ES_tradnl" dirty="0"/>
          </a:p>
        </p:txBody>
      </p:sp>
      <p:pic>
        <p:nvPicPr>
          <p:cNvPr id="3074" name="Picture 2" descr="C:\Users\Nacho\AppData\Local\Microsoft\Windows\Temporary Internet Files\Content.IE5\30O0N3T4\MP90041181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484784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 smtClean="0">
                <a:solidFill>
                  <a:srgbClr val="FF0000"/>
                </a:solidFill>
              </a:rPr>
              <a:t>      WELCOME TO OUR SCHOOL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s-ES_tradnl" sz="3600" dirty="0" smtClean="0"/>
          </a:p>
          <a:p>
            <a:pPr>
              <a:buNone/>
            </a:pPr>
            <a:r>
              <a:rPr lang="es-ES_tradnl" sz="3600" dirty="0" smtClean="0">
                <a:solidFill>
                  <a:srgbClr val="FF0000"/>
                </a:solidFill>
              </a:rPr>
              <a:t>  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pic>
        <p:nvPicPr>
          <p:cNvPr id="4" name="3 Imagen" descr="foto continen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772816"/>
            <a:ext cx="6840760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management</a:t>
            </a:r>
            <a:r>
              <a:rPr lang="es-ES_tradnl" dirty="0" smtClean="0"/>
              <a:t> </a:t>
            </a:r>
            <a:r>
              <a:rPr lang="es-ES_tradnl" dirty="0" err="1" smtClean="0"/>
              <a:t>team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 smtClean="0"/>
          </a:p>
          <a:p>
            <a:pPr>
              <a:buNone/>
            </a:pPr>
            <a:r>
              <a:rPr lang="es-ES_tradnl" dirty="0" err="1" smtClean="0"/>
              <a:t>Schoool</a:t>
            </a:r>
            <a:r>
              <a:rPr lang="es-ES_tradnl" dirty="0" smtClean="0"/>
              <a:t> Principal: Ms. Francisca Villar  </a:t>
            </a:r>
          </a:p>
          <a:p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r>
              <a:rPr lang="es-ES_tradnl" dirty="0" smtClean="0"/>
              <a:t>Head </a:t>
            </a:r>
            <a:r>
              <a:rPr lang="es-ES_tradnl" dirty="0" err="1" smtClean="0"/>
              <a:t>teacher</a:t>
            </a:r>
            <a:r>
              <a:rPr lang="es-ES_tradnl" dirty="0" smtClean="0">
                <a:solidFill>
                  <a:srgbClr val="B32C16"/>
                </a:solidFill>
              </a:rPr>
              <a:t>: </a:t>
            </a:r>
            <a:r>
              <a:rPr lang="es-ES_tradnl" dirty="0" smtClean="0"/>
              <a:t>Ms. Isabel Javier</a:t>
            </a:r>
          </a:p>
          <a:p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pPr>
              <a:buNone/>
            </a:pPr>
            <a:r>
              <a:rPr lang="es-ES_tradnl" dirty="0" err="1" smtClean="0"/>
              <a:t>Secretary</a:t>
            </a:r>
            <a:r>
              <a:rPr lang="es-ES_tradnl" dirty="0" smtClean="0"/>
              <a:t>: Ms. Laura  Teresa</a:t>
            </a:r>
            <a:endParaRPr lang="es-ES_tradnl" dirty="0"/>
          </a:p>
        </p:txBody>
      </p:sp>
      <p:pic>
        <p:nvPicPr>
          <p:cNvPr id="1027" name="Picture 3" descr="C:\Users\Nacho\Desktop\DSCN5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700808"/>
            <a:ext cx="1728191" cy="1296143"/>
          </a:xfrm>
          <a:prstGeom prst="rect">
            <a:avLst/>
          </a:prstGeom>
          <a:noFill/>
        </p:spPr>
      </p:pic>
      <p:pic>
        <p:nvPicPr>
          <p:cNvPr id="1028" name="Picture 4" descr="C:\Users\Nacho\Desktop\DSCN5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84984"/>
            <a:ext cx="1775817" cy="1331862"/>
          </a:xfrm>
          <a:prstGeom prst="rect">
            <a:avLst/>
          </a:prstGeom>
          <a:noFill/>
        </p:spPr>
      </p:pic>
      <p:pic>
        <p:nvPicPr>
          <p:cNvPr id="1032" name="Picture 8" descr="C:\Users\Nacho\Desktop\DSCN5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25144"/>
            <a:ext cx="1775818" cy="1331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Preschool</a:t>
            </a:r>
            <a:r>
              <a:rPr lang="es-ES_tradnl" dirty="0" smtClean="0"/>
              <a:t> </a:t>
            </a:r>
            <a:r>
              <a:rPr lang="es-ES_tradnl" dirty="0" err="1" smtClean="0"/>
              <a:t>Education</a:t>
            </a:r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1026" name="Picture 2" descr="C:\Users\Nacho\Desktop\DSCN53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97152"/>
            <a:ext cx="3070104" cy="1752124"/>
          </a:xfrm>
          <a:prstGeom prst="rect">
            <a:avLst/>
          </a:prstGeom>
          <a:noFill/>
        </p:spPr>
      </p:pic>
      <p:pic>
        <p:nvPicPr>
          <p:cNvPr id="1027" name="Picture 3" descr="C:\Users\Nacho\Desktop\DSCN5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6242050" cy="2845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38138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Primary</a:t>
            </a:r>
            <a:r>
              <a:rPr lang="es-ES_tradnl" dirty="0" smtClean="0"/>
              <a:t> </a:t>
            </a:r>
            <a:r>
              <a:rPr lang="es-ES_tradnl" dirty="0" err="1" smtClean="0"/>
              <a:t>education</a:t>
            </a:r>
            <a:r>
              <a:rPr lang="es-ES_tradnl" dirty="0" smtClean="0"/>
              <a:t>  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s-ES_tradnl" dirty="0"/>
          </a:p>
        </p:txBody>
      </p:sp>
      <p:pic>
        <p:nvPicPr>
          <p:cNvPr id="2050" name="Picture 2" descr="C:\Users\Nacho\Desktop\DSCN5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5544616" cy="3628801"/>
          </a:xfrm>
          <a:prstGeom prst="rect">
            <a:avLst/>
          </a:prstGeom>
          <a:noFill/>
        </p:spPr>
      </p:pic>
      <p:pic>
        <p:nvPicPr>
          <p:cNvPr id="1026" name="Picture 2" descr="C:\Users\Nacho\Desktop\DSCN5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3779912" cy="2834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workers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23528" y="1556792"/>
            <a:ext cx="7467600" cy="4873752"/>
          </a:xfrm>
        </p:spPr>
        <p:txBody>
          <a:bodyPr/>
          <a:lstStyle/>
          <a:p>
            <a:r>
              <a:rPr lang="en-US" dirty="0" smtClean="0"/>
              <a:t>Administrative staff, cooks, and caregivers.</a:t>
            </a:r>
          </a:p>
          <a:p>
            <a:endParaRPr lang="es-ES_tradnl" dirty="0"/>
          </a:p>
        </p:txBody>
      </p:sp>
      <p:pic>
        <p:nvPicPr>
          <p:cNvPr id="3074" name="Picture 2" descr="C:\Users\Nacho\Desktop\DSCN5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132856"/>
            <a:ext cx="3206928" cy="2088232"/>
          </a:xfrm>
          <a:prstGeom prst="rect">
            <a:avLst/>
          </a:prstGeom>
          <a:noFill/>
        </p:spPr>
      </p:pic>
      <p:pic>
        <p:nvPicPr>
          <p:cNvPr id="4" name="Picture 2" descr="C:\Users\Nacho\Desktop\DSCN5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32856"/>
            <a:ext cx="2784988" cy="2088740"/>
          </a:xfrm>
          <a:prstGeom prst="rect">
            <a:avLst/>
          </a:prstGeom>
          <a:noFill/>
        </p:spPr>
      </p:pic>
      <p:pic>
        <p:nvPicPr>
          <p:cNvPr id="1028" name="Picture 4" descr="C:\Users\Nacho\Desktop\DSCN5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81128"/>
            <a:ext cx="3193033" cy="2106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School</a:t>
            </a:r>
            <a:r>
              <a:rPr lang="es-ES_tradnl" dirty="0" smtClean="0"/>
              <a:t> </a:t>
            </a:r>
            <a:r>
              <a:rPr lang="es-ES_tradnl" dirty="0" err="1" smtClean="0"/>
              <a:t>workers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 err="1" smtClean="0"/>
              <a:t>senior</a:t>
            </a:r>
            <a:r>
              <a:rPr lang="es-ES_tradnl" dirty="0"/>
              <a:t> </a:t>
            </a:r>
            <a:r>
              <a:rPr lang="es-ES_tradnl" dirty="0" err="1" smtClean="0"/>
              <a:t>staff</a:t>
            </a:r>
            <a:r>
              <a:rPr lang="es-ES_tradnl" dirty="0" smtClean="0"/>
              <a:t>: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concierge</a:t>
            </a:r>
            <a:r>
              <a:rPr lang="es-ES_tradnl" dirty="0" smtClean="0"/>
              <a:t> and </a:t>
            </a:r>
            <a:r>
              <a:rPr lang="es-ES_tradnl" dirty="0" err="1" smtClean="0"/>
              <a:t>caretakers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4" name="Picture 3" descr="C:\Users\Nacho\Desktop\DSCN5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780928"/>
            <a:ext cx="2783348" cy="2628007"/>
          </a:xfrm>
          <a:prstGeom prst="rect">
            <a:avLst/>
          </a:prstGeom>
          <a:noFill/>
        </p:spPr>
      </p:pic>
      <p:pic>
        <p:nvPicPr>
          <p:cNvPr id="2050" name="Picture 2" descr="C:\Users\Nacho\Desktop\DSCN5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852936"/>
            <a:ext cx="3407999" cy="255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facilities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Infant Classroom</a:t>
            </a:r>
            <a:br>
              <a:rPr lang="en-US" dirty="0" smtClean="0"/>
            </a:br>
            <a:r>
              <a:rPr lang="en-US" dirty="0" smtClean="0"/>
              <a:t>Primary Classroom</a:t>
            </a:r>
            <a:br>
              <a:rPr lang="en-US" dirty="0" smtClean="0"/>
            </a:br>
            <a:r>
              <a:rPr lang="en-US" dirty="0" smtClean="0"/>
              <a:t>Conference Hall</a:t>
            </a:r>
            <a:br>
              <a:rPr lang="en-US" dirty="0" smtClean="0"/>
            </a:br>
            <a:r>
              <a:rPr lang="en-US" dirty="0" smtClean="0"/>
              <a:t>Computer Classrooms</a:t>
            </a:r>
            <a:endParaRPr lang="en-US" dirty="0"/>
          </a:p>
        </p:txBody>
      </p:sp>
      <p:pic>
        <p:nvPicPr>
          <p:cNvPr id="4" name="3 Imagen" descr="aula prim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988840"/>
            <a:ext cx="3768080" cy="282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facilities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err="1" smtClean="0"/>
              <a:t>Dining</a:t>
            </a:r>
            <a:r>
              <a:rPr lang="es-ES_tradnl" dirty="0" smtClean="0"/>
              <a:t> </a:t>
            </a:r>
            <a:r>
              <a:rPr lang="es-ES_tradnl" dirty="0" err="1" smtClean="0"/>
              <a:t>room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err="1" smtClean="0"/>
              <a:t>Sports</a:t>
            </a:r>
            <a:r>
              <a:rPr lang="es-ES_tradnl" dirty="0" smtClean="0"/>
              <a:t> </a:t>
            </a:r>
            <a:r>
              <a:rPr lang="es-ES_tradnl" dirty="0" err="1" smtClean="0"/>
              <a:t>pavilion</a:t>
            </a:r>
            <a:endParaRPr lang="es-ES_tradnl" dirty="0"/>
          </a:p>
        </p:txBody>
      </p:sp>
      <p:pic>
        <p:nvPicPr>
          <p:cNvPr id="4" name="3 Imagen" descr="comed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996952"/>
            <a:ext cx="5688632" cy="3294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facilities</a:t>
            </a:r>
            <a:endParaRPr lang="es-ES_tradnl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Library and </a:t>
            </a:r>
            <a:r>
              <a:rPr lang="es-ES_tradnl" dirty="0" err="1" smtClean="0"/>
              <a:t>Music</a:t>
            </a:r>
            <a:r>
              <a:rPr lang="es-ES_tradnl" dirty="0" smtClean="0"/>
              <a:t> </a:t>
            </a:r>
            <a:r>
              <a:rPr lang="es-ES_tradnl" dirty="0" err="1" smtClean="0"/>
              <a:t>room</a:t>
            </a:r>
            <a:endParaRPr lang="es-ES_tradnl" dirty="0"/>
          </a:p>
        </p:txBody>
      </p:sp>
      <p:pic>
        <p:nvPicPr>
          <p:cNvPr id="6" name="5 Imagen" descr="bibliote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3744416" cy="2952328"/>
          </a:xfrm>
          <a:prstGeom prst="rect">
            <a:avLst/>
          </a:prstGeom>
        </p:spPr>
      </p:pic>
      <p:pic>
        <p:nvPicPr>
          <p:cNvPr id="7" name="6 Imagen" descr="aula de mús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24944"/>
            <a:ext cx="3780420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ln>
            <a:solidFill>
              <a:srgbClr val="FE8637"/>
            </a:solidFill>
          </a:ln>
        </p:spPr>
        <p:txBody>
          <a:bodyPr>
            <a:normAutofit lnSpcReduction="10000"/>
          </a:bodyPr>
          <a:lstStyle/>
          <a:p>
            <a:endParaRPr lang="es-ES" dirty="0" smtClean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endParaRPr lang="es-ES" sz="1800" dirty="0" smtClean="0">
              <a:latin typeface="Arial Black" pitchFamily="34" charset="0"/>
            </a:endParaRPr>
          </a:p>
          <a:p>
            <a:endParaRPr lang="es-ES" sz="1800" dirty="0" smtClean="0">
              <a:latin typeface="Arial Black" pitchFamily="34" charset="0"/>
            </a:endParaRPr>
          </a:p>
          <a:p>
            <a:r>
              <a:rPr lang="en-US" sz="1800" dirty="0" smtClean="0"/>
              <a:t>Spain is a transcontinental country located in the southwest of Europe and north of Africa.</a:t>
            </a:r>
            <a:br>
              <a:rPr lang="en-US" sz="1800" dirty="0" smtClean="0"/>
            </a:br>
            <a:r>
              <a:rPr lang="en-US" sz="1800" dirty="0" smtClean="0"/>
              <a:t>Spain has two archipelagos: the Canary Islands and the Balearic Islands, and two autonomous cities (Ceuta and Melilla) located in North Africa. </a:t>
            </a:r>
            <a:br>
              <a:rPr lang="en-US" sz="1800" dirty="0" smtClean="0"/>
            </a:br>
            <a:endParaRPr lang="es-ES" dirty="0" smtClean="0">
              <a:latin typeface="Arial Black" pitchFamily="34" charset="0"/>
            </a:endParaRPr>
          </a:p>
          <a:p>
            <a:endParaRPr lang="es-ES_tradnl" dirty="0"/>
          </a:p>
        </p:txBody>
      </p:sp>
      <p:pic>
        <p:nvPicPr>
          <p:cNvPr id="4" name="Picture 3" descr="C:\Users\elena\Pictures\2013-09-26 002\315_04-07_espanoli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260648"/>
            <a:ext cx="5864551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Olimpics</a:t>
            </a:r>
            <a:r>
              <a:rPr lang="es-ES" dirty="0" smtClean="0"/>
              <a:t> </a:t>
            </a:r>
            <a:r>
              <a:rPr lang="es-ES" dirty="0" err="1" smtClean="0"/>
              <a:t>games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540491" cy="4905369"/>
          </a:xfrm>
        </p:spPr>
      </p:pic>
    </p:spTree>
    <p:extLst>
      <p:ext uri="{BB962C8B-B14F-4D97-AF65-F5344CB8AC3E}">
        <p14:creationId xmlns="" xmlns:p14="http://schemas.microsoft.com/office/powerpoint/2010/main" val="158442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Olimpics</a:t>
            </a:r>
            <a:r>
              <a:rPr lang="es-ES" dirty="0" smtClean="0"/>
              <a:t> </a:t>
            </a:r>
            <a:r>
              <a:rPr lang="es-ES" dirty="0" err="1" smtClean="0"/>
              <a:t>games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3939753" cy="357770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204864"/>
            <a:ext cx="4770276" cy="3577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69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Olimpics</a:t>
            </a:r>
            <a:r>
              <a:rPr lang="es-ES" dirty="0" smtClean="0"/>
              <a:t> </a:t>
            </a:r>
            <a:r>
              <a:rPr lang="es-ES" dirty="0" err="1" smtClean="0"/>
              <a:t>games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104456" cy="3078342"/>
          </a:xfrm>
        </p:spPr>
      </p:pic>
      <p:pic>
        <p:nvPicPr>
          <p:cNvPr id="5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4464496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15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parties</a:t>
            </a:r>
            <a:r>
              <a:rPr lang="es-ES_tradnl" dirty="0" smtClean="0"/>
              <a:t>: </a:t>
            </a:r>
            <a:r>
              <a:rPr lang="es-ES_tradnl" dirty="0" err="1" smtClean="0"/>
              <a:t>magic</a:t>
            </a:r>
            <a:r>
              <a:rPr lang="es-ES_tradnl" dirty="0" smtClean="0"/>
              <a:t> </a:t>
            </a:r>
            <a:r>
              <a:rPr lang="es-ES_tradnl" dirty="0" err="1" smtClean="0"/>
              <a:t>kings</a:t>
            </a:r>
            <a:endParaRPr lang="es-ES" dirty="0"/>
          </a:p>
        </p:txBody>
      </p:sp>
      <p:pic>
        <p:nvPicPr>
          <p:cNvPr id="3074" name="Picture 2" descr="E:\PC2128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7" y="1600200"/>
            <a:ext cx="6498166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1143000"/>
          </a:xfrm>
        </p:spPr>
        <p:txBody>
          <a:bodyPr/>
          <a:lstStyle/>
          <a:p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parties</a:t>
            </a:r>
            <a:r>
              <a:rPr lang="es-ES_tradnl" dirty="0" smtClean="0"/>
              <a:t>: san </a:t>
            </a:r>
            <a:r>
              <a:rPr lang="es-ES_tradnl" dirty="0" err="1" smtClean="0"/>
              <a:t>isidro</a:t>
            </a:r>
            <a:endParaRPr lang="es-ES" dirty="0"/>
          </a:p>
        </p:txBody>
      </p:sp>
      <p:pic>
        <p:nvPicPr>
          <p:cNvPr id="1029" name="Picture 5" descr="E:\P5153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214554"/>
            <a:ext cx="5143503" cy="4214817"/>
          </a:xfrm>
          <a:prstGeom prst="rect">
            <a:avLst/>
          </a:prstGeom>
          <a:noFill/>
        </p:spPr>
      </p:pic>
      <p:pic>
        <p:nvPicPr>
          <p:cNvPr id="1027" name="Picture 3" descr="E:\P515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214554"/>
            <a:ext cx="3571900" cy="4268396"/>
          </a:xfrm>
          <a:prstGeom prst="rect">
            <a:avLst/>
          </a:prstGeom>
          <a:noFill/>
        </p:spPr>
      </p:pic>
      <p:pic>
        <p:nvPicPr>
          <p:cNvPr id="1028" name="Picture 4" descr="E:\P51534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214554"/>
            <a:ext cx="2785539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026" name="Picture 2" descr="F:\Indios cartel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spain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Borders Portugal, Andorra and France. South to Morocco.</a:t>
            </a:r>
            <a:br>
              <a:rPr lang="en-US" dirty="0" smtClean="0"/>
            </a:br>
            <a:r>
              <a:rPr lang="en-US" dirty="0" smtClean="0"/>
              <a:t>It is composed of 17 autonomous communities and two autonomous cities.</a:t>
            </a:r>
          </a:p>
          <a:p>
            <a:endParaRPr lang="es-ES_tradnl" dirty="0"/>
          </a:p>
        </p:txBody>
      </p:sp>
      <p:pic>
        <p:nvPicPr>
          <p:cNvPr id="4" name="3 Imagen" descr="espanacomunidad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284984"/>
            <a:ext cx="3728818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Shield, banner and cultural symbol</a:t>
            </a:r>
            <a:endParaRPr lang="es-ES_tradnl" dirty="0"/>
          </a:p>
        </p:txBody>
      </p:sp>
      <p:pic>
        <p:nvPicPr>
          <p:cNvPr id="4" name="Picture 4" descr="D:\comenius\Tor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05064"/>
            <a:ext cx="5688632" cy="2132211"/>
          </a:xfrm>
          <a:prstGeom prst="rect">
            <a:avLst/>
          </a:prstGeom>
          <a:noFill/>
        </p:spPr>
      </p:pic>
      <p:pic>
        <p:nvPicPr>
          <p:cNvPr id="5" name="Picture 2" descr="D:\comenius\Escudo_tn496x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5340"/>
            <a:ext cx="3608140" cy="2393303"/>
          </a:xfrm>
          <a:prstGeom prst="rect">
            <a:avLst/>
          </a:prstGeom>
          <a:noFill/>
        </p:spPr>
      </p:pic>
      <p:pic>
        <p:nvPicPr>
          <p:cNvPr id="6" name="Picture 3" descr="D:\comenius\ESPAA_~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00808"/>
            <a:ext cx="316835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spain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_tradnl" dirty="0" smtClean="0"/>
              <a:t>46.700.000  </a:t>
            </a:r>
            <a:r>
              <a:rPr lang="es-ES_tradnl" dirty="0" err="1" smtClean="0"/>
              <a:t>citizens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Parliamentary</a:t>
            </a:r>
            <a:r>
              <a:rPr lang="es-ES_tradnl" dirty="0" smtClean="0"/>
              <a:t> </a:t>
            </a:r>
            <a:r>
              <a:rPr lang="es-ES_tradnl" dirty="0" err="1" smtClean="0"/>
              <a:t>monarchy</a:t>
            </a:r>
            <a:r>
              <a:rPr lang="es-ES_tradnl" dirty="0" smtClean="0"/>
              <a:t>.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4" name="3 Imagen" descr="reyes-de-esp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564904"/>
            <a:ext cx="2304256" cy="3061780"/>
          </a:xfrm>
          <a:prstGeom prst="rect">
            <a:avLst/>
          </a:prstGeom>
        </p:spPr>
      </p:pic>
      <p:pic>
        <p:nvPicPr>
          <p:cNvPr id="5" name="4 Imagen" descr="parlamento españolthCAVJ6WN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221088"/>
            <a:ext cx="2857500" cy="1656184"/>
          </a:xfrm>
          <a:prstGeom prst="rect">
            <a:avLst/>
          </a:prstGeom>
        </p:spPr>
      </p:pic>
      <p:pic>
        <p:nvPicPr>
          <p:cNvPr id="6" name="5 Imagen" descr="RAJOY-~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2924944"/>
            <a:ext cx="1440160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spain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president is</a:t>
            </a:r>
            <a:r>
              <a:rPr lang="es-ES_tradnl" dirty="0" smtClean="0"/>
              <a:t>  Mr. Mariano Rajoy.</a:t>
            </a:r>
          </a:p>
          <a:p>
            <a:endParaRPr lang="es-ES_tradnl" dirty="0"/>
          </a:p>
        </p:txBody>
      </p:sp>
      <p:pic>
        <p:nvPicPr>
          <p:cNvPr id="4" name="3 Imagen" descr="RAJOY-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780928"/>
            <a:ext cx="309634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chemeClr val="tx1"/>
                </a:solidFill>
              </a:rPr>
              <a:t>Spain</a:t>
            </a:r>
            <a:r>
              <a:rPr lang="es-ES_tradnl" dirty="0" smtClean="0"/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landmarks</a:t>
            </a:r>
            <a:r>
              <a:rPr lang="es-ES_tradnl" dirty="0" smtClean="0">
                <a:solidFill>
                  <a:schemeClr val="tx1"/>
                </a:solidFill>
              </a:rPr>
              <a:t>: </a:t>
            </a:r>
            <a:r>
              <a:rPr lang="es-ES_tradnl" dirty="0" err="1" smtClean="0">
                <a:solidFill>
                  <a:schemeClr val="tx1"/>
                </a:solidFill>
              </a:rPr>
              <a:t>Canary</a:t>
            </a:r>
            <a:r>
              <a:rPr lang="es-ES_tradnl" dirty="0" smtClean="0">
                <a:solidFill>
                  <a:schemeClr val="tx1"/>
                </a:solidFill>
              </a:rPr>
              <a:t> </a:t>
            </a:r>
            <a:r>
              <a:rPr lang="es-ES_tradnl" dirty="0" err="1" smtClean="0">
                <a:solidFill>
                  <a:schemeClr val="tx1"/>
                </a:solidFill>
              </a:rPr>
              <a:t>Islands</a:t>
            </a:r>
            <a:endParaRPr lang="es-ES_tradnl" dirty="0">
              <a:solidFill>
                <a:schemeClr val="tx1"/>
              </a:solidFill>
            </a:endParaRPr>
          </a:p>
        </p:txBody>
      </p:sp>
      <p:pic>
        <p:nvPicPr>
          <p:cNvPr id="4" name="3 Marcador de contenido" descr="islas canarias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556792"/>
            <a:ext cx="8064896" cy="4824536"/>
          </a:xfrm>
        </p:spPr>
      </p:pic>
      <p:pic>
        <p:nvPicPr>
          <p:cNvPr id="5" name="BORISLAV STRULEV - Concierto De Aranjuez live from festival &amp;#39;&amp;#39;Stars at Lake Baikal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657</TotalTime>
  <Words>330</Words>
  <Application>Microsoft Office PowerPoint</Application>
  <PresentationFormat>Presentación en pantalla (4:3)</PresentationFormat>
  <Paragraphs>94</Paragraphs>
  <Slides>45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Mirador</vt:lpstr>
      <vt:lpstr>LET´S MEET TO KNOW EACH OTHER THROUGH OUR GREAT CULTURES</vt:lpstr>
      <vt:lpstr>Ceip la escuela </vt:lpstr>
      <vt:lpstr>Diapositiva 3</vt:lpstr>
      <vt:lpstr>Diapositiva 4</vt:lpstr>
      <vt:lpstr>spain</vt:lpstr>
      <vt:lpstr>Shield, banner and cultural symbol</vt:lpstr>
      <vt:lpstr>spain</vt:lpstr>
      <vt:lpstr>spain</vt:lpstr>
      <vt:lpstr>Spain landmarks: Canary Islands</vt:lpstr>
      <vt:lpstr>landmarks</vt:lpstr>
      <vt:lpstr>Spain landmarks: granada</vt:lpstr>
      <vt:lpstr>Spain landmarks: santiago</vt:lpstr>
      <vt:lpstr>Spain landmarks: cantabria</vt:lpstr>
      <vt:lpstr>Traditional characters for children </vt:lpstr>
      <vt:lpstr>madrid</vt:lpstr>
      <vt:lpstr>Diapositiva 16</vt:lpstr>
      <vt:lpstr>Diapositiva 17</vt:lpstr>
      <vt:lpstr>The prado museum</vt:lpstr>
      <vt:lpstr>The reina sofia museum</vt:lpstr>
      <vt:lpstr>Sport culture</vt:lpstr>
      <vt:lpstr> Madrid landmarks.</vt:lpstr>
      <vt:lpstr>Madrid landmarks</vt:lpstr>
      <vt:lpstr>Madrid landmarks</vt:lpstr>
      <vt:lpstr>Madrid landmarks</vt:lpstr>
      <vt:lpstr>Madrid landmarks</vt:lpstr>
      <vt:lpstr>Madrid landmarks</vt:lpstr>
      <vt:lpstr>Madrid landmarks</vt:lpstr>
      <vt:lpstr>Rivas vaciamadrid – Educative services </vt:lpstr>
      <vt:lpstr>School context </vt:lpstr>
      <vt:lpstr>School context</vt:lpstr>
      <vt:lpstr>      WELCOME TO OUR SCHOOL</vt:lpstr>
      <vt:lpstr>management team</vt:lpstr>
      <vt:lpstr>Preschool Education </vt:lpstr>
      <vt:lpstr>Primary education  </vt:lpstr>
      <vt:lpstr>School workers</vt:lpstr>
      <vt:lpstr>School workers</vt:lpstr>
      <vt:lpstr>our facilities</vt:lpstr>
      <vt:lpstr>Our facilities</vt:lpstr>
      <vt:lpstr>Our facilities</vt:lpstr>
      <vt:lpstr>Olimpics games</vt:lpstr>
      <vt:lpstr>Olimpics games</vt:lpstr>
      <vt:lpstr>Olimpics games</vt:lpstr>
      <vt:lpstr>Our parties: magic kings</vt:lpstr>
      <vt:lpstr>Our parties: san isidro</vt:lpstr>
      <vt:lpstr>Diapositiva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Ceip la escuela</dc:title>
  <dc:creator>Nacho</dc:creator>
  <cp:lastModifiedBy>Marta</cp:lastModifiedBy>
  <cp:revision>97</cp:revision>
  <dcterms:created xsi:type="dcterms:W3CDTF">2013-09-26T15:18:24Z</dcterms:created>
  <dcterms:modified xsi:type="dcterms:W3CDTF">2013-10-12T21:50:06Z</dcterms:modified>
</cp:coreProperties>
</file>