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27"/>
  </p:notesMasterIdLst>
  <p:sldIdLst>
    <p:sldId id="1187" r:id="rId2"/>
    <p:sldId id="1188" r:id="rId3"/>
    <p:sldId id="1166" r:id="rId4"/>
    <p:sldId id="1165" r:id="rId5"/>
    <p:sldId id="1171" r:id="rId6"/>
    <p:sldId id="1173" r:id="rId7"/>
    <p:sldId id="1174" r:id="rId8"/>
    <p:sldId id="1172" r:id="rId9"/>
    <p:sldId id="1167" r:id="rId10"/>
    <p:sldId id="1168" r:id="rId11"/>
    <p:sldId id="1169" r:id="rId12"/>
    <p:sldId id="1170" r:id="rId13"/>
    <p:sldId id="1176" r:id="rId14"/>
    <p:sldId id="1177" r:id="rId15"/>
    <p:sldId id="1178" r:id="rId16"/>
    <p:sldId id="1179" r:id="rId17"/>
    <p:sldId id="1181" r:id="rId18"/>
    <p:sldId id="1182" r:id="rId19"/>
    <p:sldId id="940" r:id="rId20"/>
    <p:sldId id="1189" r:id="rId21"/>
    <p:sldId id="1190" r:id="rId22"/>
    <p:sldId id="1191" r:id="rId23"/>
    <p:sldId id="1192" r:id="rId24"/>
    <p:sldId id="1193" r:id="rId25"/>
    <p:sldId id="1194" r:id="rId26"/>
  </p:sldIdLst>
  <p:sldSz cx="9144000" cy="5143500" type="screen16x9"/>
  <p:notesSz cx="6858000" cy="9144000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FF"/>
    <a:srgbClr val="3333FF"/>
    <a:srgbClr val="0033CC"/>
    <a:srgbClr val="FF0066"/>
    <a:srgbClr val="0066CC"/>
    <a:srgbClr val="FF3300"/>
    <a:srgbClr val="66FFFF"/>
    <a:srgbClr val="00CC00"/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5" autoAdjust="0"/>
    <p:restoredTop sz="94654" autoAdjust="0"/>
  </p:normalViewPr>
  <p:slideViewPr>
    <p:cSldViewPr>
      <p:cViewPr varScale="1">
        <p:scale>
          <a:sx n="90" d="100"/>
          <a:sy n="90" d="100"/>
        </p:scale>
        <p:origin x="-102" y="-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9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2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EAE5B86-75B0-44A6-90BC-1F7067E95DC7}" type="datetimeFigureOut">
              <a:rPr lang="tr-TR"/>
              <a:pPr>
                <a:defRPr/>
              </a:pPr>
              <a:t>14.01.2015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  <a:endParaRPr lang="tr-TR" noProof="0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E8D90FE2-FB13-4EF0-8A00-9E705569D676}" type="slidenum">
              <a:rPr lang="tr-TR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1438530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99E4DD-863A-403C-98CB-DC3FA3CD7E55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7345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D887B-F5BB-4E49-A5DA-7E994B74C990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60995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399BB-462A-405E-939E-C28952DF2479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77455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D0B1E3-A638-47C3-B9F0-5D92BDC7A274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73808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284D7B-4280-44C6-B1CE-865429ABBC5E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42090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E4FA49-DC8B-4A71-93BC-7F3BA92235BE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961231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079979-0A97-499B-8846-B8BA54A10CCA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5566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C7A5E1-2559-4789-9E11-6240A590B66A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2285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E6DB51-E169-4513-B4E8-BFA2CA30CC74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38320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35B890-2EA6-4D59-8705-6D2A3A4F1D4F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238465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B3AD15-8262-42A8-8B6A-5A5A3ED60C76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30829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75F3CBA-34D8-4C81-9BFE-A7806C65D9D3}" type="slidenum">
              <a:rPr lang="tr-TR" smtClean="0"/>
              <a:pPr>
                <a:defRPr/>
              </a:pPr>
              <a:t>‹Nr.›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18181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slı\Desktop\kurtköy resimler\10354602_644291802335345_8501195107080288667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77"/>
          <a:stretch/>
        </p:blipFill>
        <p:spPr bwMode="auto">
          <a:xfrm>
            <a:off x="4953176" y="729464"/>
            <a:ext cx="4155328" cy="38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169920" y="1066428"/>
            <a:ext cx="3826016" cy="857250"/>
          </a:xfrm>
        </p:spPr>
        <p:txBody>
          <a:bodyPr>
            <a:normAutofit fontScale="90000"/>
          </a:bodyPr>
          <a:lstStyle/>
          <a:p>
            <a:r>
              <a:rPr lang="tr-TR" sz="4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GÖKYÜZÜ </a:t>
            </a:r>
            <a:br>
              <a:rPr lang="tr-TR" sz="4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tr-TR" sz="4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PENDİK </a:t>
            </a:r>
            <a:br>
              <a:rPr lang="tr-TR" sz="4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</a:br>
            <a:r>
              <a:rPr lang="tr-TR" sz="48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KINDERGARTEN</a:t>
            </a:r>
            <a:endParaRPr lang="tr-TR" sz="4800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920" y="3003798"/>
            <a:ext cx="4618104" cy="11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03482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 EATING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C:\Users\aslı\Desktop\kurtköy resimler\1549573_670288206402371_1065572868478678693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8625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slı\Desktop\kurtköy resimler\1939643_676578269106698_244982727755224956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2352" y="798872"/>
            <a:ext cx="2247760" cy="29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slı\Desktop\kurtköy resimler\10390001_670819836349208_108913925333028086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98873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slı\Desktop\kurtköy resimler\10395860_665036433594215_8982595013158115161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435846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slı\Desktop\kurtköy resimler\10407678_676578202440038_5403458855013559421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435847"/>
            <a:ext cx="118813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223429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-20538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SWIMMING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aslı\Desktop\kurtköy resimler\1234179_673769186054273_259481172982324540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852178"/>
            <a:ext cx="4968552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lı\Desktop\kurtköy resimler\10805740_673768656054326_14928501290021362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52940"/>
            <a:ext cx="2794238" cy="37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84572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MONTESSORI EDUCATION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slı\Desktop\kurtköy resimler\10462914_670288336402358_496018231710332722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5" y="987574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slı\Desktop\kurtköy resimler\10460316_673771139387411_842008987084456100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87575"/>
            <a:ext cx="2592288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23283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DRAMA ROOM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C:\Users\aslı\Desktop\kurtköy resimler\10336712_673770769387448_4161914286045592006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3399" y="915566"/>
            <a:ext cx="3176953" cy="23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lı\Desktop\kurtköy resimler\10734119_677653038999221_8787877211684893616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5046" y="915566"/>
            <a:ext cx="3176954" cy="238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slı\Desktop\kurtköy resimler\10734153_673770589387466_85090325724828836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7151" y="2355725"/>
            <a:ext cx="2054849" cy="27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lı\Desktop\kurtköy resimler\10805742_677652972332561_1057102592387993689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750" y="2355725"/>
            <a:ext cx="2054849" cy="273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685542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FINE ARTS 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C:\Users\aslı\Desktop\kurtköy resimler\1509019_665036366927555_198871005003698119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590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lı\Desktop\kurtköy resimler\1610815_655024564595402_387332019904684757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31591"/>
            <a:ext cx="2340259" cy="17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lı\Desktop\kurtköy resimler\1779769_665036526927539_3377893167410937003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91830"/>
            <a:ext cx="1365347" cy="13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lı\Desktop\kurtköy resimler\1966809_665036510260874_537597877640436432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3291830"/>
            <a:ext cx="1368151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lı\Desktop\kurtköy resimler\1969270_658496274248231_86816251232831590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0873" y="3282615"/>
            <a:ext cx="1847191" cy="138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lı\Desktop\kurtköy resimler\10390054_670288386402353_4137903068181188810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35641"/>
            <a:ext cx="2340259" cy="17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lı\Desktop\kurtköy resimler\10712986_655690014528857_3280191350582123111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31591"/>
            <a:ext cx="1316396" cy="175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slı\Desktop\kurtköy resimler\10801625_668168713280987_4137726202677737349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9809" y="3291830"/>
            <a:ext cx="1820463" cy="13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slı\Desktop\kurtköy resimler\10731136_658496220914903_5171738480585424565_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7" y="3291829"/>
            <a:ext cx="1820463" cy="136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584969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CHESS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F:\GÖKYÜZÜ KOLEJİ KATALOG RESİMLERİ\_anaokulu\COS_79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35344"/>
            <a:ext cx="4248472" cy="2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GÖKYÜZÜ KOLEJİ KATALOG RESİMLERİ\_anaokulu\COS_9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35345"/>
            <a:ext cx="4334131" cy="289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287012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500" y="0"/>
            <a:ext cx="3429000" cy="5143500"/>
          </a:xfrm>
          <a:prstGeom prst="rect">
            <a:avLst/>
          </a:prstGeo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 rot="19844830">
            <a:off x="-415911" y="1098032"/>
            <a:ext cx="4717737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CHILDREN’S FREEDOM</a:t>
            </a:r>
            <a:endParaRPr lang="tr-T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2084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LEARNING AWARENESS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7" descr="C:\Users\aslı\Desktop\kurtköy resimler\1012863_658496140914911_333839204366310857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923" y="2999474"/>
            <a:ext cx="2437175" cy="182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:\Users\aslı\Desktop\kurtköy resimler\1146490_658496184248240_436500139690469729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923" y="1153264"/>
            <a:ext cx="2466567" cy="18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C:\Users\aslı\Desktop\kurtköy resimler\559513_665035970260928_718943205123253757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3674" y="1152762"/>
            <a:ext cx="2752702" cy="367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aslı\Desktop\kurtköy resimler\1002681_670819793015879_247390639293894592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7582" y="1153264"/>
            <a:ext cx="1849925" cy="18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C:\Users\aslı\Desktop\kurtköy resimler\282340_669440689820456_550379654137098779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5626" y="3003798"/>
            <a:ext cx="1819234" cy="181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025636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-13692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DISCOVER THE WORLD ON THEIR OWN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1" descr="C:\Users\aslı\Desktop\kurtköy resimler\984237_671955676235624_528737275183927440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1715" y="771550"/>
            <a:ext cx="3197993" cy="42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slı\Desktop\kurtköy resimler\10383626_673229966108195_2978008787543799081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2151" y="771550"/>
            <a:ext cx="2948161" cy="221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lı\Desktop\kurtköy resimler\10390010_671955326235659_339242682122380858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9802" y="2822658"/>
            <a:ext cx="2950509" cy="221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47662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gokyuzu_ark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-108520" y="206375"/>
            <a:ext cx="9361040" cy="857250"/>
          </a:xfrm>
          <a:solidFill>
            <a:schemeClr val="bg1"/>
          </a:solidFill>
        </p:spPr>
        <p:txBody>
          <a:bodyPr/>
          <a:lstStyle/>
          <a:p>
            <a:r>
              <a:rPr lang="tr-TR" b="1" dirty="0" smtClean="0">
                <a:solidFill>
                  <a:srgbClr val="0033CC"/>
                </a:solidFill>
              </a:rPr>
              <a:t>OUR MISSION</a:t>
            </a:r>
            <a:endParaRPr lang="tr-TR" b="1" dirty="0">
              <a:solidFill>
                <a:srgbClr val="0033CC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err="1" smtClean="0">
                <a:solidFill>
                  <a:srgbClr val="0033CC"/>
                </a:solidFill>
              </a:rPr>
              <a:t>It’s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aimed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to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educate</a:t>
            </a:r>
            <a:r>
              <a:rPr lang="de-DE" dirty="0" smtClean="0">
                <a:solidFill>
                  <a:srgbClr val="0033CC"/>
                </a:solidFill>
              </a:rPr>
              <a:t> a </a:t>
            </a:r>
            <a:r>
              <a:rPr lang="tr-TR" dirty="0" smtClean="0">
                <a:solidFill>
                  <a:srgbClr val="0033CC"/>
                </a:solidFill>
              </a:rPr>
              <a:t>" </a:t>
            </a:r>
            <a:r>
              <a:rPr lang="tr-TR" dirty="0">
                <a:solidFill>
                  <a:srgbClr val="0033CC"/>
                </a:solidFill>
              </a:rPr>
              <a:t>GOOD </a:t>
            </a:r>
            <a:r>
              <a:rPr lang="tr-TR" dirty="0" smtClean="0">
                <a:solidFill>
                  <a:srgbClr val="0033CC"/>
                </a:solidFill>
              </a:rPr>
              <a:t>PERSON”.</a:t>
            </a:r>
          </a:p>
          <a:p>
            <a:pPr marL="0" indent="0">
              <a:buNone/>
            </a:pPr>
            <a:r>
              <a:rPr lang="tr-TR" dirty="0" err="1" smtClean="0">
                <a:solidFill>
                  <a:srgbClr val="0033CC"/>
                </a:solidFill>
              </a:rPr>
              <a:t>Physically</a:t>
            </a:r>
            <a:r>
              <a:rPr lang="tr-TR" dirty="0" smtClean="0">
                <a:solidFill>
                  <a:srgbClr val="0033CC"/>
                </a:solidFill>
              </a:rPr>
              <a:t> &amp; </a:t>
            </a:r>
            <a:r>
              <a:rPr lang="tr-TR" dirty="0" err="1" smtClean="0">
                <a:solidFill>
                  <a:srgbClr val="0033CC"/>
                </a:solidFill>
              </a:rPr>
              <a:t>spiritually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>
                <a:solidFill>
                  <a:srgbClr val="0033CC"/>
                </a:solidFill>
              </a:rPr>
              <a:t>talented</a:t>
            </a:r>
            <a:r>
              <a:rPr lang="tr-TR" dirty="0">
                <a:solidFill>
                  <a:srgbClr val="0033CC"/>
                </a:solidFill>
              </a:rPr>
              <a:t>, </a:t>
            </a:r>
            <a:r>
              <a:rPr lang="tr-TR" dirty="0" err="1">
                <a:solidFill>
                  <a:srgbClr val="0033CC"/>
                </a:solidFill>
              </a:rPr>
              <a:t>healthy</a:t>
            </a:r>
            <a:r>
              <a:rPr lang="tr-TR" dirty="0">
                <a:solidFill>
                  <a:srgbClr val="0033CC"/>
                </a:solidFill>
              </a:rPr>
              <a:t>,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independent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students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who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are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useful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for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themselves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and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the</a:t>
            </a:r>
            <a:r>
              <a:rPr lang="tr-TR" dirty="0" smtClean="0">
                <a:solidFill>
                  <a:srgbClr val="0033CC"/>
                </a:solidFill>
              </a:rPr>
              <a:t> </a:t>
            </a:r>
            <a:r>
              <a:rPr lang="tr-TR" dirty="0" err="1" smtClean="0">
                <a:solidFill>
                  <a:srgbClr val="0033CC"/>
                </a:solidFill>
              </a:rPr>
              <a:t>others</a:t>
            </a:r>
            <a:r>
              <a:rPr lang="tr-TR" dirty="0" smtClean="0">
                <a:solidFill>
                  <a:srgbClr val="0033CC"/>
                </a:solidFill>
              </a:rPr>
              <a:t>.</a:t>
            </a:r>
            <a:endParaRPr lang="tr-TR" dirty="0">
              <a:solidFill>
                <a:srgbClr val="0033CC"/>
              </a:solidFill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7263" y="4156075"/>
            <a:ext cx="5270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0213219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683568" y="627534"/>
            <a:ext cx="734481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GÖKYÜZÜ has 3 Kindergartens, the </a:t>
            </a:r>
            <a:r>
              <a:rPr lang="en-US" sz="2000" dirty="0" err="1" smtClean="0">
                <a:solidFill>
                  <a:srgbClr val="FF6600"/>
                </a:solidFill>
                <a:sym typeface="Wingdings" panose="05000000000000000000" pitchFamily="2" charset="2"/>
              </a:rPr>
              <a:t>Adatepe</a:t>
            </a: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 Kindergarten, the </a:t>
            </a:r>
            <a:r>
              <a:rPr lang="en-US" sz="2000" dirty="0" err="1" smtClean="0">
                <a:solidFill>
                  <a:srgbClr val="FF6600"/>
                </a:solidFill>
                <a:sym typeface="Wingdings" panose="05000000000000000000" pitchFamily="2" charset="2"/>
              </a:rPr>
              <a:t>Maltepe</a:t>
            </a: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 Kindergarten and the </a:t>
            </a:r>
            <a:r>
              <a:rPr lang="en-US" sz="2000" dirty="0" err="1" smtClean="0">
                <a:solidFill>
                  <a:srgbClr val="FF6600"/>
                </a:solidFill>
                <a:sym typeface="Wingdings" panose="05000000000000000000" pitchFamily="2" charset="2"/>
              </a:rPr>
              <a:t>Pendik</a:t>
            </a: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 Kindergarten. Their names are given according to their locations. </a:t>
            </a:r>
          </a:p>
          <a:p>
            <a:pPr marL="285750" indent="-285750">
              <a:buFont typeface="Wingdings"/>
              <a:buChar char="à"/>
            </a:pP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The Kindergarten in </a:t>
            </a:r>
            <a:r>
              <a:rPr lang="en-US" sz="2000" dirty="0" err="1" smtClean="0">
                <a:solidFill>
                  <a:srgbClr val="FF6600"/>
                </a:solidFill>
                <a:sym typeface="Wingdings" panose="05000000000000000000" pitchFamily="2" charset="2"/>
              </a:rPr>
              <a:t>Pendik</a:t>
            </a: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 is the third Kindergarten of GÖKYÜZÜ.</a:t>
            </a:r>
          </a:p>
          <a:p>
            <a:pPr marL="285750" indent="-285750">
              <a:buFont typeface="Wingdings"/>
              <a:buChar char="à"/>
            </a:pPr>
            <a:r>
              <a:rPr lang="en-US" sz="2000" dirty="0" smtClean="0">
                <a:solidFill>
                  <a:srgbClr val="FF6600"/>
                </a:solidFill>
                <a:sym typeface="Wingdings" panose="05000000000000000000" pitchFamily="2" charset="2"/>
              </a:rPr>
              <a:t>The opening took place in 8th November 2014.</a:t>
            </a:r>
          </a:p>
          <a:p>
            <a:pPr marL="285750" indent="-285750">
              <a:buFont typeface="Wingdings"/>
              <a:buChar char="à"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137125985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u="sng" dirty="0" smtClean="0"/>
              <a:t>THE HIGH-SPEED </a:t>
            </a:r>
            <a:r>
              <a:rPr lang="en-GB" b="1" u="sng" dirty="0" smtClean="0"/>
              <a:t>TRAIN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131590"/>
            <a:ext cx="8229600" cy="3394472"/>
          </a:xfrm>
        </p:spPr>
        <p:txBody>
          <a:bodyPr/>
          <a:lstStyle/>
          <a:p>
            <a:r>
              <a:rPr lang="en-GB" dirty="0" smtClean="0"/>
              <a:t>Turkish State Railways high-speed rail </a:t>
            </a:r>
            <a:r>
              <a:rPr lang="en-GB" dirty="0" smtClean="0"/>
              <a:t>service</a:t>
            </a:r>
          </a:p>
          <a:p>
            <a:r>
              <a:rPr lang="en-GB" dirty="0" smtClean="0"/>
              <a:t>“Ankara to Istanbul via </a:t>
            </a:r>
            <a:r>
              <a:rPr lang="en-GB" dirty="0" err="1" smtClean="0"/>
              <a:t>Eskişehir</a:t>
            </a:r>
            <a:r>
              <a:rPr lang="en-GB" dirty="0" smtClean="0"/>
              <a:t>”, “Ankara to Konya” and “</a:t>
            </a:r>
            <a:r>
              <a:rPr lang="en-GB" dirty="0" err="1" smtClean="0"/>
              <a:t>Eskişehir</a:t>
            </a:r>
            <a:r>
              <a:rPr lang="en-GB" dirty="0" smtClean="0"/>
              <a:t> to Konya</a:t>
            </a:r>
            <a:r>
              <a:rPr lang="en-GB" dirty="0" smtClean="0"/>
              <a:t>”</a:t>
            </a:r>
          </a:p>
          <a:p>
            <a:r>
              <a:rPr lang="en-GB" dirty="0" smtClean="0"/>
              <a:t>only high-speed 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service</a:t>
            </a:r>
            <a:r>
              <a:rPr lang="en-GB" dirty="0" smtClean="0">
                <a:sym typeface="Wingdings" pitchFamily="2" charset="2"/>
              </a:rPr>
              <a:t> </a:t>
            </a:r>
            <a:r>
              <a:rPr lang="en-GB" dirty="0" smtClean="0"/>
              <a:t>250 km/h</a:t>
            </a:r>
            <a:endParaRPr lang="de-DE" dirty="0"/>
          </a:p>
        </p:txBody>
      </p:sp>
      <p:pic>
        <p:nvPicPr>
          <p:cNvPr id="4" name="Resim 5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3635896" y="2931790"/>
            <a:ext cx="5762846" cy="207334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339502"/>
            <a:ext cx="8229600" cy="4464496"/>
          </a:xfrm>
        </p:spPr>
        <p:txBody>
          <a:bodyPr/>
          <a:lstStyle/>
          <a:p>
            <a:r>
              <a:rPr lang="de-DE" dirty="0" smtClean="0"/>
              <a:t>March 2009 </a:t>
            </a:r>
            <a:r>
              <a:rPr lang="de-DE" dirty="0" smtClean="0">
                <a:sym typeface="Wingdings" pitchFamily="2" charset="2"/>
              </a:rPr>
              <a:t> </a:t>
            </a:r>
            <a:r>
              <a:rPr lang="de-DE" dirty="0" err="1" smtClean="0">
                <a:sym typeface="Wingdings" pitchFamily="2" charset="2"/>
              </a:rPr>
              <a:t>Inaugural</a:t>
            </a:r>
            <a:r>
              <a:rPr lang="de-DE" dirty="0" smtClean="0">
                <a:sym typeface="Wingdings" pitchFamily="2" charset="2"/>
              </a:rPr>
              <a:t> </a:t>
            </a:r>
            <a:r>
              <a:rPr lang="de-DE" dirty="0" err="1" smtClean="0">
                <a:sym typeface="Wingdings" pitchFamily="2" charset="2"/>
              </a:rPr>
              <a:t>ceremony</a:t>
            </a:r>
            <a:r>
              <a:rPr lang="de-DE" dirty="0" smtClean="0">
                <a:sym typeface="Wingdings" pitchFamily="2" charset="2"/>
              </a:rPr>
              <a:t> in Ankara</a:t>
            </a:r>
          </a:p>
          <a:p>
            <a:r>
              <a:rPr lang="en-GB" dirty="0" smtClean="0"/>
              <a:t>Turkish Prime Minister, </a:t>
            </a:r>
            <a:r>
              <a:rPr lang="en-GB" dirty="0" err="1" smtClean="0"/>
              <a:t>Recep</a:t>
            </a:r>
            <a:r>
              <a:rPr lang="en-GB" dirty="0" smtClean="0"/>
              <a:t> </a:t>
            </a:r>
            <a:r>
              <a:rPr lang="en-GB" dirty="0" err="1" smtClean="0"/>
              <a:t>Tayyip</a:t>
            </a:r>
            <a:r>
              <a:rPr lang="en-GB" dirty="0" smtClean="0"/>
              <a:t> </a:t>
            </a:r>
            <a:r>
              <a:rPr lang="en-GB" dirty="0" err="1" smtClean="0"/>
              <a:t>Erdoğan</a:t>
            </a:r>
            <a:r>
              <a:rPr lang="en-GB" dirty="0" smtClean="0"/>
              <a:t>, along with the President of Turkey, Abdullah </a:t>
            </a:r>
            <a:r>
              <a:rPr lang="en-GB" dirty="0" err="1" smtClean="0"/>
              <a:t>Gül</a:t>
            </a:r>
            <a:r>
              <a:rPr lang="en-GB" dirty="0" smtClean="0"/>
              <a:t> </a:t>
            </a:r>
            <a:r>
              <a:rPr lang="en-GB" dirty="0" smtClean="0"/>
              <a:t>inaugurated the opening of the first phase of the project (</a:t>
            </a:r>
            <a:r>
              <a:rPr lang="en-GB" dirty="0" err="1" smtClean="0"/>
              <a:t>Eskişehir</a:t>
            </a:r>
            <a:r>
              <a:rPr lang="en-GB" dirty="0" smtClean="0"/>
              <a:t>-Ankara</a:t>
            </a:r>
            <a:r>
              <a:rPr lang="en-GB" dirty="0" smtClean="0"/>
              <a:t>)</a:t>
            </a:r>
          </a:p>
          <a:p>
            <a:r>
              <a:rPr lang="en-GB" dirty="0" smtClean="0"/>
              <a:t>Before: Ankara-Istanbul </a:t>
            </a:r>
            <a:r>
              <a:rPr lang="en-GB" dirty="0" smtClean="0">
                <a:sym typeface="Wingdings" pitchFamily="2" charset="2"/>
              </a:rPr>
              <a:t> 7 h 30 minutes</a:t>
            </a:r>
          </a:p>
          <a:p>
            <a:r>
              <a:rPr lang="en-GB" smtClean="0">
                <a:sym typeface="Wingdings" pitchFamily="2" charset="2"/>
              </a:rPr>
              <a:t>Since </a:t>
            </a:r>
            <a:r>
              <a:rPr lang="en-GB" b="1" smtClean="0">
                <a:sym typeface="Wingdings" pitchFamily="2" charset="2"/>
              </a:rPr>
              <a:t>26 July 2014 </a:t>
            </a:r>
            <a:r>
              <a:rPr lang="en-GB" smtClean="0">
                <a:sym typeface="Wingdings" pitchFamily="2" charset="2"/>
              </a:rPr>
              <a:t>: </a:t>
            </a:r>
            <a:r>
              <a:rPr lang="en-GB" dirty="0" smtClean="0">
                <a:sym typeface="Wingdings" pitchFamily="2" charset="2"/>
              </a:rPr>
              <a:t>3h 40 minutes</a:t>
            </a:r>
          </a:p>
          <a:p>
            <a:endParaRPr lang="de-DE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7494"/>
            <a:ext cx="8229600" cy="4327129"/>
          </a:xfrm>
        </p:spPr>
        <p:txBody>
          <a:bodyPr/>
          <a:lstStyle/>
          <a:p>
            <a:r>
              <a:rPr lang="en-GB" dirty="0" smtClean="0"/>
              <a:t>6 railroad </a:t>
            </a:r>
            <a:r>
              <a:rPr lang="en-GB" dirty="0" smtClean="0"/>
              <a:t>cars</a:t>
            </a:r>
          </a:p>
          <a:p>
            <a:r>
              <a:rPr lang="en-GB" dirty="0" smtClean="0"/>
              <a:t>1 business class car, 1 café car and 4 economy class </a:t>
            </a:r>
            <a:r>
              <a:rPr lang="en-GB" dirty="0" smtClean="0"/>
              <a:t>cars</a:t>
            </a:r>
          </a:p>
          <a:p>
            <a:r>
              <a:rPr lang="en-GB" dirty="0" smtClean="0"/>
              <a:t>business class </a:t>
            </a:r>
            <a:r>
              <a:rPr lang="en-GB" dirty="0" smtClean="0"/>
              <a:t>car: 55 passengers</a:t>
            </a:r>
          </a:p>
          <a:p>
            <a:r>
              <a:rPr lang="en-GB" dirty="0" smtClean="0"/>
              <a:t>Economy class car: 89 passengers</a:t>
            </a:r>
            <a:endParaRPr lang="de-DE" dirty="0"/>
          </a:p>
        </p:txBody>
      </p:sp>
      <p:pic>
        <p:nvPicPr>
          <p:cNvPr id="4" name="Resim 1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6255754" y="3059519"/>
            <a:ext cx="2888246" cy="2083981"/>
          </a:xfrm>
          <a:prstGeom prst="rect">
            <a:avLst/>
          </a:prstGeom>
        </p:spPr>
      </p:pic>
      <p:pic>
        <p:nvPicPr>
          <p:cNvPr id="5" name="Resim 6"/>
          <p:cNvPicPr/>
          <p:nvPr/>
        </p:nvPicPr>
        <p:blipFill>
          <a:blip r:embed="rId3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3250904"/>
            <a:ext cx="2849526" cy="189259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 smtClean="0"/>
              <a:t>TURKISH PRESIDENTIAL ELECTION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1" dirty="0" smtClean="0"/>
              <a:t>10 August 2014</a:t>
            </a:r>
            <a:r>
              <a:rPr lang="en-GB" dirty="0" smtClean="0"/>
              <a:t> in order to elect the 12th President of </a:t>
            </a:r>
            <a:r>
              <a:rPr lang="en-GB" dirty="0" smtClean="0"/>
              <a:t>Turkey</a:t>
            </a:r>
          </a:p>
          <a:p>
            <a:r>
              <a:rPr lang="en-GB" b="1" dirty="0" smtClean="0"/>
              <a:t>the first presidential election in Turkey to be held </a:t>
            </a:r>
            <a:r>
              <a:rPr lang="en-GB" b="1" dirty="0" smtClean="0"/>
              <a:t>nationally</a:t>
            </a:r>
          </a:p>
          <a:p>
            <a:r>
              <a:rPr lang="en-GB" dirty="0" smtClean="0"/>
              <a:t>Over 55 </a:t>
            </a:r>
            <a:r>
              <a:rPr lang="en-GB" dirty="0" smtClean="0"/>
              <a:t>million citizens </a:t>
            </a:r>
            <a:r>
              <a:rPr lang="en-GB" dirty="0" smtClean="0">
                <a:sym typeface="Wingdings" pitchFamily="2" charset="2"/>
              </a:rPr>
              <a:t> vote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11510"/>
            <a:ext cx="8229600" cy="4183113"/>
          </a:xfrm>
        </p:spPr>
        <p:txBody>
          <a:bodyPr/>
          <a:lstStyle/>
          <a:p>
            <a:r>
              <a:rPr lang="en-GB" b="1" dirty="0" err="1" smtClean="0"/>
              <a:t>Recep</a:t>
            </a:r>
            <a:r>
              <a:rPr lang="en-GB" b="1" dirty="0" smtClean="0"/>
              <a:t> </a:t>
            </a:r>
            <a:r>
              <a:rPr lang="en-GB" b="1" dirty="0" err="1" smtClean="0"/>
              <a:t>Tayyip</a:t>
            </a:r>
            <a:r>
              <a:rPr lang="en-GB" b="1" dirty="0" smtClean="0"/>
              <a:t> </a:t>
            </a:r>
            <a:r>
              <a:rPr lang="en-GB" b="1" dirty="0" err="1" smtClean="0"/>
              <a:t>Erdoğan</a:t>
            </a:r>
            <a:r>
              <a:rPr lang="en-GB" dirty="0" smtClean="0"/>
              <a:t>, the leader of the AKP who was elected Prime Minister in 2002, won the election with </a:t>
            </a:r>
            <a:r>
              <a:rPr lang="en-GB" b="1" dirty="0" smtClean="0"/>
              <a:t>51.79%</a:t>
            </a:r>
            <a:r>
              <a:rPr lang="en-GB" dirty="0" smtClean="0"/>
              <a:t> of the vote </a:t>
            </a:r>
            <a:endParaRPr lang="de-DE" dirty="0"/>
          </a:p>
        </p:txBody>
      </p:sp>
      <p:pic>
        <p:nvPicPr>
          <p:cNvPr id="4" name="Resim 9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483768" y="2139702"/>
            <a:ext cx="3672408" cy="26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 dir="d"/>
      </p:transition>
    </mc:Choice>
    <mc:Fallback>
      <p:transition advClick="0" advTm="5000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83518"/>
            <a:ext cx="8229600" cy="4111105"/>
          </a:xfrm>
        </p:spPr>
        <p:txBody>
          <a:bodyPr/>
          <a:lstStyle/>
          <a:p>
            <a:r>
              <a:rPr lang="en-GB" dirty="0" err="1" smtClean="0"/>
              <a:t>Recep</a:t>
            </a:r>
            <a:r>
              <a:rPr lang="en-GB" dirty="0" smtClean="0"/>
              <a:t> </a:t>
            </a:r>
            <a:r>
              <a:rPr lang="en-GB" dirty="0" err="1" smtClean="0"/>
              <a:t>Tayyip</a:t>
            </a:r>
            <a:r>
              <a:rPr lang="en-GB" dirty="0" smtClean="0"/>
              <a:t> </a:t>
            </a:r>
            <a:r>
              <a:rPr lang="en-GB" dirty="0" err="1" smtClean="0"/>
              <a:t>Erdoğan</a:t>
            </a:r>
            <a:r>
              <a:rPr lang="en-GB" dirty="0" smtClean="0"/>
              <a:t> took over from Abdullah </a:t>
            </a:r>
            <a:r>
              <a:rPr lang="en-GB" dirty="0" err="1" smtClean="0"/>
              <a:t>Gül</a:t>
            </a:r>
            <a:r>
              <a:rPr lang="en-GB" dirty="0" smtClean="0"/>
              <a:t> in a handover ceremony on </a:t>
            </a:r>
            <a:r>
              <a:rPr lang="en-GB" b="1" i="1" dirty="0" smtClean="0"/>
              <a:t>28 August </a:t>
            </a:r>
            <a:r>
              <a:rPr lang="en-GB" b="1" i="1" dirty="0" smtClean="0"/>
              <a:t>2014</a:t>
            </a:r>
            <a:endParaRPr lang="en-GB" dirty="0" smtClean="0"/>
          </a:p>
          <a:p>
            <a:pPr>
              <a:buNone/>
            </a:pPr>
            <a:endParaRPr lang="de-DE" dirty="0" smtClean="0"/>
          </a:p>
          <a:p>
            <a:endParaRPr lang="de-DE" dirty="0"/>
          </a:p>
        </p:txBody>
      </p:sp>
      <p:pic>
        <p:nvPicPr>
          <p:cNvPr id="4" name="Resim 8"/>
          <p:cNvPicPr/>
          <p:nvPr/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2123728" y="1707654"/>
            <a:ext cx="5762847" cy="3072809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777356"/>
            <a:ext cx="6336704" cy="4224470"/>
          </a:xfrm>
          <a:prstGeom prst="rect">
            <a:avLst/>
          </a:prstGeom>
        </p:spPr>
      </p:pic>
      <p:sp>
        <p:nvSpPr>
          <p:cNvPr id="5" name="Başlık 4"/>
          <p:cNvSpPr>
            <a:spLocks noGrp="1"/>
          </p:cNvSpPr>
          <p:nvPr>
            <p:ph type="ctrTitle"/>
          </p:nvPr>
        </p:nvSpPr>
        <p:spPr>
          <a:xfrm>
            <a:off x="251520" y="-308570"/>
            <a:ext cx="8928992" cy="1675428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GÖKYÜZÜ PENDİK KINDERGARTEN;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68269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aslı\Desktop\kurtköy resimler\9774_665036156927576_636976492762581972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8284" y="909564"/>
            <a:ext cx="162018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548" y="909564"/>
            <a:ext cx="2439271" cy="1626181"/>
          </a:xfrm>
          <a:prstGeom prst="rect">
            <a:avLst/>
          </a:prstGeom>
        </p:spPr>
      </p:pic>
      <p:sp>
        <p:nvSpPr>
          <p:cNvPr id="5" name="Başlık 4"/>
          <p:cNvSpPr>
            <a:spLocks noGrp="1"/>
          </p:cNvSpPr>
          <p:nvPr>
            <p:ph type="ctrTitle"/>
          </p:nvPr>
        </p:nvSpPr>
        <p:spPr>
          <a:xfrm>
            <a:off x="544016" y="51470"/>
            <a:ext cx="7772400" cy="1102519"/>
          </a:xfrm>
        </p:spPr>
        <p:txBody>
          <a:bodyPr/>
          <a:lstStyle/>
          <a:p>
            <a:r>
              <a:rPr lang="tr-TR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USE ALTERNATIVE EDUCATION METHODS</a:t>
            </a:r>
            <a:endParaRPr lang="tr-TR" sz="2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C:\Users\aslı\Desktop\kurtköy resimler\1517515_675502959214229_477805687372112165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8044" y="909565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slı\Desktop\kurtköy resimler\1510593_665036463594212_456469888258832223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9742"/>
            <a:ext cx="2426959" cy="24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slı\Desktop\kurtköy resimler\1510463_673862969378228_2250811860190271234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812" y="909565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slı\Desktop\kurtköy resimler\10177927_658496037581588_3780182279468934882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4654" y="2499742"/>
            <a:ext cx="3261842" cy="244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aslı\Desktop\kurtköy resimler\10269509_656994604398398_4022573203512602660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9743"/>
            <a:ext cx="3235946" cy="242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431378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LEARN ENGLISH WITH NATIVE TEACHERS  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349" y="1851670"/>
            <a:ext cx="4176464" cy="2784310"/>
          </a:xfrm>
        </p:spPr>
      </p:pic>
      <p:pic>
        <p:nvPicPr>
          <p:cNvPr id="1026" name="Picture 2" descr="C:\Users\aslı\Desktop\kurtköy resimler\10426679_673771172720741_2042131786820982615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03598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slı\Downloads\fotoğraf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915566"/>
            <a:ext cx="151216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slı\Downloads\fotoğraf 2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91830"/>
            <a:ext cx="2160240" cy="162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3493528"/>
      </p:ext>
    </p:extLst>
  </p:cSld>
  <p:clrMapOvr>
    <a:masterClrMapping/>
  </p:clrMapOvr>
  <p:transition advClick="0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62880" y="-20538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 EDUCATE THE EMOTIONS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aslı\Downloads\2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85951"/>
            <a:ext cx="3024336" cy="42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GÜLŞAH\Documents\GÖKYÜZÜ 2012 2013 DOKUMANLAR\BİLGİ İŞLEM ARŞİVİ-GÜLŞAH CENGİZ\DUYGU EĞİTİMİ MERKEZİ AÇILIŞI HAZIRLIKLARI\duygu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637803"/>
            <a:ext cx="6105665" cy="386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524141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ENJOYABLE ARITHMETIC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aslı\Desktop\kurtköy resimler\1471991_670819816349210_440051500898858056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350" y="1023324"/>
            <a:ext cx="3204610" cy="320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023324"/>
            <a:ext cx="3240360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2030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aslı\Desktop\kurtköy resimler\1503429_671955652902293_525745356190698641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450" y="3363839"/>
            <a:ext cx="1975337" cy="15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slı\Desktop\kurtköy resimler\1505066_669440629820462_2907679261693053619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9772" y="3363838"/>
            <a:ext cx="1584178" cy="158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slı\Desktop\kurtköy resimler\1902717_656994577731734_8314363152814449797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1940" y="3363840"/>
            <a:ext cx="2092648" cy="15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slı\Desktop\kurtköy resimler\984237_671955676235624_5287372751839274404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0172" y="3363839"/>
            <a:ext cx="1188133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slı\Desktop\kurtköy resimler\1621878_655690037862188_2833048517710332775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2300" y="3363839"/>
            <a:ext cx="1116124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451" y="843558"/>
            <a:ext cx="3904017" cy="2585778"/>
          </a:xfrm>
          <a:prstGeom prst="rect">
            <a:avLst/>
          </a:prstGeom>
        </p:spPr>
      </p:pic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tr-TR" sz="32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SCIENCE AND NATURE EXPERIMENT ACTIVITY</a:t>
            </a:r>
            <a:endParaRPr lang="tr-TR" sz="32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 descr="C:\Users\aslı\Desktop\kurtköy resimler\1390615_677053852392473_7630720902176811643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4875" y="843558"/>
            <a:ext cx="1939333" cy="25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slı\Desktop\kurtköy resimler\1390615_677053749059150_4598610445264897004_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091" y="843558"/>
            <a:ext cx="1939333" cy="258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195440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slı\Desktop\kurtköy resimler\10354598_673771559387369_653918095889738918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86" y="195486"/>
            <a:ext cx="3238618" cy="242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slı\Desktop\kurtköy resimler\10702223_654328351331690_894461164872455620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548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slı\Desktop\kurtköy resimler\10702046_654328447998347_11504445548161241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5486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slı\Desktop\kurtköy resimler\10377429_671955749568950_6314148496840237337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71750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slı\Desktop\kurtköy resimler\10678624_665036030260922_4644403531667732898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574352"/>
            <a:ext cx="2427668" cy="2427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slı\Desktop\kurtköy resimler\10407479_671955759568949_3764148788334379982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71751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51740004"/>
      </p:ext>
    </p:extLst>
  </p:cSld>
  <p:clrMapOvr>
    <a:masterClrMapping/>
  </p:clrMapOvr>
  <p:transition advTm="5000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311</Words>
  <Application>Microsoft Office PowerPoint</Application>
  <PresentationFormat>Bildschirmpräsentation (16:9)</PresentationFormat>
  <Paragraphs>41</Paragraphs>
  <Slides>25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6" baseType="lpstr">
      <vt:lpstr>Ofis Teması</vt:lpstr>
      <vt:lpstr>GÖKYÜZÜ  PENDİK  KINDERGARTEN</vt:lpstr>
      <vt:lpstr>Folie 2</vt:lpstr>
      <vt:lpstr>IN GÖKYÜZÜ PENDİK KINDERGARTEN;</vt:lpstr>
      <vt:lpstr>WE USE ALTERNATIVE EDUCATION METHODS</vt:lpstr>
      <vt:lpstr>THEY LEARN ENGLISH WITH NATIVE TEACHERS  </vt:lpstr>
      <vt:lpstr>WE  EDUCATE THE EMOTIONS</vt:lpstr>
      <vt:lpstr>ENJOYABLE ARITHMETIC</vt:lpstr>
      <vt:lpstr>SCIENCE AND NATURE EXPERIMENT ACTIVITY</vt:lpstr>
      <vt:lpstr>Folie 9</vt:lpstr>
      <vt:lpstr>HEALTHY EATING</vt:lpstr>
      <vt:lpstr>SWIMMING</vt:lpstr>
      <vt:lpstr>MONTESSORI EDUCATION</vt:lpstr>
      <vt:lpstr>DRAMA ROOM</vt:lpstr>
      <vt:lpstr>FINE ARTS </vt:lpstr>
      <vt:lpstr>CHESS</vt:lpstr>
      <vt:lpstr>CHILDREN’S FREEDOM</vt:lpstr>
      <vt:lpstr>LEARNING AWARENESS</vt:lpstr>
      <vt:lpstr>THEY DISCOVER THE WORLD ON THEIR OWN</vt:lpstr>
      <vt:lpstr>OUR MISSION</vt:lpstr>
      <vt:lpstr>THE HIGH-SPEED TRAIN</vt:lpstr>
      <vt:lpstr>Folie 21</vt:lpstr>
      <vt:lpstr>Folie 22</vt:lpstr>
      <vt:lpstr>TURKISH PRESIDENTIAL ELECTION </vt:lpstr>
      <vt:lpstr>Folie 24</vt:lpstr>
      <vt:lpstr>Folie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Oytun Soner</dc:creator>
  <cp:lastModifiedBy>Feyza</cp:lastModifiedBy>
  <cp:revision>588</cp:revision>
  <dcterms:created xsi:type="dcterms:W3CDTF">2005-09-08T07:40:37Z</dcterms:created>
  <dcterms:modified xsi:type="dcterms:W3CDTF">2015-01-14T08:32:45Z</dcterms:modified>
</cp:coreProperties>
</file>