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5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>
        <p:scale>
          <a:sx n="82" d="100"/>
          <a:sy n="82" d="100"/>
        </p:scale>
        <p:origin x="-102" y="-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3F8844-3786-451A-A1EF-1B0F44E44562}" type="datetimeFigureOut">
              <a:rPr lang="it-IT" smtClean="0"/>
              <a:t>25/05/2018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F6FCD7-9810-4B1A-A3B6-EA7E8AB615A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7108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6FCD7-9810-4B1A-A3B6-EA7E8AB615A0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9950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6FCD7-9810-4B1A-A3B6-EA7E8AB615A0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4601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6FCD7-9810-4B1A-A3B6-EA7E8AB615A0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7291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6FCD7-9810-4B1A-A3B6-EA7E8AB615A0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88017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6FCD7-9810-4B1A-A3B6-EA7E8AB615A0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97023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6FCD7-9810-4B1A-A3B6-EA7E8AB615A0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47607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6FCD7-9810-4B1A-A3B6-EA7E8AB615A0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82620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6FCD7-9810-4B1A-A3B6-EA7E8AB615A0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5370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64A8E5F-40E5-4553-9F3C-699F1A5B8145}" type="datetimeFigureOut">
              <a:rPr lang="de-DE" smtClean="0"/>
              <a:t>25.05.2018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6CD45B7-DFE2-4393-8D37-380FC36BF3AA}" type="slidenum">
              <a:rPr lang="de-DE" smtClean="0"/>
              <a:t>‹#›</a:t>
            </a:fld>
            <a:endParaRPr lang="de-DE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3397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dirty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25.05.2018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6742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25.05.2018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‹#›</a:t>
            </a:fld>
            <a:endParaRPr lang="de-D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5457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25.05.2018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‹#›</a:t>
            </a:fld>
            <a:endParaRPr lang="de-DE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21335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25.05.2018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4681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25.05.2018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‹#›</a:t>
            </a:fld>
            <a:endParaRPr lang="de-DE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55626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25.05.2018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‹#›</a:t>
            </a:fld>
            <a:endParaRPr lang="de-D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6739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25.05.2018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‹#›</a:t>
            </a:fld>
            <a:endParaRPr lang="de-DE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99689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25.05.2018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‹#›</a:t>
            </a:fld>
            <a:endParaRPr lang="de-DE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8271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25.05.2018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2306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25.05.2018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‹#›</a:t>
            </a:fld>
            <a:endParaRPr lang="de-DE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821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25.05.2018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043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25.05.2018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‹#›</a:t>
            </a:fld>
            <a:endParaRPr lang="de-DE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2910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25.05.2018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‹#›</a:t>
            </a:fld>
            <a:endParaRPr lang="de-DE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9857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25.05.2018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0209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25.05.2018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‹#›</a:t>
            </a:fld>
            <a:endParaRPr lang="de-DE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6168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dirty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25.05.2018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4906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64A8E5F-40E5-4553-9F3C-699F1A5B8145}" type="datetimeFigureOut">
              <a:rPr lang="de-DE" smtClean="0"/>
              <a:t>25.05.2018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6CD45B7-DFE2-4393-8D37-380FC36BF3A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8647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25FFA48B-BBEE-4AF1-9242-1AF8C2903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>
                <a:latin typeface="Comic Sans MS"/>
                <a:cs typeface="Iskoola Pota"/>
              </a:rPr>
              <a:t>EL CARGADOR SOLAR</a:t>
            </a:r>
            <a:endParaRPr lang="it-IT">
              <a:cs typeface="Calibri Light"/>
            </a:endParaRPr>
          </a:p>
        </p:txBody>
      </p:sp>
      <p:pic>
        <p:nvPicPr>
          <p:cNvPr id="4" name="Immagine 4" descr="Immagine che contiene terra, sedendo, cielo, esterni&#10;&#10;Descrizione generata con affidabilità elevata">
            <a:extLst>
              <a:ext uri="{FF2B5EF4-FFF2-40B4-BE49-F238E27FC236}">
                <a16:creationId xmlns="" xmlns:a16="http://schemas.microsoft.com/office/drawing/2014/main" id="{1D69EBE8-C23C-4603-8BCA-1FE3719CB0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06038" y="2557463"/>
            <a:ext cx="4979924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97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3885BDED-E38B-45C9-9212-8F4FFCB92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399" y="1452512"/>
            <a:ext cx="6241816" cy="1040920"/>
          </a:xfrm>
        </p:spPr>
        <p:txBody>
          <a:bodyPr/>
          <a:lstStyle/>
          <a:p>
            <a:r>
              <a:rPr lang="it-IT" u="sng" dirty="0">
                <a:latin typeface="Constantia"/>
              </a:rPr>
              <a:t>ORIGEN</a:t>
            </a:r>
            <a:endParaRPr lang="it-IT"/>
          </a:p>
        </p:txBody>
      </p:sp>
      <p:pic>
        <p:nvPicPr>
          <p:cNvPr id="5" name="Immagine 5" descr="Immagine che contiene cella fotovoltaica, oggetto da esterni, cielo&#10;&#10;Descrizione generata con affidabilità molto elevata">
            <a:extLst>
              <a:ext uri="{FF2B5EF4-FFF2-40B4-BE49-F238E27FC236}">
                <a16:creationId xmlns="" xmlns:a16="http://schemas.microsoft.com/office/drawing/2014/main" id="{F2DB0B3C-8F49-4062-B52C-73975438AC1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25501" r="25501"/>
          <a:stretch/>
        </p:blipFill>
        <p:spPr>
          <a:xfrm>
            <a:off x="7706644" y="796985"/>
            <a:ext cx="3509043" cy="5105879"/>
          </a:xfrm>
          <a:prstGeom prst="rect">
            <a:avLst/>
          </a:prstGeom>
        </p:spPr>
      </p:pic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07A95DAC-B538-4962-852D-24C2DAA2A6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5399" y="2939131"/>
            <a:ext cx="6241816" cy="2651441"/>
          </a:xfrm>
        </p:spPr>
        <p:txBody>
          <a:bodyPr>
            <a:normAutofit fontScale="92500" lnSpcReduction="10000"/>
          </a:bodyPr>
          <a:lstStyle/>
          <a:p>
            <a:r>
              <a:rPr lang="it-IT" sz="2400" dirty="0" smtClean="0">
                <a:latin typeface="Candara"/>
              </a:rPr>
              <a:t>Hola a todos, soy el cargador!!</a:t>
            </a:r>
          </a:p>
          <a:p>
            <a:r>
              <a:rPr lang="it-IT" sz="2400" dirty="0" smtClean="0">
                <a:latin typeface="Candara"/>
              </a:rPr>
              <a:t>Una empresa </a:t>
            </a:r>
            <a:r>
              <a:rPr lang="it-IT" sz="2400" dirty="0" smtClean="0">
                <a:latin typeface="Candara"/>
              </a:rPr>
              <a:t>llamada</a:t>
            </a:r>
            <a:r>
              <a:rPr lang="it-IT" sz="2400" dirty="0">
                <a:latin typeface="Candara"/>
              </a:rPr>
              <a:t> </a:t>
            </a:r>
            <a:r>
              <a:rPr lang="it-IT" sz="2400" dirty="0" smtClean="0">
                <a:latin typeface="Candara"/>
              </a:rPr>
              <a:t>&lt;Objetivo cero&gt;, </a:t>
            </a:r>
            <a:r>
              <a:rPr lang="it-IT" sz="2400" dirty="0">
                <a:latin typeface="Candara"/>
              </a:rPr>
              <a:t>en</a:t>
            </a:r>
            <a:r>
              <a:rPr lang="it-IT" sz="2400" dirty="0">
                <a:solidFill>
                  <a:srgbClr val="FF0000"/>
                </a:solidFill>
                <a:latin typeface="Candara"/>
              </a:rPr>
              <a:t> 2007</a:t>
            </a:r>
            <a:r>
              <a:rPr lang="it-IT" sz="2400" dirty="0">
                <a:latin typeface="Candara"/>
              </a:rPr>
              <a:t> </a:t>
            </a:r>
            <a:r>
              <a:rPr lang="it-IT" sz="2400" dirty="0" smtClean="0">
                <a:latin typeface="Candara"/>
              </a:rPr>
              <a:t>me cre</a:t>
            </a:r>
            <a:r>
              <a:rPr lang="it-IT" sz="2400" dirty="0" smtClean="0">
                <a:latin typeface="Doulos SIL"/>
                <a:ea typeface="Doulos SIL"/>
                <a:cs typeface="Doulos SIL"/>
              </a:rPr>
              <a:t>ó</a:t>
            </a:r>
            <a:r>
              <a:rPr lang="it-IT" sz="2400" dirty="0" smtClean="0">
                <a:latin typeface="Candara"/>
              </a:rPr>
              <a:t>.</a:t>
            </a:r>
            <a:endParaRPr lang="it-IT" sz="2400" dirty="0">
              <a:latin typeface="Candara"/>
            </a:endParaRPr>
          </a:p>
          <a:p>
            <a:r>
              <a:rPr lang="it-IT" sz="2400" dirty="0" smtClean="0">
                <a:latin typeface="Candara"/>
              </a:rPr>
              <a:t>Mi padre es el </a:t>
            </a:r>
            <a:r>
              <a:rPr lang="it-IT" sz="2400" dirty="0" smtClean="0">
                <a:solidFill>
                  <a:srgbClr val="FF0000"/>
                </a:solidFill>
                <a:latin typeface="Candara"/>
              </a:rPr>
              <a:t>panel </a:t>
            </a:r>
            <a:r>
              <a:rPr lang="it-IT" sz="2400" dirty="0">
                <a:solidFill>
                  <a:srgbClr val="FF0000"/>
                </a:solidFill>
                <a:latin typeface="Candara"/>
              </a:rPr>
              <a:t>solar</a:t>
            </a:r>
            <a:r>
              <a:rPr lang="it-IT" sz="2400" dirty="0">
                <a:latin typeface="Candara"/>
              </a:rPr>
              <a:t> ya que </a:t>
            </a:r>
            <a:r>
              <a:rPr lang="it-IT" sz="2400" dirty="0" smtClean="0">
                <a:latin typeface="Candara"/>
              </a:rPr>
              <a:t>él es </a:t>
            </a:r>
            <a:r>
              <a:rPr lang="it-IT" sz="2400" dirty="0">
                <a:latin typeface="Candara"/>
              </a:rPr>
              <a:t>la </a:t>
            </a:r>
            <a:r>
              <a:rPr lang="it-IT" sz="2400" dirty="0" smtClean="0">
                <a:latin typeface="Candara"/>
              </a:rPr>
              <a:t>tecnolog</a:t>
            </a:r>
            <a:r>
              <a:rPr lang="it-IT" sz="2400" dirty="0" smtClean="0">
                <a:latin typeface="Doulos SIL"/>
                <a:ea typeface="Doulos SIL"/>
                <a:cs typeface="Doulos SIL"/>
              </a:rPr>
              <a:t>í</a:t>
            </a:r>
            <a:r>
              <a:rPr lang="it-IT" sz="2400" dirty="0" smtClean="0">
                <a:latin typeface="Candara"/>
              </a:rPr>
              <a:t>a </a:t>
            </a:r>
            <a:r>
              <a:rPr lang="it-IT" sz="2400" dirty="0">
                <a:latin typeface="Candara"/>
              </a:rPr>
              <a:t>utilizada para </a:t>
            </a:r>
            <a:r>
              <a:rPr lang="it-IT" sz="2400" dirty="0" smtClean="0">
                <a:latin typeface="Candara"/>
              </a:rPr>
              <a:t>hacerme </a:t>
            </a:r>
            <a:r>
              <a:rPr lang="it-IT" sz="2400" dirty="0">
                <a:latin typeface="Candara"/>
              </a:rPr>
              <a:t>funcionar y, gracias a la energia solar, </a:t>
            </a:r>
            <a:r>
              <a:rPr lang="it-IT" sz="2400" dirty="0" smtClean="0">
                <a:latin typeface="Candara"/>
              </a:rPr>
              <a:t>puedo recargar vuestros teléfonos y ordenadores.</a:t>
            </a:r>
            <a:endParaRPr lang="it-IT" sz="2400" dirty="0"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196016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B013A1C1-5FC8-42EC-992D-316BEE43A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1010887"/>
            <a:ext cx="9601196" cy="1303867"/>
          </a:xfrm>
        </p:spPr>
        <p:txBody>
          <a:bodyPr/>
          <a:lstStyle/>
          <a:p>
            <a:r>
              <a:rPr lang="it-IT" sz="2400" dirty="0">
                <a:solidFill>
                  <a:srgbClr val="FF0000"/>
                </a:solidFill>
              </a:rPr>
              <a:t>Robert Workman,</a:t>
            </a:r>
            <a:r>
              <a:rPr lang="it-IT" sz="2400" dirty="0"/>
              <a:t> cuando viajaba por el Congo, </a:t>
            </a:r>
            <a:r>
              <a:rPr lang="it-IT" sz="2400" dirty="0" smtClean="0"/>
              <a:t>quer</a:t>
            </a:r>
            <a:r>
              <a:rPr lang="it-IT" sz="2400" dirty="0" smtClean="0">
                <a:latin typeface="Doulos SIL"/>
                <a:ea typeface="Doulos SIL"/>
                <a:cs typeface="Doulos SIL"/>
              </a:rPr>
              <a:t>í</a:t>
            </a:r>
            <a:r>
              <a:rPr lang="it-IT" sz="2400" dirty="0" smtClean="0"/>
              <a:t>a </a:t>
            </a:r>
            <a:r>
              <a:rPr lang="it-IT" sz="2400" dirty="0"/>
              <a:t>ayudar a los pobres y hacerlos autosuficientes. </a:t>
            </a: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 smtClean="0"/>
              <a:t>Gracias a él, por </a:t>
            </a:r>
            <a:r>
              <a:rPr lang="it-IT" sz="2400" dirty="0" smtClean="0"/>
              <a:t>eso, yo aprend</a:t>
            </a:r>
            <a:r>
              <a:rPr lang="it-IT" sz="2400" dirty="0" smtClean="0">
                <a:latin typeface="Doulos SIL"/>
                <a:ea typeface="Doulos SIL"/>
                <a:cs typeface="Doulos SIL"/>
              </a:rPr>
              <a:t>í</a:t>
            </a:r>
            <a:r>
              <a:rPr lang="it-IT" sz="2400" dirty="0" smtClean="0"/>
              <a:t> </a:t>
            </a:r>
            <a:r>
              <a:rPr lang="it-IT" sz="2400" dirty="0"/>
              <a:t>a </a:t>
            </a:r>
            <a:r>
              <a:rPr lang="it-IT" sz="2400" dirty="0" smtClean="0"/>
              <a:t>crear energ</a:t>
            </a:r>
            <a:r>
              <a:rPr lang="it-IT" sz="2400" dirty="0" smtClean="0">
                <a:latin typeface="Doulos SIL"/>
                <a:ea typeface="Doulos SIL"/>
                <a:cs typeface="Doulos SIL"/>
              </a:rPr>
              <a:t>í</a:t>
            </a:r>
            <a:r>
              <a:rPr lang="it-IT" sz="2400" dirty="0" smtClean="0"/>
              <a:t>a </a:t>
            </a:r>
            <a:r>
              <a:rPr lang="it-IT" sz="2400" dirty="0"/>
              <a:t>de la </a:t>
            </a:r>
            <a:r>
              <a:rPr lang="it-IT" sz="2400" dirty="0">
                <a:solidFill>
                  <a:srgbClr val="FF0000"/>
                </a:solidFill>
              </a:rPr>
              <a:t>luz </a:t>
            </a:r>
            <a:r>
              <a:rPr lang="it-IT" sz="2400" dirty="0" smtClean="0">
                <a:solidFill>
                  <a:srgbClr val="FF0000"/>
                </a:solidFill>
              </a:rPr>
              <a:t>del sol.</a:t>
            </a:r>
            <a:r>
              <a:rPr lang="it-IT" sz="2400" dirty="0"/>
              <a:t> </a:t>
            </a:r>
          </a:p>
        </p:txBody>
      </p:sp>
      <p:pic>
        <p:nvPicPr>
          <p:cNvPr id="5" name="Immagine 5" descr="Immagine che contiene tramonto, giallo, tavolo, impostazione&#10;&#10;Descrizione generata con affidabilità elevata">
            <a:extLst>
              <a:ext uri="{FF2B5EF4-FFF2-40B4-BE49-F238E27FC236}">
                <a16:creationId xmlns="" xmlns:a16="http://schemas.microsoft.com/office/drawing/2014/main" id="{1C3649B0-783A-4D65-8095-45F2931C5B3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568171" y="2560320"/>
            <a:ext cx="2178858" cy="3310128"/>
          </a:xfrm>
          <a:prstGeom prst="rect">
            <a:avLst/>
          </a:prstGeom>
        </p:spPr>
      </p:pic>
      <p:pic>
        <p:nvPicPr>
          <p:cNvPr id="7" name="Immagine 7" descr="Immagine che contiene testo, mappa&#10;&#10;Descrizione generata con affidabilità molto elevata">
            <a:extLst>
              <a:ext uri="{FF2B5EF4-FFF2-40B4-BE49-F238E27FC236}">
                <a16:creationId xmlns="" xmlns:a16="http://schemas.microsoft.com/office/drawing/2014/main" id="{C6E1736F-5A77-4CF0-A7AE-17B9495C9F9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760857" y="2560320"/>
            <a:ext cx="3559278" cy="331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413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6227A172-D3C9-4079-ABD3-CE7F3E1DF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b="1" dirty="0"/>
              <a:t>Robert </a:t>
            </a:r>
            <a:r>
              <a:rPr lang="it-IT" sz="2800" b="1" dirty="0" err="1"/>
              <a:t>Workman</a:t>
            </a:r>
            <a:endParaRPr lang="it-IT"/>
          </a:p>
        </p:txBody>
      </p:sp>
      <p:pic>
        <p:nvPicPr>
          <p:cNvPr id="5" name="Immagine 5" descr="Immagine che contiene tavolo, cielo, sedendo, scrivania&#10;&#10;Descrizione generata con affidabilità elevata">
            <a:extLst>
              <a:ext uri="{FF2B5EF4-FFF2-40B4-BE49-F238E27FC236}">
                <a16:creationId xmlns="" xmlns:a16="http://schemas.microsoft.com/office/drawing/2014/main" id="{942EBA70-56CD-48CF-9E45-C9572A7839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06530" y="982131"/>
            <a:ext cx="4893736" cy="4893736"/>
          </a:xfrm>
          <a:prstGeom prst="rect">
            <a:avLst/>
          </a:prstGeom>
        </p:spPr>
      </p:pic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E879A381-B556-4989-B752-B501AE51850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sz="2400" dirty="0"/>
              <a:t>Viajando entre América </a:t>
            </a:r>
            <a:r>
              <a:rPr lang="it-IT" sz="2400" dirty="0" smtClean="0"/>
              <a:t>y Congo</a:t>
            </a:r>
            <a:r>
              <a:rPr lang="it-IT" sz="2400" dirty="0"/>
              <a:t>, él </a:t>
            </a:r>
            <a:r>
              <a:rPr lang="it-IT" sz="2400" dirty="0" smtClean="0"/>
              <a:t>pude </a:t>
            </a:r>
            <a:r>
              <a:rPr lang="it-IT" sz="2400" dirty="0"/>
              <a:t>encontrar una </a:t>
            </a:r>
            <a:r>
              <a:rPr lang="it-IT" sz="2400" dirty="0" smtClean="0"/>
              <a:t>soluci</a:t>
            </a:r>
            <a:r>
              <a:rPr lang="it-IT" sz="2400" dirty="0" smtClean="0">
                <a:latin typeface="Doulos SIL"/>
                <a:ea typeface="Doulos SIL"/>
                <a:cs typeface="Doulos SIL"/>
              </a:rPr>
              <a:t>ó</a:t>
            </a:r>
            <a:r>
              <a:rPr lang="it-IT" sz="2400" dirty="0" smtClean="0"/>
              <a:t>n </a:t>
            </a:r>
            <a:r>
              <a:rPr lang="it-IT" sz="2400" dirty="0"/>
              <a:t>que no solo ayuda a las personas del tercer </a:t>
            </a:r>
            <a:r>
              <a:rPr lang="it-IT" sz="2400" dirty="0" smtClean="0"/>
              <a:t>mundo sino también a </a:t>
            </a:r>
            <a:r>
              <a:rPr lang="it-IT" sz="2400" dirty="0" smtClean="0"/>
              <a:t>vosotros</a:t>
            </a:r>
            <a:r>
              <a:rPr lang="it-IT" sz="2400" dirty="0" smtClean="0"/>
              <a:t>.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400117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63F5082F-B5C1-46FB-8264-84B30FFC6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3097" y="1078700"/>
            <a:ext cx="6241816" cy="1127185"/>
          </a:xfrm>
        </p:spPr>
        <p:txBody>
          <a:bodyPr/>
          <a:lstStyle/>
          <a:p>
            <a:r>
              <a:rPr lang="it-IT" b="1" dirty="0" smtClean="0">
                <a:latin typeface="Candara"/>
              </a:rPr>
              <a:t>Mi evoluci</a:t>
            </a:r>
            <a:r>
              <a:rPr lang="it-IT" b="1" dirty="0" smtClean="0">
                <a:latin typeface="Doulos SIL"/>
                <a:ea typeface="Doulos SIL"/>
                <a:cs typeface="Doulos SIL"/>
              </a:rPr>
              <a:t>ó</a:t>
            </a:r>
            <a:r>
              <a:rPr lang="it-IT" b="1" dirty="0" smtClean="0">
                <a:latin typeface="Candara"/>
              </a:rPr>
              <a:t>n</a:t>
            </a:r>
            <a:endParaRPr lang="it-IT" b="1" dirty="0">
              <a:latin typeface="Candara"/>
            </a:endParaRPr>
          </a:p>
        </p:txBody>
      </p:sp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A062BA3D-25D4-40BF-A420-C20B0E0AF6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49437" y="2939132"/>
            <a:ext cx="5134759" cy="1644444"/>
          </a:xfrm>
        </p:spPr>
        <p:txBody>
          <a:bodyPr/>
          <a:lstStyle/>
          <a:p>
            <a:r>
              <a:rPr lang="it-IT" sz="2800" dirty="0" smtClean="0"/>
              <a:t>derivo </a:t>
            </a:r>
            <a:r>
              <a:rPr lang="it-IT" sz="2800" dirty="0"/>
              <a:t>del desarrollo del panel solar y el uso de </a:t>
            </a:r>
            <a:r>
              <a:rPr lang="it-IT" sz="2800" dirty="0" smtClean="0"/>
              <a:t>la energ</a:t>
            </a:r>
            <a:r>
              <a:rPr lang="it-IT" sz="2800" dirty="0" smtClean="0">
                <a:latin typeface="Doulos SIL"/>
                <a:ea typeface="Doulos SIL"/>
                <a:cs typeface="Doulos SIL"/>
              </a:rPr>
              <a:t>í</a:t>
            </a:r>
            <a:r>
              <a:rPr lang="it-IT" sz="2800" dirty="0" smtClean="0"/>
              <a:t>a </a:t>
            </a:r>
            <a:r>
              <a:rPr lang="it-IT" sz="2800" dirty="0"/>
              <a:t>limpia e inagotable del</a:t>
            </a:r>
            <a:r>
              <a:rPr lang="it-IT" sz="2800" dirty="0">
                <a:solidFill>
                  <a:srgbClr val="FF0000"/>
                </a:solidFill>
              </a:rPr>
              <a:t> sol.</a:t>
            </a:r>
          </a:p>
        </p:txBody>
      </p:sp>
      <p:sp>
        <p:nvSpPr>
          <p:cNvPr id="3" name="Notched Right Arrow 2"/>
          <p:cNvSpPr/>
          <p:nvPr/>
        </p:nvSpPr>
        <p:spPr>
          <a:xfrm>
            <a:off x="2025570" y="2963119"/>
            <a:ext cx="879676" cy="37039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7424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BC200072-1B18-424B-879A-34043608B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569" y="1035568"/>
            <a:ext cx="6241816" cy="619612"/>
          </a:xfrm>
        </p:spPr>
        <p:txBody>
          <a:bodyPr/>
          <a:lstStyle/>
          <a:p>
            <a:r>
              <a:rPr lang="it-IT" b="1" dirty="0"/>
              <a:t>Hoy en </a:t>
            </a:r>
            <a:r>
              <a:rPr lang="it-IT" b="1" dirty="0" smtClean="0"/>
              <a:t>d</a:t>
            </a:r>
            <a:r>
              <a:rPr lang="it-IT" b="1" dirty="0" smtClean="0">
                <a:latin typeface="Doulos SIL"/>
                <a:ea typeface="Doulos SIL"/>
                <a:cs typeface="Doulos SIL"/>
              </a:rPr>
              <a:t>í</a:t>
            </a:r>
            <a:r>
              <a:rPr lang="it-IT" b="1" dirty="0" smtClean="0"/>
              <a:t>a</a:t>
            </a:r>
            <a:r>
              <a:rPr lang="it-IT" b="1" dirty="0"/>
              <a:t> </a:t>
            </a:r>
          </a:p>
        </p:txBody>
      </p:sp>
      <p:pic>
        <p:nvPicPr>
          <p:cNvPr id="5" name="Immagine 5" descr="Immagine che contiene testo, mappa&#10;&#10;Descrizione generata con affidabilità molto elevata">
            <a:extLst>
              <a:ext uri="{FF2B5EF4-FFF2-40B4-BE49-F238E27FC236}">
                <a16:creationId xmlns="" xmlns:a16="http://schemas.microsoft.com/office/drawing/2014/main" id="{C9A49055-CBB0-40C1-A667-EBB483B7532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16636" r="16636"/>
          <a:stretch/>
        </p:blipFill>
        <p:spPr>
          <a:xfrm>
            <a:off x="7175170" y="1041939"/>
            <a:ext cx="3983037" cy="4775200"/>
          </a:xfrm>
          <a:prstGeom prst="rect">
            <a:avLst/>
          </a:prstGeom>
        </p:spPr>
      </p:pic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1560E4F9-8858-49F5-AF02-A7D308E3F8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79097" y="2013995"/>
            <a:ext cx="5767364" cy="3300274"/>
          </a:xfrm>
        </p:spPr>
        <p:txBody>
          <a:bodyPr>
            <a:normAutofit/>
          </a:bodyPr>
          <a:lstStyle/>
          <a:p>
            <a:r>
              <a:rPr lang="it-IT" sz="2400" dirty="0" smtClean="0"/>
              <a:t>Me producen en </a:t>
            </a:r>
            <a:r>
              <a:rPr lang="it-IT" sz="2400" dirty="0"/>
              <a:t>paises asiáticos y </a:t>
            </a:r>
            <a:r>
              <a:rPr lang="it-IT" sz="2400" dirty="0" smtClean="0"/>
              <a:t>me</a:t>
            </a:r>
            <a:r>
              <a:rPr lang="it-IT" sz="2400" dirty="0" smtClean="0"/>
              <a:t> exportan </a:t>
            </a:r>
            <a:r>
              <a:rPr lang="it-IT" sz="2400" dirty="0"/>
              <a:t>en todo el </a:t>
            </a:r>
            <a:r>
              <a:rPr lang="it-IT" sz="2400" dirty="0" smtClean="0"/>
              <a:t>mundo.</a:t>
            </a:r>
          </a:p>
          <a:p>
            <a:pPr algn="l"/>
            <a:r>
              <a:rPr lang="it-IT" sz="2400" dirty="0" smtClean="0"/>
              <a:t>Mis modelos</a:t>
            </a:r>
            <a:r>
              <a:rPr lang="it-IT" sz="2400" dirty="0" smtClean="0"/>
              <a:t>: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it-IT" sz="2400" dirty="0" smtClean="0"/>
              <a:t>segùn </a:t>
            </a:r>
            <a:r>
              <a:rPr lang="it-IT" sz="2400" dirty="0"/>
              <a:t>el </a:t>
            </a:r>
            <a:r>
              <a:rPr lang="it-IT" sz="2400" dirty="0" smtClean="0"/>
              <a:t>productor </a:t>
            </a:r>
            <a:r>
              <a:rPr lang="it-IT" sz="2400" dirty="0"/>
              <a:t>y </a:t>
            </a:r>
            <a:endParaRPr lang="it-IT" sz="2400" dirty="0" smtClean="0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it-IT" sz="2400" dirty="0" smtClean="0"/>
              <a:t>la </a:t>
            </a:r>
            <a:r>
              <a:rPr lang="it-IT" sz="2400" dirty="0"/>
              <a:t>potencia. </a:t>
            </a:r>
          </a:p>
          <a:p>
            <a:pPr algn="l"/>
            <a:r>
              <a:rPr lang="it-IT" sz="2400" dirty="0" smtClean="0"/>
              <a:t>Mi</a:t>
            </a:r>
            <a:r>
              <a:rPr lang="it-IT" sz="2400" dirty="0" smtClean="0"/>
              <a:t> </a:t>
            </a:r>
            <a:r>
              <a:rPr lang="it-IT" sz="2400" dirty="0" smtClean="0"/>
              <a:t>precio </a:t>
            </a:r>
            <a:r>
              <a:rPr lang="it-IT" sz="2400" dirty="0"/>
              <a:t>varia según la marca y la </a:t>
            </a:r>
            <a:r>
              <a:rPr lang="it-IT" sz="2400" dirty="0" smtClean="0"/>
              <a:t>calidad.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437585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El </a:t>
            </a:r>
            <a:r>
              <a:rPr lang="it-IT" dirty="0" smtClean="0"/>
              <a:t>Se</a:t>
            </a:r>
            <a:r>
              <a:rPr lang="it-IT" dirty="0" smtClean="0">
                <a:latin typeface="Doulos SIL"/>
                <a:ea typeface="Doulos SIL"/>
                <a:cs typeface="Doulos SIL"/>
              </a:rPr>
              <a:t>ñor </a:t>
            </a:r>
            <a:r>
              <a:rPr lang="it-IT" dirty="0" smtClean="0"/>
              <a:t>cargador </a:t>
            </a:r>
            <a:r>
              <a:rPr lang="it-IT" dirty="0"/>
              <a:t>a energía solar…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Desventajas</a:t>
            </a:r>
          </a:p>
          <a:p>
            <a:pPr marL="0" indent="0">
              <a:buNone/>
            </a:pPr>
            <a:r>
              <a:rPr lang="it-IT" dirty="0"/>
              <a:t>Podría ser producido por niños explotados en países subdesarrollados donde el coste de producción es más bajo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Ventajas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t-IT" dirty="0"/>
              <a:t>El uso de energía limpia, energía renovable: la energía solar;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t-IT" dirty="0"/>
              <a:t>Reducción del uso de electricidad;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t-IT" dirty="0" smtClean="0"/>
              <a:t>Puedo ser usado </a:t>
            </a:r>
            <a:r>
              <a:rPr lang="it-IT" dirty="0"/>
              <a:t>en países donde la electricidad no siempre es disponible</a:t>
            </a:r>
          </a:p>
        </p:txBody>
      </p:sp>
    </p:spTree>
    <p:extLst>
      <p:ext uri="{BB962C8B-B14F-4D97-AF65-F5344CB8AC3E}">
        <p14:creationId xmlns:p14="http://schemas.microsoft.com/office/powerpoint/2010/main" val="2313416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5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Gracias por vuestra atención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Griselda Alikaj e Daniele Chiappe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097649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o">
  <a:themeElements>
    <a:clrScheme name="Orga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</TotalTime>
  <Words>127</Words>
  <Application>Microsoft Office PowerPoint</Application>
  <PresentationFormat>Custom</PresentationFormat>
  <Paragraphs>33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Organico</vt:lpstr>
      <vt:lpstr>EL CARGADOR SOLAR</vt:lpstr>
      <vt:lpstr>ORIGEN</vt:lpstr>
      <vt:lpstr>Robert Workman, cuando viajaba por el Congo, quería ayudar a los pobres y hacerlos autosuficientes.  Gracias a él, por eso, yo aprendí a crear energía de la luz del sol. </vt:lpstr>
      <vt:lpstr>Robert Workman</vt:lpstr>
      <vt:lpstr>Mi evolución</vt:lpstr>
      <vt:lpstr>Hoy en día </vt:lpstr>
      <vt:lpstr>El Señor cargador a energía solar…</vt:lpstr>
      <vt:lpstr>Gracias por vuestra atención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CARGADOR SOLAR</dc:title>
  <dc:creator>Noise</dc:creator>
  <cp:lastModifiedBy>Noise</cp:lastModifiedBy>
  <cp:revision>5</cp:revision>
  <dcterms:created xsi:type="dcterms:W3CDTF">2012-07-30T23:18:30Z</dcterms:created>
  <dcterms:modified xsi:type="dcterms:W3CDTF">2018-05-25T15:02:36Z</dcterms:modified>
</cp:coreProperties>
</file>