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Doulos SIL" panose="02000500070000020004" pitchFamily="2" charset="0"/>
      <p:regular r:id="rId11"/>
    </p:embeddedFont>
    <p:embeddedFont>
      <p:font typeface="Book Antiqua" panose="02040602050305030304" pitchFamily="18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99131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7" name="Shape 1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18" name="Shape 1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 b="0" i="0" u="none" strike="noStrike" cap="none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E1DCA5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9" name="Shape 1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Shape 2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95000" algn="tl" rotWithShape="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19" name="Shape 11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20" name="Shape 120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21" name="Shape 121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Shape 122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 rot="5400000">
            <a:off x="4822274" y="2503684"/>
            <a:ext cx="5566765" cy="167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 rot="5400000">
            <a:off x="930536" y="607806"/>
            <a:ext cx="5023821" cy="55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29" name="Shape 129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30" name="Shape 130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31" name="Shape 131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Shape 132"/>
            <p:cNvCxnSpPr/>
            <p:nvPr/>
          </p:nvCxnSpPr>
          <p:spPr>
            <a:xfrm rot="10800000">
              <a:off x="4826613" y="1927417"/>
              <a:ext cx="2468880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6" name="Shape 36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37" name="Shape 37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38" name="Shape 38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Shape 39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45" name="Shape 45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46" name="Shape 46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E1DCA5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47" name="Shape 47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Shape 48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Shape 53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54" name="Shape 5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55" name="Shape 5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Shape 56"/>
            <p:cNvCxnSpPr/>
            <p:nvPr/>
          </p:nvCxnSpPr>
          <p:spPr>
            <a:xfrm rot="10800000">
              <a:off x="4831976" y="1927412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7" name="Shape 67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68" name="Shape 6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69" name="Shape 6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Shape 70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88488" y="2947595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5002306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4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83" name="Shape 8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84" name="Shape 8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Shape 8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91" name="Shape 9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2" name="Shape 9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93" name="Shape 9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Shape 9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92001" y="559398"/>
            <a:ext cx="4116667" cy="556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5034579" y="3603812"/>
            <a:ext cx="3411725" cy="251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0000" sy="6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664515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0000" sy="60000" flip="none" algn="tl"/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683568" y="404664"/>
            <a:ext cx="77724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39428"/>
              </a:buClr>
              <a:buSzPts val="8800"/>
              <a:buFont typeface="Arial"/>
              <a:buNone/>
            </a:pPr>
            <a:r>
              <a:rPr lang="it-IT" sz="8800" b="0" i="0" u="none" strike="noStrike" cap="none" dirty="0" smtClean="0">
                <a:solidFill>
                  <a:srgbClr val="A39428"/>
                </a:solidFill>
                <a:latin typeface="Arial"/>
                <a:ea typeface="Arial"/>
                <a:cs typeface="Arial"/>
                <a:sym typeface="Arial"/>
              </a:rPr>
              <a:t>OLIVIETTA </a:t>
            </a:r>
            <a:br>
              <a:rPr lang="it-IT" sz="8800" b="0" i="0" u="none" strike="noStrike" cap="none" dirty="0" smtClean="0">
                <a:solidFill>
                  <a:srgbClr val="A3942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6000" b="0" i="0" u="none" strike="noStrike" cap="none" dirty="0" smtClean="0">
                <a:solidFill>
                  <a:srgbClr val="A39428"/>
                </a:solidFill>
                <a:latin typeface="Arial"/>
                <a:ea typeface="Arial"/>
                <a:cs typeface="Arial"/>
                <a:sym typeface="Arial"/>
              </a:rPr>
              <a:t>la ACEITUNA</a:t>
            </a:r>
            <a:endParaRPr sz="6000" b="0" i="0" u="none" strike="noStrike" cap="none" dirty="0">
              <a:solidFill>
                <a:srgbClr val="A394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30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912" y="2438639"/>
            <a:ext cx="6840760" cy="3839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99247" y="2132857"/>
            <a:ext cx="7745505" cy="399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dirty="0" smtClean="0"/>
              <a:t>Nazco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las zonas Mediterráneas y en Asia menor (hodierna Turquía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).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                     Los primeros</a:t>
            </a: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                en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cultivarme                                                  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 aceituna</a:t>
            </a:r>
            <a:endParaRPr dirty="0"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                fueron los </a:t>
            </a:r>
            <a:endParaRPr dirty="0"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                romanos y </a:t>
            </a:r>
            <a:endParaRPr dirty="0"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				  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los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etruscos.</a:t>
            </a: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21335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21335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043608" y="764704"/>
            <a:ext cx="7195878" cy="77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Book Antiqua"/>
              <a:buNone/>
            </a:pPr>
            <a:r>
              <a:rPr lang="it-IT" sz="5400" b="0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Origen</a:t>
            </a:r>
            <a:endParaRPr sz="5400" b="0" i="0" u="none" strike="noStrike" cap="non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217" y="3044576"/>
            <a:ext cx="5832648" cy="3119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99247" y="2204864"/>
            <a:ext cx="7745505" cy="432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Hoy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 cultivan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 las zonas Mediterráneas, en las colinas no más altas que 800 metres. También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cerca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 los grandes lagos como per ejemplo el de Garda.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              					</a:t>
            </a: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				       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Este es un olivo</a:t>
            </a: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Book Antiqua"/>
              <a:buNone/>
            </a:pPr>
            <a:r>
              <a:rPr lang="it-IT" sz="5400" b="0" i="0" u="none" strike="noStrike" cap="none" dirty="0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¿</a:t>
            </a:r>
            <a:r>
              <a:rPr lang="it-IT" sz="5400" b="0" i="0" u="none" strike="noStrike" cap="none" dirty="0" smtClean="0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D</a:t>
            </a:r>
            <a:r>
              <a:rPr lang="it-IT" sz="5400" b="0" i="0" u="none" strike="noStrike" cap="none" dirty="0" smtClean="0">
                <a:solidFill>
                  <a:srgbClr val="00B050"/>
                </a:solidFill>
                <a:latin typeface="Doulos SIL"/>
                <a:ea typeface="Doulos SIL"/>
                <a:cs typeface="Doulos SIL"/>
                <a:sym typeface="Book Antiqua"/>
              </a:rPr>
              <a:t>ó</a:t>
            </a:r>
            <a:r>
              <a:rPr lang="it-IT" sz="5400" b="0" i="0" u="none" strike="noStrike" cap="none" dirty="0" smtClean="0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nde </a:t>
            </a:r>
            <a:r>
              <a:rPr lang="it-IT" dirty="0" smtClean="0">
                <a:solidFill>
                  <a:srgbClr val="00B050"/>
                </a:solidFill>
              </a:rPr>
              <a:t>me</a:t>
            </a:r>
            <a:r>
              <a:rPr lang="it-IT" sz="5400" b="0" i="0" u="none" strike="noStrike" cap="none" dirty="0" smtClean="0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 cultivan?</a:t>
            </a:r>
            <a:endParaRPr sz="5400" b="0" i="0" u="none" strike="noStrike" cap="none" dirty="0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024" y="3606161"/>
            <a:ext cx="4032448" cy="2709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99247" y="2204864"/>
            <a:ext cx="7745505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 Italia </a:t>
            </a:r>
            <a:r>
              <a:rPr lang="it-IT" dirty="0" smtClean="0"/>
              <a:t>hay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distintos tipos de aceituna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según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la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región. En Liguria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por ejemplo hay la aceituna “taggiasca”, “lavagnina” y “colombaia”, mientras que en Puglia hay la aceituna “coratina”, “olgiarola” y “peranzana”.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			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y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r>
              <a:rPr lang="it-IT" sz="2000" b="0" i="0" u="none" strike="noStrike" cap="none" dirty="0">
                <a:solidFill>
                  <a:srgbClr val="262626"/>
                </a:solidFill>
                <a:sym typeface="Book Antiqua"/>
              </a:rPr>
              <a:t>Aceituna “taggiasca”	         	</a:t>
            </a:r>
            <a:r>
              <a:rPr lang="it-IT" sz="2000" dirty="0"/>
              <a:t>   </a:t>
            </a:r>
            <a:r>
              <a:rPr lang="it-IT" sz="2000" b="0" i="0" u="none" strike="noStrike" cap="none" dirty="0">
                <a:solidFill>
                  <a:srgbClr val="262626"/>
                </a:solidFill>
                <a:sym typeface="Book Antiqua"/>
              </a:rPr>
              <a:t> Aceituna “coratina”</a:t>
            </a:r>
            <a:endParaRPr sz="2000" b="0" i="0" u="none" strike="noStrike" cap="none" dirty="0">
              <a:solidFill>
                <a:srgbClr val="262626"/>
              </a:solidFill>
              <a:sym typeface="Book Antiqua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Book Antiqua"/>
              <a:buNone/>
            </a:pPr>
            <a:r>
              <a:rPr lang="it-IT" sz="5400" b="0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Tipos de aceituna</a:t>
            </a:r>
            <a:endParaRPr sz="5400" b="0" i="0" u="none" strike="noStrike" cap="non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072" y="4186430"/>
            <a:ext cx="2882870" cy="1923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0904" y="4153262"/>
            <a:ext cx="2684532" cy="196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99247" y="2060848"/>
            <a:ext cx="7745505" cy="479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Conmigo se extrae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el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aceite. Los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romanos usaban el almazara remolcado por algunos animales, como un burro, o por las personas.</a:t>
            </a:r>
            <a:endParaRPr dirty="0"/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Hoy se usa un tipo de almazara más moderno que usa </a:t>
            </a:r>
            <a:r>
              <a:rPr lang="it-IT" dirty="0" smtClean="0"/>
              <a:t>macinar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ías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en lugar de los animales.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					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				             →</a:t>
            </a: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Book Antiqua"/>
              <a:buNone/>
            </a:pPr>
            <a:r>
              <a:rPr lang="it-IT" sz="5400" b="0" i="0" u="none" strike="noStrike" cap="none" dirty="0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Producción de aceite</a:t>
            </a:r>
            <a:endParaRPr sz="5400" b="0" i="0" u="none" strike="noStrike" cap="none" dirty="0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4007328"/>
            <a:ext cx="4055642" cy="269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0192" y="4007328"/>
            <a:ext cx="2396462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427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 puedes usar en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muchas 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recetas para </a:t>
            </a:r>
            <a:r>
              <a:rPr lang="it-IT" dirty="0" smtClean="0"/>
              <a:t>dar sabor a los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platos 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como: la pizza, la pasta, los platos 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 carne, los platos con la hortaliza</a:t>
            </a: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y los platos fritos.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Book Antiqua"/>
              <a:buNone/>
            </a:pPr>
            <a:r>
              <a:rPr lang="it-IT" sz="5400" b="0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Recetas con aceituna</a:t>
            </a:r>
            <a:endParaRPr sz="5400" b="0" i="0" u="none" strike="noStrike" cap="non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4627931"/>
            <a:ext cx="3352374" cy="188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20" y="2204864"/>
            <a:ext cx="324036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4627931"/>
            <a:ext cx="3801613" cy="198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99247" y="2204865"/>
            <a:ext cx="7745505" cy="392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</a:pPr>
            <a:r>
              <a:rPr lang="it-IT" dirty="0"/>
              <a:t>D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urante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los últimos años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el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calentamiento global </a:t>
            </a:r>
            <a:r>
              <a:rPr lang="it-IT" sz="2400" b="0" i="0" u="none" strike="noStrike" cap="none" dirty="0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me ha influenzado en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manera muy negativa. El aumento de las moscas parásitas (Bactrocera oleae) está </a:t>
            </a:r>
            <a:r>
              <a:rPr lang="it-IT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destruyendo </a:t>
            </a:r>
            <a:r>
              <a:rPr lang="it-IT" smtClean="0"/>
              <a:t>mis</a:t>
            </a:r>
            <a:r>
              <a:rPr lang="it-IT" sz="2400" b="0" i="0" u="none" strike="noStrike" cap="none" smtClean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it-IT" sz="24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cultivos en el Mediterráneo.</a:t>
            </a:r>
            <a:endParaRPr dirty="0"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Book Antiqua"/>
              <a:buNone/>
            </a:pPr>
            <a:r>
              <a:rPr lang="it-IT" sz="5400" b="0" i="0" u="none" strike="noStrike" cap="none">
                <a:solidFill>
                  <a:srgbClr val="00B050"/>
                </a:solidFill>
                <a:latin typeface="Book Antiqua"/>
                <a:ea typeface="Book Antiqua"/>
                <a:cs typeface="Book Antiqua"/>
                <a:sym typeface="Book Antiqua"/>
              </a:rPr>
              <a:t>Problemas de aceituna</a:t>
            </a:r>
            <a:endParaRPr sz="5400" b="0" i="0" u="none" strike="noStrike" cap="none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7384" y="3861048"/>
            <a:ext cx="3869255" cy="254752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 rot="2743556">
            <a:off x="3156112" y="3964622"/>
            <a:ext cx="1289230" cy="4223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rgbClr val="4C1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Copertina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pertina">
  <a:themeElements>
    <a:clrScheme name="Copertina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(4:3)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Doulos SIL</vt:lpstr>
      <vt:lpstr>Book Antiqua</vt:lpstr>
      <vt:lpstr>Noto Sans Symbols</vt:lpstr>
      <vt:lpstr>Copertina</vt:lpstr>
      <vt:lpstr>Copertina</vt:lpstr>
      <vt:lpstr>OLIVIETTA  la ACEITUNA</vt:lpstr>
      <vt:lpstr>Origen</vt:lpstr>
      <vt:lpstr>¿Dónde me cultivan?</vt:lpstr>
      <vt:lpstr>Tipos de aceituna</vt:lpstr>
      <vt:lpstr>Producción de aceite</vt:lpstr>
      <vt:lpstr>Recetas con aceituna</vt:lpstr>
      <vt:lpstr>Problemas de aceituna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OLIVIETTA  la ACEITUNA</dc:title>
  <cp:lastModifiedBy>Noise</cp:lastModifiedBy>
  <cp:revision>1</cp:revision>
  <dcterms:modified xsi:type="dcterms:W3CDTF">2018-05-25T15:24:34Z</dcterms:modified>
</cp:coreProperties>
</file>