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16927-574C-8C9B-1F0C-D0F10E03518B}" v="1" dt="2022-02-26T19:48:19.971"/>
    <p1510:client id="{F9D9BD38-03BD-4C57-ADB2-9DECBDF61DBD}" v="152" dt="2022-02-26T11:18:54.775"/>
    <p1510:client id="{CB947737-7F88-4A28-848C-8A4ADB35BFC6}" v="866" dt="2022-02-26T19:42:10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40548-6473-446A-B792-3D263759EA6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8B15E7-E11B-44CD-AD8C-A5A704782AD9}">
      <dgm:prSet/>
      <dgm:spPr/>
      <dgm:t>
        <a:bodyPr/>
        <a:lstStyle/>
        <a:p>
          <a:r>
            <a:rPr lang="en-US"/>
            <a:t>nalazi se u </a:t>
          </a:r>
          <a:r>
            <a:rPr lang="en-US" err="1"/>
            <a:t>Prvić</a:t>
          </a:r>
          <a:r>
            <a:rPr lang="en-US"/>
            <a:t> Luci 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otoku</a:t>
          </a:r>
          <a:r>
            <a:rPr lang="en-US"/>
            <a:t> </a:t>
          </a:r>
          <a:r>
            <a:rPr lang="en-US" err="1"/>
            <a:t>Prviću</a:t>
          </a:r>
          <a:endParaRPr lang="en-US"/>
        </a:p>
      </dgm:t>
    </dgm:pt>
    <dgm:pt modelId="{81D32CED-E5FF-44E2-BD2F-84B78E43D711}" type="parTrans" cxnId="{CCDD3919-8057-4076-A560-D31CBD6B1A9B}">
      <dgm:prSet/>
      <dgm:spPr/>
      <dgm:t>
        <a:bodyPr/>
        <a:lstStyle/>
        <a:p>
          <a:endParaRPr lang="en-US"/>
        </a:p>
      </dgm:t>
    </dgm:pt>
    <dgm:pt modelId="{49C5CC3E-0691-4A1A-BE8E-DF71A0AA2A34}" type="sibTrans" cxnId="{CCDD3919-8057-4076-A560-D31CBD6B1A9B}">
      <dgm:prSet/>
      <dgm:spPr/>
      <dgm:t>
        <a:bodyPr/>
        <a:lstStyle/>
        <a:p>
          <a:endParaRPr lang="en-US"/>
        </a:p>
      </dgm:t>
    </dgm:pt>
    <dgm:pt modelId="{BBDF31A4-889B-415F-83C7-2052BDEC9407}">
      <dgm:prSet/>
      <dgm:spPr/>
      <dgm:t>
        <a:bodyPr/>
        <a:lstStyle/>
        <a:p>
          <a:pPr rtl="0"/>
          <a:r>
            <a:rPr lang="en-US"/>
            <a:t> </a:t>
          </a:r>
          <a:r>
            <a:rPr lang="en-US" err="1"/>
            <a:t>vanjski</a:t>
          </a:r>
          <a:r>
            <a:rPr lang="en-US"/>
            <a:t> </a:t>
          </a:r>
          <a:r>
            <a:rPr lang="en-US" err="1"/>
            <a:t>postav</a:t>
          </a:r>
          <a:r>
            <a:rPr lang="en-US"/>
            <a:t>: </a:t>
          </a:r>
          <a:r>
            <a:rPr lang="en-US" err="1"/>
            <a:t>padobranac</a:t>
          </a:r>
          <a:r>
            <a:rPr lang="en-US"/>
            <a:t>, </a:t>
          </a:r>
          <a:r>
            <a:rPr lang="en-US" err="1"/>
            <a:t>viseći</a:t>
          </a:r>
          <a:r>
            <a:rPr lang="en-US"/>
            <a:t> most </a:t>
          </a:r>
          <a:r>
            <a:rPr lang="en-US" err="1"/>
            <a:t>i</a:t>
          </a:r>
          <a:r>
            <a:rPr lang="en-US"/>
            <a:t> </a:t>
          </a:r>
          <a:r>
            <a:rPr lang="en-US" err="1"/>
            <a:t>mlin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za </a:t>
          </a:r>
          <a:r>
            <a:rPr lang="en-US" err="1">
              <a:latin typeface="Calibri Light" panose="020F0302020204030204"/>
            </a:rPr>
            <a:t>masline</a:t>
          </a:r>
          <a:r>
            <a:rPr lang="en-US">
              <a:latin typeface="Calibri Light" panose="020F0302020204030204"/>
            </a:rPr>
            <a:t> u </a:t>
          </a:r>
          <a:r>
            <a:rPr lang="en-US" err="1">
              <a:latin typeface="Calibri Light" panose="020F0302020204030204"/>
            </a:rPr>
            <a:t>prirodnoj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veličini</a:t>
          </a:r>
          <a:endParaRPr lang="en-US">
            <a:latin typeface="Calibri Light" panose="020F0302020204030204"/>
          </a:endParaRPr>
        </a:p>
      </dgm:t>
    </dgm:pt>
    <dgm:pt modelId="{51FD5906-4B80-4130-AAF8-83CEE89CC80C}" type="parTrans" cxnId="{2121843F-300A-4504-95F5-AA2C230BE93C}">
      <dgm:prSet/>
      <dgm:spPr/>
      <dgm:t>
        <a:bodyPr/>
        <a:lstStyle/>
        <a:p>
          <a:endParaRPr lang="en-US"/>
        </a:p>
      </dgm:t>
    </dgm:pt>
    <dgm:pt modelId="{0078BA1C-D627-4E85-81C8-E9CE20138FBA}" type="sibTrans" cxnId="{2121843F-300A-4504-95F5-AA2C230BE93C}">
      <dgm:prSet/>
      <dgm:spPr/>
      <dgm:t>
        <a:bodyPr/>
        <a:lstStyle/>
        <a:p>
          <a:endParaRPr lang="en-US"/>
        </a:p>
      </dgm:t>
    </dgm:pt>
    <dgm:pt modelId="{08BFFCD5-BEB8-441B-A0FF-E6F5590FD87D}">
      <dgm:prSet/>
      <dgm:spPr/>
      <dgm:t>
        <a:bodyPr/>
        <a:lstStyle/>
        <a:p>
          <a:r>
            <a:rPr lang="en-US"/>
            <a:t>  </a:t>
          </a:r>
          <a:r>
            <a:rPr lang="en-US" err="1"/>
            <a:t>unutarnji</a:t>
          </a:r>
          <a:r>
            <a:rPr lang="en-US"/>
            <a:t> </a:t>
          </a:r>
          <a:r>
            <a:rPr lang="en-US" err="1"/>
            <a:t>postav</a:t>
          </a:r>
          <a:r>
            <a:rPr lang="en-US"/>
            <a:t>: </a:t>
          </a:r>
          <a:r>
            <a:rPr lang="en-US" err="1"/>
            <a:t>makete</a:t>
          </a:r>
          <a:r>
            <a:rPr lang="en-US"/>
            <a:t> </a:t>
          </a:r>
          <a:r>
            <a:rPr lang="en-US" err="1"/>
            <a:t>mlinova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vodeni</a:t>
          </a:r>
          <a:r>
            <a:rPr lang="en-US"/>
            <a:t> </a:t>
          </a:r>
          <a:r>
            <a:rPr lang="en-US" err="1"/>
            <a:t>i</a:t>
          </a:r>
          <a:r>
            <a:rPr lang="en-US"/>
            <a:t> </a:t>
          </a:r>
          <a:r>
            <a:rPr lang="en-US" err="1"/>
            <a:t>vjetreni</a:t>
          </a:r>
          <a:r>
            <a:rPr lang="en-US"/>
            <a:t> </a:t>
          </a:r>
          <a:r>
            <a:rPr lang="en-US" err="1"/>
            <a:t>pogon</a:t>
          </a:r>
          <a:r>
            <a:rPr lang="en-US"/>
            <a:t> </a:t>
          </a:r>
          <a:r>
            <a:rPr lang="en-US" err="1"/>
            <a:t>kao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 </a:t>
          </a:r>
          <a:r>
            <a:rPr lang="en-US" err="1"/>
            <a:t>druge</a:t>
          </a:r>
          <a:r>
            <a:rPr lang="en-US"/>
            <a:t> </a:t>
          </a:r>
          <a:r>
            <a:rPr lang="en-US" err="1"/>
            <a:t>naprave</a:t>
          </a:r>
          <a:endParaRPr lang="en-US"/>
        </a:p>
      </dgm:t>
    </dgm:pt>
    <dgm:pt modelId="{92D1BD0B-729C-433B-AD07-ECB86D2B15C4}" type="parTrans" cxnId="{460D39C5-B53D-41C1-B8CF-EBD30C2007ED}">
      <dgm:prSet/>
      <dgm:spPr/>
      <dgm:t>
        <a:bodyPr/>
        <a:lstStyle/>
        <a:p>
          <a:endParaRPr lang="en-US"/>
        </a:p>
      </dgm:t>
    </dgm:pt>
    <dgm:pt modelId="{5CB42D15-2A29-4524-B4A2-5BEA341A4180}" type="sibTrans" cxnId="{460D39C5-B53D-41C1-B8CF-EBD30C2007ED}">
      <dgm:prSet/>
      <dgm:spPr/>
      <dgm:t>
        <a:bodyPr/>
        <a:lstStyle/>
        <a:p>
          <a:endParaRPr lang="en-US"/>
        </a:p>
      </dgm:t>
    </dgm:pt>
    <dgm:pt modelId="{B44E665C-5C89-48DF-B846-5DA44CDC796C}" type="pres">
      <dgm:prSet presAssocID="{B3940548-6473-446A-B792-3D263759EA69}" presName="linear" presStyleCnt="0">
        <dgm:presLayoutVars>
          <dgm:animLvl val="lvl"/>
          <dgm:resizeHandles val="exact"/>
        </dgm:presLayoutVars>
      </dgm:prSet>
      <dgm:spPr/>
    </dgm:pt>
    <dgm:pt modelId="{16B24E58-64BF-4189-B3C8-661433F8DDD1}" type="pres">
      <dgm:prSet presAssocID="{CC8B15E7-E11B-44CD-AD8C-A5A704782A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8C0464-318E-46DC-BD77-BCE3B4C4D4B6}" type="pres">
      <dgm:prSet presAssocID="{49C5CC3E-0691-4A1A-BE8E-DF71A0AA2A34}" presName="spacer" presStyleCnt="0"/>
      <dgm:spPr/>
    </dgm:pt>
    <dgm:pt modelId="{AC7F5459-0B0B-4229-A9CB-8B05F52832DB}" type="pres">
      <dgm:prSet presAssocID="{BBDF31A4-889B-415F-83C7-2052BDEC94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AFC433-2B4C-4667-ABC0-D825F11D6DF0}" type="pres">
      <dgm:prSet presAssocID="{0078BA1C-D627-4E85-81C8-E9CE20138FBA}" presName="spacer" presStyleCnt="0"/>
      <dgm:spPr/>
    </dgm:pt>
    <dgm:pt modelId="{4C0965CB-2F55-4A2B-AC70-5BDD534B1AB7}" type="pres">
      <dgm:prSet presAssocID="{08BFFCD5-BEB8-441B-A0FF-E6F5590FD8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DD3919-8057-4076-A560-D31CBD6B1A9B}" srcId="{B3940548-6473-446A-B792-3D263759EA69}" destId="{CC8B15E7-E11B-44CD-AD8C-A5A704782AD9}" srcOrd="0" destOrd="0" parTransId="{81D32CED-E5FF-44E2-BD2F-84B78E43D711}" sibTransId="{49C5CC3E-0691-4A1A-BE8E-DF71A0AA2A34}"/>
    <dgm:cxn modelId="{2121843F-300A-4504-95F5-AA2C230BE93C}" srcId="{B3940548-6473-446A-B792-3D263759EA69}" destId="{BBDF31A4-889B-415F-83C7-2052BDEC9407}" srcOrd="1" destOrd="0" parTransId="{51FD5906-4B80-4130-AAF8-83CEE89CC80C}" sibTransId="{0078BA1C-D627-4E85-81C8-E9CE20138FBA}"/>
    <dgm:cxn modelId="{42BB2344-1C9A-4E5C-9D85-569B9DA0A910}" type="presOf" srcId="{BBDF31A4-889B-415F-83C7-2052BDEC9407}" destId="{AC7F5459-0B0B-4229-A9CB-8B05F52832DB}" srcOrd="0" destOrd="0" presId="urn:microsoft.com/office/officeart/2005/8/layout/vList2"/>
    <dgm:cxn modelId="{63A136B3-BF05-4B0B-951D-EDB7733F3CF8}" type="presOf" srcId="{CC8B15E7-E11B-44CD-AD8C-A5A704782AD9}" destId="{16B24E58-64BF-4189-B3C8-661433F8DDD1}" srcOrd="0" destOrd="0" presId="urn:microsoft.com/office/officeart/2005/8/layout/vList2"/>
    <dgm:cxn modelId="{460D39C5-B53D-41C1-B8CF-EBD30C2007ED}" srcId="{B3940548-6473-446A-B792-3D263759EA69}" destId="{08BFFCD5-BEB8-441B-A0FF-E6F5590FD87D}" srcOrd="2" destOrd="0" parTransId="{92D1BD0B-729C-433B-AD07-ECB86D2B15C4}" sibTransId="{5CB42D15-2A29-4524-B4A2-5BEA341A4180}"/>
    <dgm:cxn modelId="{356E5ED1-5154-43D6-8FDB-33BF8351625B}" type="presOf" srcId="{08BFFCD5-BEB8-441B-A0FF-E6F5590FD87D}" destId="{4C0965CB-2F55-4A2B-AC70-5BDD534B1AB7}" srcOrd="0" destOrd="0" presId="urn:microsoft.com/office/officeart/2005/8/layout/vList2"/>
    <dgm:cxn modelId="{575002F8-B039-439C-B08F-14B4B22D17C7}" type="presOf" srcId="{B3940548-6473-446A-B792-3D263759EA69}" destId="{B44E665C-5C89-48DF-B846-5DA44CDC796C}" srcOrd="0" destOrd="0" presId="urn:microsoft.com/office/officeart/2005/8/layout/vList2"/>
    <dgm:cxn modelId="{4B32E484-8E8E-483E-B1A7-FF900A485F2F}" type="presParOf" srcId="{B44E665C-5C89-48DF-B846-5DA44CDC796C}" destId="{16B24E58-64BF-4189-B3C8-661433F8DDD1}" srcOrd="0" destOrd="0" presId="urn:microsoft.com/office/officeart/2005/8/layout/vList2"/>
    <dgm:cxn modelId="{3D4AAE95-3411-487B-804D-20238761351A}" type="presParOf" srcId="{B44E665C-5C89-48DF-B846-5DA44CDC796C}" destId="{368C0464-318E-46DC-BD77-BCE3B4C4D4B6}" srcOrd="1" destOrd="0" presId="urn:microsoft.com/office/officeart/2005/8/layout/vList2"/>
    <dgm:cxn modelId="{53D50140-08C9-454C-99A0-BB5087FB0AEC}" type="presParOf" srcId="{B44E665C-5C89-48DF-B846-5DA44CDC796C}" destId="{AC7F5459-0B0B-4229-A9CB-8B05F52832DB}" srcOrd="2" destOrd="0" presId="urn:microsoft.com/office/officeart/2005/8/layout/vList2"/>
    <dgm:cxn modelId="{FE1D068B-7E81-40D0-A9B4-F2F8BA6BE7C0}" type="presParOf" srcId="{B44E665C-5C89-48DF-B846-5DA44CDC796C}" destId="{24AFC433-2B4C-4667-ABC0-D825F11D6DF0}" srcOrd="3" destOrd="0" presId="urn:microsoft.com/office/officeart/2005/8/layout/vList2"/>
    <dgm:cxn modelId="{8407C3DE-AE92-4A61-B649-AAE342806964}" type="presParOf" srcId="{B44E665C-5C89-48DF-B846-5DA44CDC796C}" destId="{4C0965CB-2F55-4A2B-AC70-5BDD534B1A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4E58-64BF-4189-B3C8-661433F8DDD1}">
      <dsp:nvSpPr>
        <dsp:cNvPr id="0" name=""/>
        <dsp:cNvSpPr/>
      </dsp:nvSpPr>
      <dsp:spPr>
        <a:xfrm>
          <a:off x="0" y="58542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nalazi se u </a:t>
          </a:r>
          <a:r>
            <a:rPr lang="en-US" sz="3100" kern="1200" err="1"/>
            <a:t>Prvić</a:t>
          </a:r>
          <a:r>
            <a:rPr lang="en-US" sz="3100" kern="1200"/>
            <a:t> Luci  </a:t>
          </a:r>
          <a:r>
            <a:rPr lang="en-US" sz="3100" kern="1200" err="1"/>
            <a:t>na</a:t>
          </a:r>
          <a:r>
            <a:rPr lang="en-US" sz="3100" kern="1200"/>
            <a:t> </a:t>
          </a:r>
          <a:r>
            <a:rPr lang="en-US" sz="3100" kern="1200" err="1"/>
            <a:t>otoku</a:t>
          </a:r>
          <a:r>
            <a:rPr lang="en-US" sz="3100" kern="1200"/>
            <a:t> </a:t>
          </a:r>
          <a:r>
            <a:rPr lang="en-US" sz="3100" kern="1200" err="1"/>
            <a:t>Prviću</a:t>
          </a:r>
          <a:endParaRPr lang="en-US" sz="3100" kern="1200"/>
        </a:p>
      </dsp:txBody>
      <dsp:txXfrm>
        <a:off x="83935" y="142477"/>
        <a:ext cx="6498963" cy="1551554"/>
      </dsp:txXfrm>
    </dsp:sp>
    <dsp:sp modelId="{AC7F5459-0B0B-4229-A9CB-8B05F52832DB}">
      <dsp:nvSpPr>
        <dsp:cNvPr id="0" name=""/>
        <dsp:cNvSpPr/>
      </dsp:nvSpPr>
      <dsp:spPr>
        <a:xfrm>
          <a:off x="0" y="1867247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 </a:t>
          </a:r>
          <a:r>
            <a:rPr lang="en-US" sz="3100" kern="1200" err="1"/>
            <a:t>vanjski</a:t>
          </a:r>
          <a:r>
            <a:rPr lang="en-US" sz="3100" kern="1200"/>
            <a:t> </a:t>
          </a:r>
          <a:r>
            <a:rPr lang="en-US" sz="3100" kern="1200" err="1"/>
            <a:t>postav</a:t>
          </a:r>
          <a:r>
            <a:rPr lang="en-US" sz="3100" kern="1200"/>
            <a:t>: </a:t>
          </a:r>
          <a:r>
            <a:rPr lang="en-US" sz="3100" kern="1200" err="1"/>
            <a:t>padobranac</a:t>
          </a:r>
          <a:r>
            <a:rPr lang="en-US" sz="3100" kern="1200"/>
            <a:t>, </a:t>
          </a:r>
          <a:r>
            <a:rPr lang="en-US" sz="3100" kern="1200" err="1"/>
            <a:t>viseći</a:t>
          </a:r>
          <a:r>
            <a:rPr lang="en-US" sz="3100" kern="1200"/>
            <a:t> most </a:t>
          </a:r>
          <a:r>
            <a:rPr lang="en-US" sz="3100" kern="1200" err="1"/>
            <a:t>i</a:t>
          </a:r>
          <a:r>
            <a:rPr lang="en-US" sz="3100" kern="1200"/>
            <a:t> </a:t>
          </a:r>
          <a:r>
            <a:rPr lang="en-US" sz="3100" kern="1200" err="1"/>
            <a:t>mlin</a:t>
          </a:r>
          <a:r>
            <a:rPr lang="en-US" sz="3100" kern="1200"/>
            <a:t> </a:t>
          </a:r>
          <a:r>
            <a:rPr lang="en-US" sz="3100" kern="1200">
              <a:latin typeface="Calibri Light" panose="020F0302020204030204"/>
            </a:rPr>
            <a:t>za </a:t>
          </a:r>
          <a:r>
            <a:rPr lang="en-US" sz="3100" kern="1200" err="1">
              <a:latin typeface="Calibri Light" panose="020F0302020204030204"/>
            </a:rPr>
            <a:t>masline</a:t>
          </a:r>
          <a:r>
            <a:rPr lang="en-US" sz="3100" kern="1200">
              <a:latin typeface="Calibri Light" panose="020F0302020204030204"/>
            </a:rPr>
            <a:t> u </a:t>
          </a:r>
          <a:r>
            <a:rPr lang="en-US" sz="3100" kern="1200" err="1">
              <a:latin typeface="Calibri Light" panose="020F0302020204030204"/>
            </a:rPr>
            <a:t>prirodnoj</a:t>
          </a:r>
          <a:r>
            <a:rPr lang="en-US" sz="3100" kern="1200">
              <a:latin typeface="Calibri Light" panose="020F0302020204030204"/>
            </a:rPr>
            <a:t> </a:t>
          </a:r>
          <a:r>
            <a:rPr lang="en-US" sz="3100" kern="1200" err="1">
              <a:latin typeface="Calibri Light" panose="020F0302020204030204"/>
            </a:rPr>
            <a:t>veličini</a:t>
          </a:r>
          <a:endParaRPr lang="en-US" sz="3100" kern="1200">
            <a:latin typeface="Calibri Light" panose="020F0302020204030204"/>
          </a:endParaRPr>
        </a:p>
      </dsp:txBody>
      <dsp:txXfrm>
        <a:off x="83935" y="1951182"/>
        <a:ext cx="6498963" cy="1551554"/>
      </dsp:txXfrm>
    </dsp:sp>
    <dsp:sp modelId="{4C0965CB-2F55-4A2B-AC70-5BDD534B1AB7}">
      <dsp:nvSpPr>
        <dsp:cNvPr id="0" name=""/>
        <dsp:cNvSpPr/>
      </dsp:nvSpPr>
      <dsp:spPr>
        <a:xfrm>
          <a:off x="0" y="3675952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  </a:t>
          </a:r>
          <a:r>
            <a:rPr lang="en-US" sz="3100" kern="1200" err="1"/>
            <a:t>unutarnji</a:t>
          </a:r>
          <a:r>
            <a:rPr lang="en-US" sz="3100" kern="1200"/>
            <a:t> </a:t>
          </a:r>
          <a:r>
            <a:rPr lang="en-US" sz="3100" kern="1200" err="1"/>
            <a:t>postav</a:t>
          </a:r>
          <a:r>
            <a:rPr lang="en-US" sz="3100" kern="1200"/>
            <a:t>: </a:t>
          </a:r>
          <a:r>
            <a:rPr lang="en-US" sz="3100" kern="1200" err="1"/>
            <a:t>makete</a:t>
          </a:r>
          <a:r>
            <a:rPr lang="en-US" sz="3100" kern="1200"/>
            <a:t> </a:t>
          </a:r>
          <a:r>
            <a:rPr lang="en-US" sz="3100" kern="1200" err="1"/>
            <a:t>mlinova</a:t>
          </a:r>
          <a:r>
            <a:rPr lang="en-US" sz="3100" kern="1200"/>
            <a:t> </a:t>
          </a:r>
          <a:r>
            <a:rPr lang="en-US" sz="3100" kern="1200" err="1"/>
            <a:t>na</a:t>
          </a:r>
          <a:r>
            <a:rPr lang="en-US" sz="3100" kern="1200"/>
            <a:t> </a:t>
          </a:r>
          <a:r>
            <a:rPr lang="en-US" sz="3100" kern="1200" err="1"/>
            <a:t>vodeni</a:t>
          </a:r>
          <a:r>
            <a:rPr lang="en-US" sz="3100" kern="1200"/>
            <a:t> </a:t>
          </a:r>
          <a:r>
            <a:rPr lang="en-US" sz="3100" kern="1200" err="1"/>
            <a:t>i</a:t>
          </a:r>
          <a:r>
            <a:rPr lang="en-US" sz="3100" kern="1200"/>
            <a:t> </a:t>
          </a:r>
          <a:r>
            <a:rPr lang="en-US" sz="3100" kern="1200" err="1"/>
            <a:t>vjetreni</a:t>
          </a:r>
          <a:r>
            <a:rPr lang="en-US" sz="3100" kern="1200"/>
            <a:t> </a:t>
          </a:r>
          <a:r>
            <a:rPr lang="en-US" sz="3100" kern="1200" err="1"/>
            <a:t>pogon</a:t>
          </a:r>
          <a:r>
            <a:rPr lang="en-US" sz="3100" kern="1200"/>
            <a:t> </a:t>
          </a:r>
          <a:r>
            <a:rPr lang="en-US" sz="3100" kern="1200" err="1"/>
            <a:t>kao</a:t>
          </a:r>
          <a:r>
            <a:rPr lang="en-US" sz="3100" kern="1200"/>
            <a:t> </a:t>
          </a:r>
          <a:r>
            <a:rPr lang="en-US" sz="3100" kern="1200" err="1"/>
            <a:t>i</a:t>
          </a:r>
          <a:r>
            <a:rPr lang="en-US" sz="3100" kern="1200"/>
            <a:t> </a:t>
          </a:r>
          <a:r>
            <a:rPr lang="en-US" sz="3100" kern="1200" err="1"/>
            <a:t>druge</a:t>
          </a:r>
          <a:r>
            <a:rPr lang="en-US" sz="3100" kern="1200"/>
            <a:t> </a:t>
          </a:r>
          <a:r>
            <a:rPr lang="en-US" sz="3100" kern="1200" err="1"/>
            <a:t>naprave</a:t>
          </a:r>
          <a:endParaRPr lang="en-US" sz="3100" kern="1200"/>
        </a:p>
      </dsp:txBody>
      <dsp:txXfrm>
        <a:off x="83935" y="3759887"/>
        <a:ext cx="6498963" cy="155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216" y="1783959"/>
            <a:ext cx="4880620" cy="184527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7200">
                <a:cs typeface="Calibri Light"/>
              </a:rPr>
              <a:t>Faust Vrančić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4010" y="4750893"/>
            <a:ext cx="4943249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3000">
                <a:cs typeface="Calibri"/>
              </a:rPr>
              <a:t>1551. </a:t>
            </a:r>
            <a:r>
              <a:rPr lang="en-US" sz="3000" err="1">
                <a:cs typeface="Calibri"/>
              </a:rPr>
              <a:t>Šibeik</a:t>
            </a:r>
            <a:r>
              <a:rPr lang="en-US" sz="3000">
                <a:cs typeface="Calibri"/>
              </a:rPr>
              <a:t> - 1617. </a:t>
            </a:r>
            <a:r>
              <a:rPr lang="en-US" sz="3000" err="1">
                <a:cs typeface="Calibri"/>
              </a:rPr>
              <a:t>Venecija</a:t>
            </a:r>
            <a:endParaRPr lang="en-US" sz="30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A808B4-5971-4D66-86E4-F5A0119E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3" r="-2" b="1991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B182B-3194-4283-B6C4-77A8C010775F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DAA7-F334-4E16-87C6-8A8DA39B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46" y="1396686"/>
            <a:ext cx="3783300" cy="406462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cs typeface="Calibri Light"/>
              </a:rPr>
              <a:t>O </a:t>
            </a:r>
            <a:r>
              <a:rPr lang="en-US" sz="6000" err="1">
                <a:solidFill>
                  <a:srgbClr val="FFFFFF"/>
                </a:solidFill>
                <a:cs typeface="Calibri Light"/>
              </a:rPr>
              <a:t>njemu</a:t>
            </a:r>
            <a:r>
              <a:rPr lang="en-US" sz="6000">
                <a:solidFill>
                  <a:srgbClr val="FFFFFF"/>
                </a:solidFill>
                <a:cs typeface="Calibri Light"/>
              </a:rPr>
              <a:t> 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699A-FE7E-4F51-8333-10A7516EB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-  bio je </a:t>
            </a:r>
            <a:r>
              <a:rPr lang="en-US" err="1">
                <a:ea typeface="+mn-lt"/>
                <a:cs typeface="+mn-lt"/>
              </a:rPr>
              <a:t>hrvatski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jezikoslovac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izumitelj</a:t>
            </a:r>
            <a:r>
              <a:rPr lang="en-US">
                <a:ea typeface="+mn-lt"/>
                <a:cs typeface="+mn-lt"/>
              </a:rPr>
              <a:t>, diplomat, </a:t>
            </a:r>
            <a:r>
              <a:rPr lang="en-US" err="1">
                <a:ea typeface="+mn-lt"/>
                <a:cs typeface="+mn-lt"/>
              </a:rPr>
              <a:t>inženjer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svećenik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biskup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jedan</a:t>
            </a:r>
            <a:r>
              <a:rPr lang="en-US">
                <a:ea typeface="+mn-lt"/>
                <a:cs typeface="+mn-lt"/>
              </a:rPr>
              <a:t> je od </a:t>
            </a:r>
            <a:r>
              <a:rPr lang="en-US" err="1">
                <a:ea typeface="+mn-lt"/>
                <a:cs typeface="+mn-lt"/>
              </a:rPr>
              <a:t>najznačajnĳih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Hrvata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svih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vremena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- </a:t>
            </a:r>
            <a:r>
              <a:rPr lang="en-US">
                <a:ea typeface="+mn-lt"/>
                <a:cs typeface="+mn-lt"/>
              </a:rPr>
              <a:t>56 </a:t>
            </a:r>
            <a:r>
              <a:rPr lang="en-US" err="1">
                <a:ea typeface="+mn-lt"/>
                <a:cs typeface="+mn-lt"/>
              </a:rPr>
              <a:t>naprava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uređaja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konstrukcija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najvažniji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padobran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viseći</a:t>
            </a:r>
            <a:r>
              <a:rPr lang="en-US">
                <a:ea typeface="+mn-lt"/>
                <a:cs typeface="+mn-lt"/>
              </a:rPr>
              <a:t> most</a:t>
            </a: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F0519-EF72-4138-A065-87FB8090D361}"/>
              </a:ext>
            </a:extLst>
          </p:cNvPr>
          <p:cNvSpPr txBox="1"/>
          <p:nvPr/>
        </p:nvSpPr>
        <p:spPr>
          <a:xfrm>
            <a:off x="477033" y="1450782"/>
            <a:ext cx="99713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67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C3798-B2D9-4633-B313-305E4189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" y="1715070"/>
            <a:ext cx="3501484" cy="2365045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err="1">
                <a:solidFill>
                  <a:srgbClr val="FFFFFF"/>
                </a:solidFill>
                <a:cs typeface="Calibri Light"/>
              </a:rPr>
              <a:t>Memorijalni</a:t>
            </a:r>
            <a:r>
              <a:rPr lang="en-US">
                <a:solidFill>
                  <a:srgbClr val="FFFFFF"/>
                </a:solidFill>
                <a:cs typeface="Calibri Light"/>
              </a:rPr>
              <a:t> 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centar</a:t>
            </a:r>
            <a:br>
              <a:rPr lang="en-US">
                <a:cs typeface="Calibri Light"/>
              </a:rPr>
            </a:br>
            <a:br>
              <a:rPr lang="en-US" sz="4000">
                <a:cs typeface="Calibri Light"/>
              </a:rPr>
            </a:br>
            <a:r>
              <a:rPr lang="en-US" sz="4000">
                <a:solidFill>
                  <a:srgbClr val="FFFFFF"/>
                </a:solidFill>
                <a:cs typeface="Calibri Light"/>
              </a:rPr>
              <a:t> "Faust Vrančić"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8700528-B3A1-4ACD-B5DD-E4F899579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786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55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254EF-5DDB-418C-B6F3-A75D37DC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>
                <a:cs typeface="Calibri Light"/>
              </a:rPr>
              <a:t>Kako je dobio ideju?</a:t>
            </a:r>
            <a:endParaRPr lang="en-US" sz="6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01AD-E5E3-459B-89E9-87BB06048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povijest padobrana seže daleko u prošlost</a:t>
            </a:r>
          </a:p>
          <a:p>
            <a:r>
              <a:rPr lang="en-US" sz="2400">
                <a:ea typeface="+mn-lt"/>
                <a:cs typeface="+mn-lt"/>
              </a:rPr>
              <a:t> od starih Indijaca, Kineza, Grka, preko Leonarda Da Vincija, Fausta Vrančića i mnogih kasnije </a:t>
            </a:r>
          </a:p>
          <a:p>
            <a:r>
              <a:rPr lang="en-US" sz="2400">
                <a:cs typeface="Calibri"/>
              </a:rPr>
              <a:t>htio je da se čovjek s visine sigurno i polagano spusti, a ne da padne uz tresak</a:t>
            </a:r>
          </a:p>
        </p:txBody>
      </p:sp>
    </p:spTree>
    <p:extLst>
      <p:ext uri="{BB962C8B-B14F-4D97-AF65-F5344CB8AC3E}">
        <p14:creationId xmlns:p14="http://schemas.microsoft.com/office/powerpoint/2010/main" val="264895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F50-DAAA-4DDE-869F-B1ABDADF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Padobran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Fausta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Vrančića</a:t>
            </a:r>
            <a:r>
              <a:rPr lang="en-US" dirty="0">
                <a:cs typeface="Calibri Light"/>
              </a:rPr>
              <a:t> - pad</a:t>
            </a:r>
            <a:r>
              <a:rPr lang="hr-HR" dirty="0" err="1">
                <a:cs typeface="Calibri Light"/>
              </a:rPr>
              <a:t>ob</a:t>
            </a:r>
            <a:r>
              <a:rPr lang="en-US" dirty="0">
                <a:cs typeface="Calibri Light"/>
              </a:rPr>
              <a:t>ran </a:t>
            </a:r>
            <a:r>
              <a:rPr lang="en-US" dirty="0" err="1">
                <a:cs typeface="Calibri Light"/>
              </a:rPr>
              <a:t>danas</a:t>
            </a:r>
            <a:endParaRPr lang="en-US" dirty="0"/>
          </a:p>
        </p:txBody>
      </p:sp>
      <p:pic>
        <p:nvPicPr>
          <p:cNvPr id="4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D327439-E71F-40E8-B65E-4C070903F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773" y="1877817"/>
            <a:ext cx="2802262" cy="4351338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09E488A-7A1A-42A9-88B0-64CF5A32F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75" y="2800436"/>
            <a:ext cx="4642980" cy="30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BBE7A-02BF-4E96-811E-6C29FF19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Faustov viseći most inspiracija za most u Dubrovniku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849D854-1A5F-4D5A-AE08-B58E39035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40" b="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310B99D-AE4A-4B63-8006-244CA2775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6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AC5262C-22DE-477D-8219-78DFBDC0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59" y="394624"/>
            <a:ext cx="2648371" cy="3823851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AF549-B2EB-4151-BF87-F0E503A8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O Faustu trebamo učiti i njime se ponositi!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4135532-C762-4C63-9F29-BDB77EBC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1429695"/>
            <a:ext cx="2659472" cy="17537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664B317-32CE-4BE3-A27C-E8EE2EBC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255" y="307731"/>
            <a:ext cx="2618452" cy="3997637"/>
          </a:xfrm>
          <a:prstGeom prst="rect">
            <a:avLst/>
          </a:prstGeom>
        </p:spPr>
      </p:pic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1A22C62-8030-4A97-BF0B-43D98AC38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25269" y="1447678"/>
            <a:ext cx="2648372" cy="1762371"/>
          </a:xfrm>
          <a:prstGeom prst="rect">
            <a:avLst/>
          </a:prstGeom>
        </p:spPr>
      </p:pic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7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1D2D-5F99-442E-93AD-2177DD1C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4C86-72AD-4EE9-B451-30D159EDA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                            </a:t>
            </a:r>
            <a:r>
              <a:rPr lang="en-US" sz="3600" err="1">
                <a:cs typeface="Calibri" panose="020F0502020204030204"/>
              </a:rPr>
              <a:t>Prezentaciju</a:t>
            </a:r>
            <a:r>
              <a:rPr lang="en-US" sz="3600">
                <a:cs typeface="Calibri" panose="020F0502020204030204"/>
              </a:rPr>
              <a:t> </a:t>
            </a:r>
            <a:r>
              <a:rPr lang="en-US" sz="3600" err="1">
                <a:cs typeface="Calibri" panose="020F0502020204030204"/>
              </a:rPr>
              <a:t>izradila</a:t>
            </a:r>
            <a:r>
              <a:rPr lang="en-US" sz="3600">
                <a:cs typeface="Calibri" panose="020F0502020204030204"/>
              </a:rPr>
              <a:t> </a:t>
            </a:r>
            <a:r>
              <a:rPr lang="en-US" sz="3600" err="1">
                <a:cs typeface="Calibri" panose="020F0502020204030204"/>
              </a:rPr>
              <a:t>i</a:t>
            </a:r>
            <a:r>
              <a:rPr lang="en-US" sz="3600">
                <a:cs typeface="Calibri" panose="020F0502020204030204"/>
              </a:rPr>
              <a:t> </a:t>
            </a:r>
            <a:r>
              <a:rPr lang="en-US" sz="3600" err="1">
                <a:cs typeface="Calibri" panose="020F0502020204030204"/>
              </a:rPr>
              <a:t>predstavila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                         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                                                    Tamara </a:t>
            </a:r>
            <a:r>
              <a:rPr lang="en-US" err="1">
                <a:cs typeface="Calibri" panose="020F0502020204030204"/>
              </a:rPr>
              <a:t>Vunić</a:t>
            </a:r>
            <a:r>
              <a:rPr lang="en-US">
                <a:cs typeface="Calibri" panose="020F0502020204030204"/>
              </a:rPr>
              <a:t>  4.a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49</Words>
  <Application>Microsoft Office PowerPoint</Application>
  <PresentationFormat>Široki zaslon</PresentationFormat>
  <Paragraphs>24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Constantia</vt:lpstr>
      <vt:lpstr>office theme</vt:lpstr>
      <vt:lpstr>Faust Vrančić</vt:lpstr>
      <vt:lpstr>O njemu </vt:lpstr>
      <vt:lpstr>Memorijalni centar   "Faust Vrančić"</vt:lpstr>
      <vt:lpstr>Kako je dobio ideju?</vt:lpstr>
      <vt:lpstr>Padobran Fausta Vrančića - padobran danas</vt:lpstr>
      <vt:lpstr>Faustov viseći most inspiracija za most u Dubrovniku</vt:lpstr>
      <vt:lpstr>O Faustu trebamo učiti i njime se ponositi!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Dušica Vunić</dc:creator>
  <cp:lastModifiedBy>Antonija Trgovac</cp:lastModifiedBy>
  <cp:revision>2</cp:revision>
  <dcterms:created xsi:type="dcterms:W3CDTF">2022-02-26T11:00:00Z</dcterms:created>
  <dcterms:modified xsi:type="dcterms:W3CDTF">2022-03-02T11:26:24Z</dcterms:modified>
</cp:coreProperties>
</file>