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C8F2F-EC70-4DA4-8A48-077EAE10270C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4F09-E6FA-4E7A-881B-4A6A6CF790E3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4380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4F09-E6FA-4E7A-881B-4A6A6CF790E3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6046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4F09-E6FA-4E7A-881B-4A6A6CF790E3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2929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1757-6209-47E8-BFD0-92E9CE46A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632EC-4938-4B83-9E9F-07E3B2649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8121-A9B7-4DD8-A2BF-CB40F34E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DA191-C999-4DDC-B29E-F6D21B49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C029-14AB-4889-94A6-1328F97B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025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DE34-3C21-4F81-847B-945B4EED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E3668-F3D4-4DDE-9BC2-F55CA5B35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143E3-78FB-4A70-BFF6-90C828D7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AE853-25BD-4FE0-8E9C-2B816607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3852-5F99-49CD-9F6E-4E22176B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385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98DC8-3E28-4564-8795-2733D8BAF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86EE1-E930-4DF2-9DA5-BD4466873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7473C-4DA3-443D-8A10-17C2F495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B43C6-F8C8-4063-A7AE-DD13919E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BFE43-447C-4E61-8DE0-6DB9CDA4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622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3266-B0F1-4DD6-B6C8-5C7D22E7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8B55-0CE9-479C-8C12-A00F7EC1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35C79-B525-480D-9372-1F8E60CB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F7BD-4656-493F-B212-80103DEB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A65A-EC10-4C06-A645-CF5549F3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1425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1978-0BD7-4849-806C-D214702A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CD24-2200-41E5-83BD-AA2EBD3A4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84B9-8C05-4F58-AE10-CB0D6195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B60AF-DDA8-4C8A-9B71-8FEC4F1F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3243-68B9-4140-A127-011B282E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619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4672-E894-405A-BE22-DDFF0634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83B3B-1BFD-4AC3-848D-F721E7C30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25BC4-22EF-4881-9D72-068296C5A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5C8D9-F7F5-4058-98BF-6BD20AAD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50279-1A2D-472A-BBB0-5A975FC5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57B9F-602D-4924-809D-66CE25EA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110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D5AA-3C24-4A67-875D-852A1CEA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65CCB-A600-4E9E-8E2B-16FAF40F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8B2A-369D-4F13-A2C3-7D5F47E9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988F5-6E2A-4292-82CB-7F72353B7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D2BF5-B57C-4367-A040-182EBB70C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CB195-CB3F-4988-9A50-003453F9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BE710-B741-4D76-BA41-9CFBE312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C7BA4C-BB28-4C7D-A9F8-976FECCC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280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7F03-0A16-45D4-B54F-BE0ACF16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BC0B7-7132-43AA-987B-83901D10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6325-E50E-4530-8FE1-0BD6C851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DC618-B1A0-4A95-850F-25F1A105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188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EF13C-DF76-472C-9C23-F89C34E6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6D8074-D017-4A73-8D40-60FD7D3A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DEA9A-F506-4CF4-B870-72711126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0220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2962-95B1-4D65-B697-54475F5F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F9FE-E4F1-4266-8289-18A6551C0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E42B2-1D64-4B54-882D-755AF2C2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DA7C7-C143-4486-8A03-49B50719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46879-EDC6-4A5A-90CF-13B612E8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C56C5-4976-43BA-B00E-83A472C2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4482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3351-62F8-4433-B5F5-29090745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01A37-C60F-4E3B-B451-FA9EA0F3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D1F13-EBB1-4E52-A572-7715DF46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A13F5-D660-4A80-910A-BAD7D6DF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03800-FF30-4221-903A-E6F9011C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6346E-828E-49F9-8050-35DAD0DF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04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5E68A-A1EF-4501-8793-610FA9FC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5F582-E261-4AC3-80BD-3DDF8917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C964-EED6-42FA-AABB-7BB8F609C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18CF-B58A-4766-B758-F7531BC84DEB}" type="datetimeFigureOut">
              <a:rPr lang="en-150" smtClean="0"/>
              <a:t>05/18/2022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776D-B270-480A-B7A1-5EED1441D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16879-B155-4236-9AC8-9010FE235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2F06-B041-43AF-B04C-7D2BA0DFD278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653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935CE867-7AAC-48B3-A65A-A86BA0962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C2308-FD6B-4195-9581-09B01F961A24}"/>
              </a:ext>
            </a:extLst>
          </p:cNvPr>
          <p:cNvSpPr txBox="1"/>
          <p:nvPr/>
        </p:nvSpPr>
        <p:spPr>
          <a:xfrm>
            <a:off x="2837343" y="2552967"/>
            <a:ext cx="6515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FAUST VRANČIĆ</a:t>
            </a:r>
            <a:endParaRPr lang="en-150" sz="7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2FD8C-E3E4-424B-91D5-B8DB03CA6E9E}"/>
              </a:ext>
            </a:extLst>
          </p:cNvPr>
          <p:cNvSpPr txBox="1"/>
          <p:nvPr/>
        </p:nvSpPr>
        <p:spPr>
          <a:xfrm>
            <a:off x="5220429" y="5936931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Ante Vukelić 1.e</a:t>
            </a:r>
            <a:endParaRPr lang="en-15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C8E51-B540-4E60-9312-6E091A255869}"/>
              </a:ext>
            </a:extLst>
          </p:cNvPr>
          <p:cNvSpPr txBox="1"/>
          <p:nvPr/>
        </p:nvSpPr>
        <p:spPr>
          <a:xfrm>
            <a:off x="3720308" y="6306263"/>
            <a:ext cx="474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Cambria Math" panose="02040503050406030204" pitchFamily="18" charset="0"/>
                <a:ea typeface="Cambria Math" panose="02040503050406030204" pitchFamily="18" charset="0"/>
              </a:rPr>
              <a:t>Srednja škola Pavlja Rittera Vutezovića u Senju</a:t>
            </a:r>
            <a:endParaRPr lang="en-15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DE168211-1A31-48A0-95B8-CE62A6E0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7170" name="Picture 2" descr="XXXIV. Željezni most.">
            <a:extLst>
              <a:ext uri="{FF2B5EF4-FFF2-40B4-BE49-F238E27FC236}">
                <a16:creationId xmlns:a16="http://schemas.microsoft.com/office/drawing/2014/main" id="{781C55C8-F229-4630-A048-B59D87F4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1" y="922119"/>
            <a:ext cx="6453257" cy="3634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E853D-9952-4FD4-BC0B-6430D6D02F36}"/>
              </a:ext>
            </a:extLst>
          </p:cNvPr>
          <p:cNvSpPr txBox="1"/>
          <p:nvPr/>
        </p:nvSpPr>
        <p:spPr>
          <a:xfrm>
            <a:off x="5273170" y="4698124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Željezni most</a:t>
            </a:r>
            <a:endParaRPr lang="en-150" sz="20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0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59BE21F9-A0DA-468E-9C10-CA7EA4FF1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10242" name="Picture 2" descr="XXXIX. Brod koji se može nositi.">
            <a:extLst>
              <a:ext uri="{FF2B5EF4-FFF2-40B4-BE49-F238E27FC236}">
                <a16:creationId xmlns:a16="http://schemas.microsoft.com/office/drawing/2014/main" id="{97BF2BD0-9814-4AC8-8EF8-263B196D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05" y="859058"/>
            <a:ext cx="6656990" cy="3748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B569F-B373-40BB-BBFB-E74FF6341DDB}"/>
              </a:ext>
            </a:extLst>
          </p:cNvPr>
          <p:cNvSpPr txBox="1"/>
          <p:nvPr/>
        </p:nvSpPr>
        <p:spPr>
          <a:xfrm>
            <a:off x="4696154" y="4871545"/>
            <a:ext cx="2797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Brod koji se može nositi</a:t>
            </a:r>
            <a:endParaRPr lang="en-150" sz="20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2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2140C494-88C0-4AF1-868A-1BC45058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42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9AE4B-FC6C-400B-B7A8-79FCB0BB18B5}"/>
              </a:ext>
            </a:extLst>
          </p:cNvPr>
          <p:cNvSpPr txBox="1"/>
          <p:nvPr/>
        </p:nvSpPr>
        <p:spPr>
          <a:xfrm>
            <a:off x="3847765" y="2828835"/>
            <a:ext cx="2413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KRAJ!</a:t>
            </a:r>
            <a:endParaRPr lang="en-150" sz="7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2" descr="Ramski Vjesnik - viseći most | Ramski Vjesnik">
            <a:extLst>
              <a:ext uri="{FF2B5EF4-FFF2-40B4-BE49-F238E27FC236}">
                <a16:creationId xmlns:a16="http://schemas.microsoft.com/office/drawing/2014/main" id="{35CC2870-A404-47D2-8AD3-96090DC9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77" y="1272269"/>
            <a:ext cx="3249475" cy="4313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C00981A5-BB3F-4BB7-B360-5A7C3361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1026" name="Picture 2" descr="Ramski Vjesnik - viseći most | Ramski Vjesnik">
            <a:extLst>
              <a:ext uri="{FF2B5EF4-FFF2-40B4-BE49-F238E27FC236}">
                <a16:creationId xmlns:a16="http://schemas.microsoft.com/office/drawing/2014/main" id="{D3A5A60D-A2EA-4283-A21D-2C74DCED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FB6F1-B56E-46ED-B378-5792D49BF905}"/>
              </a:ext>
            </a:extLst>
          </p:cNvPr>
          <p:cNvSpPr txBox="1"/>
          <p:nvPr/>
        </p:nvSpPr>
        <p:spPr>
          <a:xfrm>
            <a:off x="127281" y="2459504"/>
            <a:ext cx="9452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Faust Vrančić rođen je 1551. godine u Šibeniku. Rođen je u bogatoj plemićkoj obitelji što mu je omogućilo dobro obraovanje. U Padovi je studirao pravo i filozofiju. Osim toga interesirao se za različite znanosti, fiziku i književnost. </a:t>
            </a:r>
          </a:p>
          <a:p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Bio je zapovjednik grada u Ugarskoj, upravitelj biskupskih imanja, političar i diplomat na dvoru cara Rudolfa II. Habsburškog</a:t>
            </a:r>
          </a:p>
        </p:txBody>
      </p:sp>
    </p:spTree>
    <p:extLst>
      <p:ext uri="{BB962C8B-B14F-4D97-AF65-F5344CB8AC3E}">
        <p14:creationId xmlns:p14="http://schemas.microsoft.com/office/powerpoint/2010/main" val="240622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731C2031-18A0-4D24-92A6-3FEC1F476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5" name="Picture 2" descr="Ramski Vjesnik - viseći most | Ramski Vjesnik">
            <a:extLst>
              <a:ext uri="{FF2B5EF4-FFF2-40B4-BE49-F238E27FC236}">
                <a16:creationId xmlns:a16="http://schemas.microsoft.com/office/drawing/2014/main" id="{B2992EE6-42FC-4CB4-AF07-536B5BFA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A6DF2-B8DA-4A17-90FF-4616BB6976F9}"/>
              </a:ext>
            </a:extLst>
          </p:cNvPr>
          <p:cNvSpPr txBox="1"/>
          <p:nvPr/>
        </p:nvSpPr>
        <p:spPr>
          <a:xfrm>
            <a:off x="127281" y="2459504"/>
            <a:ext cx="9529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Pripremajući obranu od Osmanlija, proučavao je razne tehničke konstrukcije i osmišljavao nova rješenja. </a:t>
            </a:r>
          </a:p>
          <a:p>
            <a:endParaRPr lang="hr-HR" sz="2000" b="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Vrančić je objavio petojezični rječnik naziva </a:t>
            </a:r>
            <a:r>
              <a:rPr lang="hr-HR" sz="2000" b="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Rječnik pet najplemenitijih jezika Europe</a:t>
            </a:r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U riječnik je unio riječi latinskoga, talijanskoga, njemačkoga, dalmatinskoga i ugarskoga jezika.</a:t>
            </a:r>
            <a:endParaRPr lang="en-150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1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D9943BE-7EA1-41E3-A167-5D35C055D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5" name="Picture 2" descr="Ramski Vjesnik - viseći most | Ramski Vjesnik">
            <a:extLst>
              <a:ext uri="{FF2B5EF4-FFF2-40B4-BE49-F238E27FC236}">
                <a16:creationId xmlns:a16="http://schemas.microsoft.com/office/drawing/2014/main" id="{2E0CFB16-1AD9-4CED-B737-C0AB9FE1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slovnica Rječnika pet najplemenitijih jezika Europe.">
            <a:extLst>
              <a:ext uri="{FF2B5EF4-FFF2-40B4-BE49-F238E27FC236}">
                <a16:creationId xmlns:a16="http://schemas.microsoft.com/office/drawing/2014/main" id="{ED93E0D8-9C45-45B7-B5E4-BFA98464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67" y="497785"/>
            <a:ext cx="3633201" cy="523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67C9E-0F08-4AF6-9449-C399526C7F09}"/>
              </a:ext>
            </a:extLst>
          </p:cNvPr>
          <p:cNvSpPr txBox="1"/>
          <p:nvPr/>
        </p:nvSpPr>
        <p:spPr>
          <a:xfrm>
            <a:off x="3469253" y="5858048"/>
            <a:ext cx="580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u="sng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Naslovnica Rječnika pet najplemenitijih jezika Europe.</a:t>
            </a:r>
            <a:endParaRPr lang="en-15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4E70F45E-F13E-4AF6-898C-2DC249EF4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5" name="Picture 2" descr="Ramski Vjesnik - viseći most | Ramski Vjesnik">
            <a:extLst>
              <a:ext uri="{FF2B5EF4-FFF2-40B4-BE49-F238E27FC236}">
                <a16:creationId xmlns:a16="http://schemas.microsoft.com/office/drawing/2014/main" id="{7707389A-0B8C-4FBE-B91D-2F76193D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22C63-2C3B-4BFB-8352-3D16439F9CDD}"/>
              </a:ext>
            </a:extLst>
          </p:cNvPr>
          <p:cNvSpPr txBox="1"/>
          <p:nvPr/>
        </p:nvSpPr>
        <p:spPr>
          <a:xfrm>
            <a:off x="127281" y="1997839"/>
            <a:ext cx="9324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Veći broj hrvatskih i mađarskih natuknica pokazuje nam da su ta dva jezika imala drukčiji status u Vrančićevu rječniku od ostalih. </a:t>
            </a:r>
          </a:p>
          <a:p>
            <a:endParaRPr lang="hr-HR" sz="2000" b="0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Rječnik je prvotno bio zamišljen kao trojezični, hrvatsko-mađarsko-latinski rječnik. I sam Vrančić je u predgovoru naveo da mu je prvotna namjera bila sastaviti rječnik slavenskoga i mađarskoga jezika, a kao predstavnik slavenskim jezicima uzeo je hrvatski jezik koji naziva dalmatinskim. </a:t>
            </a:r>
          </a:p>
          <a:p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 rječniku navodi i popis riječi koje su Mađari posudili od Hrvata.</a:t>
            </a:r>
            <a:endParaRPr lang="en-150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4D1CB150-93DB-4D73-B3FF-7633ED8B6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5" name="Picture 2" descr="Ramski Vjesnik - viseći most | Ramski Vjesnik">
            <a:extLst>
              <a:ext uri="{FF2B5EF4-FFF2-40B4-BE49-F238E27FC236}">
                <a16:creationId xmlns:a16="http://schemas.microsoft.com/office/drawing/2014/main" id="{3D137BAA-7114-4E08-A29E-E53667D4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C8423-0584-4F00-8903-FEC51BBD7F2F}"/>
              </a:ext>
            </a:extLst>
          </p:cNvPr>
          <p:cNvSpPr txBox="1"/>
          <p:nvPr/>
        </p:nvSpPr>
        <p:spPr>
          <a:xfrm>
            <a:off x="127281" y="2613392"/>
            <a:ext cx="94522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Vrančić je pred kraj života objavio djelo </a:t>
            </a:r>
            <a:r>
              <a:rPr lang="hr-HR" sz="2000" b="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Macinae novae</a:t>
            </a:r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(</a:t>
            </a:r>
            <a:r>
              <a:rPr lang="hr-HR" sz="2000" b="0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Novi strojevi</a:t>
            </a:r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). U tome je djelu prikazao ideje za brojne tehničke izume. </a:t>
            </a:r>
          </a:p>
          <a:p>
            <a:endParaRPr lang="hr-H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r-HR" sz="2000" b="0" i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Bio je upoznat s radovima Leonarda da Vincija pa se pretpostavlja da ga je to dodatno motiviralo za bavljenje tehnikom.</a:t>
            </a:r>
            <a:endParaRPr lang="en-150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29F9CCE1-8648-4820-AE74-96285EFB0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pic>
        <p:nvPicPr>
          <p:cNvPr id="4098" name="Picture 2" descr="Croatian Inventor of the Parachute - Tour Dalmatia">
            <a:extLst>
              <a:ext uri="{FF2B5EF4-FFF2-40B4-BE49-F238E27FC236}">
                <a16:creationId xmlns:a16="http://schemas.microsoft.com/office/drawing/2014/main" id="{F0D41C58-0576-4718-B9A0-EB49D9D3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83" y="616335"/>
            <a:ext cx="3333750" cy="505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 Vinci Parachute 1485 Poster Print by Science Source (18 x 24) : Home &amp;  Kitchen">
            <a:extLst>
              <a:ext uri="{FF2B5EF4-FFF2-40B4-BE49-F238E27FC236}">
                <a16:creationId xmlns:a16="http://schemas.microsoft.com/office/drawing/2014/main" id="{1C2CC3B1-6F82-4207-96AC-DB32F73F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87" y="616335"/>
            <a:ext cx="4259683" cy="5056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BE1A6-895E-4253-B5F4-233CA5FF60B2}"/>
              </a:ext>
            </a:extLst>
          </p:cNvPr>
          <p:cNvSpPr txBox="1"/>
          <p:nvPr/>
        </p:nvSpPr>
        <p:spPr>
          <a:xfrm>
            <a:off x="2480583" y="5926578"/>
            <a:ext cx="296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Zamisao Leonarda Da Vincia</a:t>
            </a:r>
            <a:endParaRPr lang="en-150" i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0289B-132D-4987-AF7D-004375866E3F}"/>
              </a:ext>
            </a:extLst>
          </p:cNvPr>
          <p:cNvSpPr txBox="1"/>
          <p:nvPr/>
        </p:nvSpPr>
        <p:spPr>
          <a:xfrm>
            <a:off x="7191617" y="5915336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Zamisao Fausta Vrančića</a:t>
            </a:r>
            <a:endParaRPr lang="en-150" i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8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08EC18B7-B700-4D56-B51E-DCC7D9F6E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2260" y="0"/>
            <a:ext cx="121942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01571-CDBD-4950-B14C-6B57484B179E}"/>
              </a:ext>
            </a:extLst>
          </p:cNvPr>
          <p:cNvSpPr txBox="1"/>
          <p:nvPr/>
        </p:nvSpPr>
        <p:spPr>
          <a:xfrm>
            <a:off x="127281" y="2013228"/>
            <a:ext cx="945224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b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Vrančićev opis padobrana:</a:t>
            </a:r>
          </a:p>
          <a:p>
            <a:pPr algn="l"/>
            <a:endParaRPr lang="hr-HR" sz="2000" b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hr-HR" sz="2000" b="0" dirty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 četvorouglastom platnu za jedra, napetom pomoću četiri jednake motke i na četiri ugla dobro privezanom užetima, može se čovjek bez ikakve opasnosti sigurno spustiti s tornja ili s drugog visokog mjesta. Pa ako tada i ne bi bilo vjetra, ipak će snaga padajućeg čovjeka proizvesti vjetar, koji će zadržavati platno, kako ne bi prispio dolje s treskom, nego se polagano spustio. Ipak čovjekova mjera mora biti točno usklađena s veličinom platna.</a:t>
            </a:r>
          </a:p>
          <a:p>
            <a:endParaRPr lang="en-150" dirty="0"/>
          </a:p>
        </p:txBody>
      </p:sp>
      <p:pic>
        <p:nvPicPr>
          <p:cNvPr id="6" name="Picture 2" descr="Ramski Vjesnik - viseći most | Ramski Vjesnik">
            <a:extLst>
              <a:ext uri="{FF2B5EF4-FFF2-40B4-BE49-F238E27FC236}">
                <a16:creationId xmlns:a16="http://schemas.microsoft.com/office/drawing/2014/main" id="{68B0E940-DCE4-4518-B049-D78BC2E2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22" y="1779533"/>
            <a:ext cx="2485197" cy="329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60C9CD1D-2501-42A1-9196-BC5E5002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42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CA334E-6B5B-4506-AFCF-9607AD01EEE8}"/>
              </a:ext>
            </a:extLst>
          </p:cNvPr>
          <p:cNvSpPr txBox="1"/>
          <p:nvPr/>
        </p:nvSpPr>
        <p:spPr>
          <a:xfrm>
            <a:off x="3119728" y="307428"/>
            <a:ext cx="595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Neke Vrančićeve ideje iz knjige </a:t>
            </a:r>
            <a:r>
              <a:rPr lang="hr-HR" sz="2400" i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Novi strojevi</a:t>
            </a:r>
            <a:endParaRPr lang="en-150" sz="2400" i="1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 descr="A picture containing text, indoor, building, old&#10;&#10;Description automatically generated">
            <a:extLst>
              <a:ext uri="{FF2B5EF4-FFF2-40B4-BE49-F238E27FC236}">
                <a16:creationId xmlns:a16="http://schemas.microsoft.com/office/drawing/2014/main" id="{0DD65B6E-D9C6-47B1-81D5-75B5C53A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44" y="1076521"/>
            <a:ext cx="6669711" cy="3756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AF8D38-CE2F-4C0D-90BE-735D1E5F1D01}"/>
              </a:ext>
            </a:extLst>
          </p:cNvPr>
          <p:cNvSpPr txBox="1"/>
          <p:nvPr/>
        </p:nvSpPr>
        <p:spPr>
          <a:xfrm>
            <a:off x="5321260" y="5139959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Mlin na vjetar</a:t>
            </a:r>
            <a:endParaRPr lang="en-150" sz="2000" u="sng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1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365</Words>
  <Application>Microsoft Office PowerPoint</Application>
  <PresentationFormat>Široki zaslon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Vukelić</dc:creator>
  <cp:lastModifiedBy>Ana Tomljanović</cp:lastModifiedBy>
  <cp:revision>8</cp:revision>
  <dcterms:created xsi:type="dcterms:W3CDTF">2022-05-16T16:39:29Z</dcterms:created>
  <dcterms:modified xsi:type="dcterms:W3CDTF">2022-05-18T10:11:08Z</dcterms:modified>
</cp:coreProperties>
</file>