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4660"/>
  </p:normalViewPr>
  <p:slideViewPr>
    <p:cSldViewPr snapToGrid="0">
      <p:cViewPr varScale="1">
        <p:scale>
          <a:sx n="57" d="100"/>
          <a:sy n="57" d="100"/>
        </p:scale>
        <p:origin x="5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l-PL"/>
              <a:t>Kliknij, aby edytować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125305" y="1488985"/>
            <a:ext cx="6264350" cy="169685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118447" y="4351687"/>
            <a:ext cx="6265588" cy="17040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l-PL"/>
              <a:t>Kliknij, aby edytować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2/20/2020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BBE83-C7C4-4835-AD05-55913810C2CD}"/>
              </a:ext>
            </a:extLst>
          </p:cNvPr>
          <p:cNvSpPr>
            <a:spLocks noGrp="1"/>
          </p:cNvSpPr>
          <p:nvPr>
            <p:ph type="ctrTitle"/>
          </p:nvPr>
        </p:nvSpPr>
        <p:spPr/>
        <p:txBody>
          <a:bodyPr/>
          <a:lstStyle/>
          <a:p>
            <a:r>
              <a:rPr lang="pl-PL" dirty="0" err="1"/>
              <a:t>Uneployment</a:t>
            </a:r>
            <a:r>
              <a:rPr lang="pl-PL" dirty="0"/>
              <a:t> in Poland</a:t>
            </a:r>
          </a:p>
        </p:txBody>
      </p:sp>
      <p:sp>
        <p:nvSpPr>
          <p:cNvPr id="3" name="Podtytuł 2">
            <a:extLst>
              <a:ext uri="{FF2B5EF4-FFF2-40B4-BE49-F238E27FC236}">
                <a16:creationId xmlns:a16="http://schemas.microsoft.com/office/drawing/2014/main" id="{EFC4C30D-8CC5-40B1-9F81-D2433DEE4713}"/>
              </a:ext>
            </a:extLst>
          </p:cNvPr>
          <p:cNvSpPr>
            <a:spLocks noGrp="1"/>
          </p:cNvSpPr>
          <p:nvPr>
            <p:ph type="subTitle" idx="1"/>
          </p:nvPr>
        </p:nvSpPr>
        <p:spPr/>
        <p:txBody>
          <a:bodyPr/>
          <a:lstStyle/>
          <a:p>
            <a:r>
              <a:rPr lang="pl-PL" dirty="0"/>
              <a:t>Men and </a:t>
            </a:r>
            <a:r>
              <a:rPr lang="pl-PL" dirty="0" err="1"/>
              <a:t>women</a:t>
            </a:r>
            <a:endParaRPr lang="pl-PL" dirty="0"/>
          </a:p>
        </p:txBody>
      </p:sp>
    </p:spTree>
    <p:extLst>
      <p:ext uri="{BB962C8B-B14F-4D97-AF65-F5344CB8AC3E}">
        <p14:creationId xmlns:p14="http://schemas.microsoft.com/office/powerpoint/2010/main" val="226087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CC9829A-26F6-4595-8608-1A9F57DA75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5343792-FB15-4868-8582-6FB07FD0655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7CA8F4A2-D471-40D9-BE89-06C70ACF4B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E43E1CEC-4E49-49E9-8548-8B05B637408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B7F53ED1-039D-4BD7-A3E5-297729B9375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A8487EB7-2469-4867-A80E-D9CD5B2303E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46143F0D-FDD9-4B87-911C-BBCFB8055C0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2CFC98FE-A0AD-4DC3-A501-9F93E7F473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9AF90DC1-0B6B-4A93-A014-09751AD4D3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A2DFFBBE-16F4-4A5E-8934-167B73FFE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A5E67C3A-5087-485D-96E5-21B8644E3DF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73EB781F-58BE-4B7A-B99B-B318ADFCCB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539F2F29-AFA9-4E0B-A2E1-685BA3BB016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43647B4C-97BD-4193-A694-A8175A54A1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06780C14-905F-45FA-A058-1B48324519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5C09B360-91DE-4815-B792-78F1DDAB641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32364EA9-C91C-4187-AEA7-3E676F04E14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807D3A95-0DDF-4B14-AD7D-3C5465533F3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18B7A11B-83DF-4C00-836D-1BB371B3BB1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3478F3A2-7617-467C-9F1C-0024CC8404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9110FCBA-0E4F-4C72-A148-BA0CC4D7EC5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5F9AC703-6A55-44D2-A2D0-4C80B2C31CE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A950B910-1A21-48FB-9E68-E71923756AD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6" name="Group 95">
            <a:extLst>
              <a:ext uri="{FF2B5EF4-FFF2-40B4-BE49-F238E27FC236}">
                <a16:creationId xmlns:a16="http://schemas.microsoft.com/office/drawing/2014/main" id="{F594A2EF-2FF2-48A2-91C9-02790030750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7" name="Rectangle 96">
              <a:extLst>
                <a:ext uri="{FF2B5EF4-FFF2-40B4-BE49-F238E27FC236}">
                  <a16:creationId xmlns:a16="http://schemas.microsoft.com/office/drawing/2014/main" id="{40F210D1-1084-4A86-8697-6421DF5C8C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id="{40B25474-8A86-43C1-B77B-EA2994CB46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ACEAD7B-B41B-4FE1-AD76-97F79C2C2C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ytuł 1">
            <a:extLst>
              <a:ext uri="{FF2B5EF4-FFF2-40B4-BE49-F238E27FC236}">
                <a16:creationId xmlns:a16="http://schemas.microsoft.com/office/drawing/2014/main" id="{4C90B4CB-8E10-4D3A-955C-F18CC1A9E309}"/>
              </a:ext>
            </a:extLst>
          </p:cNvPr>
          <p:cNvSpPr>
            <a:spLocks noGrp="1"/>
          </p:cNvSpPr>
          <p:nvPr>
            <p:ph type="title"/>
          </p:nvPr>
        </p:nvSpPr>
        <p:spPr>
          <a:xfrm>
            <a:off x="888631" y="2358391"/>
            <a:ext cx="3498979" cy="2453676"/>
          </a:xfrm>
        </p:spPr>
        <p:txBody>
          <a:bodyPr>
            <a:normAutofit/>
          </a:bodyPr>
          <a:lstStyle/>
          <a:p>
            <a:r>
              <a:rPr lang="pl-PL" sz="3700" err="1"/>
              <a:t>What</a:t>
            </a:r>
            <a:r>
              <a:rPr lang="pl-PL" sz="3700"/>
              <a:t> </a:t>
            </a:r>
            <a:r>
              <a:rPr lang="pl-PL" sz="3700" err="1"/>
              <a:t>is</a:t>
            </a:r>
            <a:r>
              <a:rPr lang="pl-PL" sz="3700"/>
              <a:t> </a:t>
            </a:r>
            <a:r>
              <a:rPr lang="pl-PL" sz="3700" err="1"/>
              <a:t>unemployment</a:t>
            </a:r>
            <a:r>
              <a:rPr lang="pl-PL" sz="3700"/>
              <a:t>?</a:t>
            </a:r>
          </a:p>
        </p:txBody>
      </p:sp>
      <p:pic>
        <p:nvPicPr>
          <p:cNvPr id="1026" name="Picture 2" descr="Znalezione obrazy dla zapytania: no job&quot;">
            <a:extLst>
              <a:ext uri="{FF2B5EF4-FFF2-40B4-BE49-F238E27FC236}">
                <a16:creationId xmlns:a16="http://schemas.microsoft.com/office/drawing/2014/main" id="{EF26BF9C-B97B-4D38-A5E9-9B8682F30F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967" r="2" b="2"/>
          <a:stretch/>
        </p:blipFill>
        <p:spPr bwMode="auto">
          <a:xfrm>
            <a:off x="5115908" y="804036"/>
            <a:ext cx="6274561" cy="2977469"/>
          </a:xfrm>
          <a:prstGeom prst="rect">
            <a:avLst/>
          </a:prstGeom>
          <a:noFill/>
          <a:ln w="9525">
            <a:solidFill>
              <a:schemeClr val="tx1">
                <a:alpha val="20000"/>
              </a:schemeClr>
            </a:solidFill>
          </a:ln>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50642289-1293-4FA7-B823-35B0A34D0F34}"/>
              </a:ext>
            </a:extLst>
          </p:cNvPr>
          <p:cNvSpPr>
            <a:spLocks noGrp="1"/>
          </p:cNvSpPr>
          <p:nvPr>
            <p:ph idx="1"/>
          </p:nvPr>
        </p:nvSpPr>
        <p:spPr>
          <a:xfrm>
            <a:off x="5118447" y="4267830"/>
            <a:ext cx="6281873" cy="1783977"/>
          </a:xfrm>
        </p:spPr>
        <p:txBody>
          <a:bodyPr>
            <a:normAutofit/>
          </a:bodyPr>
          <a:lstStyle/>
          <a:p>
            <a:r>
              <a:rPr lang="pl-PL" dirty="0" err="1"/>
              <a:t>Unemployment</a:t>
            </a:r>
            <a:r>
              <a:rPr lang="pl-PL" dirty="0"/>
              <a:t> </a:t>
            </a:r>
            <a:r>
              <a:rPr lang="en-US" dirty="0"/>
              <a:t>is when </a:t>
            </a:r>
            <a:r>
              <a:rPr lang="pl-PL" dirty="0" err="1"/>
              <a:t>people</a:t>
            </a:r>
            <a:r>
              <a:rPr lang="en-US" dirty="0"/>
              <a:t> above a specified age are not in paid employment or self-employment and are currently available for work during the reference period.</a:t>
            </a:r>
            <a:endParaRPr lang="pl-PL" dirty="0"/>
          </a:p>
        </p:txBody>
      </p:sp>
    </p:spTree>
    <p:extLst>
      <p:ext uri="{BB962C8B-B14F-4D97-AF65-F5344CB8AC3E}">
        <p14:creationId xmlns:p14="http://schemas.microsoft.com/office/powerpoint/2010/main" val="229694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7C4610E-9C18-467B-BF10-BE6A974CC3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2"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4"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2" name="Group 91">
            <a:extLst>
              <a:ext uri="{FF2B5EF4-FFF2-40B4-BE49-F238E27FC236}">
                <a16:creationId xmlns:a16="http://schemas.microsoft.com/office/drawing/2014/main" id="{A899734C-500F-4274-9854-8BFA14A1D7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93" name="Rectangle 92">
              <a:extLst>
                <a:ext uri="{FF2B5EF4-FFF2-40B4-BE49-F238E27FC236}">
                  <a16:creationId xmlns:a16="http://schemas.microsoft.com/office/drawing/2014/main" id="{FF07BF51-2934-47AD-A415-7400882F14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Isosceles Triangle 93">
              <a:extLst>
                <a:ext uri="{FF2B5EF4-FFF2-40B4-BE49-F238E27FC236}">
                  <a16:creationId xmlns:a16="http://schemas.microsoft.com/office/drawing/2014/main" id="{DD6E3DF0-EDC0-458B-9C5B-911814F0A6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Rectangle 94">
              <a:extLst>
                <a:ext uri="{FF2B5EF4-FFF2-40B4-BE49-F238E27FC236}">
                  <a16:creationId xmlns:a16="http://schemas.microsoft.com/office/drawing/2014/main" id="{5D0824B1-47C9-4504-99FB-CB15051979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96">
            <a:extLst>
              <a:ext uri="{FF2B5EF4-FFF2-40B4-BE49-F238E27FC236}">
                <a16:creationId xmlns:a16="http://schemas.microsoft.com/office/drawing/2014/main" id="{3904BE49-D42F-4F46-B6D8-2F31712168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D57C06C8-18BE-4336-B9E0-3E15ACC93B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0" name="Freeform 5">
              <a:extLst>
                <a:ext uri="{FF2B5EF4-FFF2-40B4-BE49-F238E27FC236}">
                  <a16:creationId xmlns:a16="http://schemas.microsoft.com/office/drawing/2014/main" id="{C1C39E9B-4917-47D7-B9CB-56480F8876F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6">
              <a:extLst>
                <a:ext uri="{FF2B5EF4-FFF2-40B4-BE49-F238E27FC236}">
                  <a16:creationId xmlns:a16="http://schemas.microsoft.com/office/drawing/2014/main" id="{5F7200AE-DDFE-46D2-ABCA-99906B970E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7">
              <a:extLst>
                <a:ext uri="{FF2B5EF4-FFF2-40B4-BE49-F238E27FC236}">
                  <a16:creationId xmlns:a16="http://schemas.microsoft.com/office/drawing/2014/main" id="{CAC40760-2393-4FAE-9A58-F4CDC067162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8">
              <a:extLst>
                <a:ext uri="{FF2B5EF4-FFF2-40B4-BE49-F238E27FC236}">
                  <a16:creationId xmlns:a16="http://schemas.microsoft.com/office/drawing/2014/main" id="{1080422B-1649-4C8E-9459-4214243609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9">
              <a:extLst>
                <a:ext uri="{FF2B5EF4-FFF2-40B4-BE49-F238E27FC236}">
                  <a16:creationId xmlns:a16="http://schemas.microsoft.com/office/drawing/2014/main" id="{0136A7BD-0DB3-401B-A6AB-38BD30D100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
              <a:extLst>
                <a:ext uri="{FF2B5EF4-FFF2-40B4-BE49-F238E27FC236}">
                  <a16:creationId xmlns:a16="http://schemas.microsoft.com/office/drawing/2014/main" id="{FD037346-242B-41AF-8CF5-C35284CA24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1">
              <a:extLst>
                <a:ext uri="{FF2B5EF4-FFF2-40B4-BE49-F238E27FC236}">
                  <a16:creationId xmlns:a16="http://schemas.microsoft.com/office/drawing/2014/main" id="{238EBF94-0BBF-4BAE-AE27-729E3AC135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2">
              <a:extLst>
                <a:ext uri="{FF2B5EF4-FFF2-40B4-BE49-F238E27FC236}">
                  <a16:creationId xmlns:a16="http://schemas.microsoft.com/office/drawing/2014/main" id="{3940EFD7-EB1A-47AF-9DC9-7D4FCC6011E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3">
              <a:extLst>
                <a:ext uri="{FF2B5EF4-FFF2-40B4-BE49-F238E27FC236}">
                  <a16:creationId xmlns:a16="http://schemas.microsoft.com/office/drawing/2014/main" id="{6BAA7A10-98A8-4931-9BE2-B573EB3767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4">
              <a:extLst>
                <a:ext uri="{FF2B5EF4-FFF2-40B4-BE49-F238E27FC236}">
                  <a16:creationId xmlns:a16="http://schemas.microsoft.com/office/drawing/2014/main" id="{420223F5-34A9-4388-AF7B-38C76242FCB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5">
              <a:extLst>
                <a:ext uri="{FF2B5EF4-FFF2-40B4-BE49-F238E27FC236}">
                  <a16:creationId xmlns:a16="http://schemas.microsoft.com/office/drawing/2014/main" id="{3CC9C746-C646-4363-B3D3-349B5C18C3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6">
              <a:extLst>
                <a:ext uri="{FF2B5EF4-FFF2-40B4-BE49-F238E27FC236}">
                  <a16:creationId xmlns:a16="http://schemas.microsoft.com/office/drawing/2014/main" id="{3EAA5BC5-AB13-4C8E-9D9D-05DE777C5F2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7">
              <a:extLst>
                <a:ext uri="{FF2B5EF4-FFF2-40B4-BE49-F238E27FC236}">
                  <a16:creationId xmlns:a16="http://schemas.microsoft.com/office/drawing/2014/main" id="{500FC397-0569-4EC4-926A-DDD62AC4959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8">
              <a:extLst>
                <a:ext uri="{FF2B5EF4-FFF2-40B4-BE49-F238E27FC236}">
                  <a16:creationId xmlns:a16="http://schemas.microsoft.com/office/drawing/2014/main" id="{284FF041-FE7D-47CD-830F-7FABF41C7C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9">
              <a:extLst>
                <a:ext uri="{FF2B5EF4-FFF2-40B4-BE49-F238E27FC236}">
                  <a16:creationId xmlns:a16="http://schemas.microsoft.com/office/drawing/2014/main" id="{224154F3-CDFE-4FFF-92E4-ECEACF4A66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0">
              <a:extLst>
                <a:ext uri="{FF2B5EF4-FFF2-40B4-BE49-F238E27FC236}">
                  <a16:creationId xmlns:a16="http://schemas.microsoft.com/office/drawing/2014/main" id="{CCE7404D-AA5A-4B82-A875-07F35D7C2DC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1">
              <a:extLst>
                <a:ext uri="{FF2B5EF4-FFF2-40B4-BE49-F238E27FC236}">
                  <a16:creationId xmlns:a16="http://schemas.microsoft.com/office/drawing/2014/main" id="{526B6FED-4F20-4070-95B4-FF6F439E1C4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2">
              <a:extLst>
                <a:ext uri="{FF2B5EF4-FFF2-40B4-BE49-F238E27FC236}">
                  <a16:creationId xmlns:a16="http://schemas.microsoft.com/office/drawing/2014/main" id="{3A75958D-1716-4B5A-A745-AFA4962FA4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3">
              <a:extLst>
                <a:ext uri="{FF2B5EF4-FFF2-40B4-BE49-F238E27FC236}">
                  <a16:creationId xmlns:a16="http://schemas.microsoft.com/office/drawing/2014/main" id="{531A2051-17DE-4E9D-9EA6-026B97B1A9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0" name="Rectangle 119">
            <a:extLst>
              <a:ext uri="{FF2B5EF4-FFF2-40B4-BE49-F238E27FC236}">
                <a16:creationId xmlns:a16="http://schemas.microsoft.com/office/drawing/2014/main" id="{CE0642A0-80D3-4F37-8249-A07E6F3828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Znalezione obrazy dla zapytania: wysoki wykres&quot;">
            <a:extLst>
              <a:ext uri="{FF2B5EF4-FFF2-40B4-BE49-F238E27FC236}">
                <a16:creationId xmlns:a16="http://schemas.microsoft.com/office/drawing/2014/main" id="{83F2D808-DF6C-47BE-B935-9183352D657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75355" y="568335"/>
            <a:ext cx="4840229" cy="3230853"/>
          </a:xfrm>
          <a:prstGeom prst="rect">
            <a:avLst/>
          </a:prstGeom>
          <a:noFill/>
          <a:ln w="12700">
            <a:noFill/>
          </a:ln>
          <a:extLst>
            <a:ext uri="{909E8E84-426E-40DD-AFC4-6F175D3DCCD1}">
              <a14:hiddenFill xmlns:a14="http://schemas.microsoft.com/office/drawing/2010/main">
                <a:solidFill>
                  <a:srgbClr val="FFFFFF"/>
                </a:solidFill>
              </a14:hiddenFill>
            </a:ext>
          </a:extLst>
        </p:spPr>
      </p:pic>
      <p:grpSp>
        <p:nvGrpSpPr>
          <p:cNvPr id="122" name="Group 121">
            <a:extLst>
              <a:ext uri="{FF2B5EF4-FFF2-40B4-BE49-F238E27FC236}">
                <a16:creationId xmlns:a16="http://schemas.microsoft.com/office/drawing/2014/main" id="{FA760135-24A9-40C9-B45F-2EB5B6420E4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123" name="Isosceles Triangle 39">
              <a:extLst>
                <a:ext uri="{FF2B5EF4-FFF2-40B4-BE49-F238E27FC236}">
                  <a16:creationId xmlns:a16="http://schemas.microsoft.com/office/drawing/2014/main" id="{20E3CEE0-0CB3-421F-99FC-4585E62437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4346BB80-2556-4779-9642-5706CAA33C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ytuł 1">
            <a:extLst>
              <a:ext uri="{FF2B5EF4-FFF2-40B4-BE49-F238E27FC236}">
                <a16:creationId xmlns:a16="http://schemas.microsoft.com/office/drawing/2014/main" id="{C021D073-8B9F-46F7-BB82-75920D9E28AC}"/>
              </a:ext>
            </a:extLst>
          </p:cNvPr>
          <p:cNvSpPr>
            <a:spLocks noGrp="1"/>
          </p:cNvSpPr>
          <p:nvPr>
            <p:ph type="title"/>
          </p:nvPr>
        </p:nvSpPr>
        <p:spPr>
          <a:xfrm>
            <a:off x="1683982" y="4293388"/>
            <a:ext cx="8833655" cy="727748"/>
          </a:xfrm>
        </p:spPr>
        <p:txBody>
          <a:bodyPr vert="horz" lIns="228600" tIns="228600" rIns="228600" bIns="0" rtlCol="0" anchor="b">
            <a:normAutofit/>
          </a:bodyPr>
          <a:lstStyle/>
          <a:p>
            <a:pPr>
              <a:lnSpc>
                <a:spcPct val="80000"/>
              </a:lnSpc>
            </a:pPr>
            <a:r>
              <a:rPr lang="en-US" sz="3700" dirty="0"/>
              <a:t>The highest </a:t>
            </a:r>
            <a:r>
              <a:rPr lang="pl-PL" sz="3700" dirty="0" err="1"/>
              <a:t>jobless</a:t>
            </a:r>
            <a:r>
              <a:rPr lang="pl-PL" sz="3700" dirty="0"/>
              <a:t> </a:t>
            </a:r>
            <a:r>
              <a:rPr lang="pl-PL" sz="3700" dirty="0" err="1"/>
              <a:t>rate</a:t>
            </a:r>
            <a:r>
              <a:rPr lang="pl-PL" sz="3700" dirty="0"/>
              <a:t> in </a:t>
            </a:r>
            <a:r>
              <a:rPr lang="en-US" sz="3700" dirty="0"/>
              <a:t>Poland</a:t>
            </a:r>
          </a:p>
        </p:txBody>
      </p:sp>
      <p:sp>
        <p:nvSpPr>
          <p:cNvPr id="3" name="Symbol zastępczy zawartości 2">
            <a:extLst>
              <a:ext uri="{FF2B5EF4-FFF2-40B4-BE49-F238E27FC236}">
                <a16:creationId xmlns:a16="http://schemas.microsoft.com/office/drawing/2014/main" id="{C42EBAFE-7E94-4ED4-9FAA-15478F0B99D4}"/>
              </a:ext>
            </a:extLst>
          </p:cNvPr>
          <p:cNvSpPr>
            <a:spLocks noGrp="1"/>
          </p:cNvSpPr>
          <p:nvPr>
            <p:ph idx="1"/>
          </p:nvPr>
        </p:nvSpPr>
        <p:spPr>
          <a:xfrm>
            <a:off x="1683983" y="5021137"/>
            <a:ext cx="8833654" cy="522636"/>
          </a:xfrm>
        </p:spPr>
        <p:txBody>
          <a:bodyPr vert="horz" lIns="91440" tIns="0" rIns="91440" bIns="45720" rtlCol="0">
            <a:normAutofit/>
          </a:bodyPr>
          <a:lstStyle/>
          <a:p>
            <a:pPr marL="0" indent="0" algn="ctr">
              <a:lnSpc>
                <a:spcPct val="100000"/>
              </a:lnSpc>
              <a:buNone/>
            </a:pPr>
            <a:r>
              <a:rPr lang="en-US" sz="1600" dirty="0">
                <a:solidFill>
                  <a:srgbClr val="FFFEFF"/>
                </a:solidFill>
              </a:rPr>
              <a:t>The highest unemployment rate was reached in Poland in February 2003</a:t>
            </a:r>
            <a:r>
              <a:rPr lang="pl-PL" sz="1600" dirty="0">
                <a:solidFill>
                  <a:srgbClr val="FFFEFF"/>
                </a:solidFill>
              </a:rPr>
              <a:t> and </a:t>
            </a:r>
            <a:r>
              <a:rPr lang="pl-PL" sz="1600" dirty="0" err="1">
                <a:solidFill>
                  <a:srgbClr val="FFFEFF"/>
                </a:solidFill>
              </a:rPr>
              <a:t>it</a:t>
            </a:r>
            <a:r>
              <a:rPr lang="pl-PL" sz="1600" dirty="0">
                <a:solidFill>
                  <a:srgbClr val="FFFEFF"/>
                </a:solidFill>
              </a:rPr>
              <a:t> was 20,7%.</a:t>
            </a:r>
            <a:endParaRPr lang="en-US" sz="1600" dirty="0">
              <a:solidFill>
                <a:srgbClr val="FFFEFF"/>
              </a:solidFill>
            </a:endParaRPr>
          </a:p>
        </p:txBody>
      </p:sp>
    </p:spTree>
    <p:extLst>
      <p:ext uri="{BB962C8B-B14F-4D97-AF65-F5344CB8AC3E}">
        <p14:creationId xmlns:p14="http://schemas.microsoft.com/office/powerpoint/2010/main" val="374310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7C4610E-9C18-467B-BF10-BE6A974CC3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2"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4"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2" name="Group 91">
            <a:extLst>
              <a:ext uri="{FF2B5EF4-FFF2-40B4-BE49-F238E27FC236}">
                <a16:creationId xmlns:a16="http://schemas.microsoft.com/office/drawing/2014/main" id="{A899734C-500F-4274-9854-8BFA14A1D7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93" name="Rectangle 92">
              <a:extLst>
                <a:ext uri="{FF2B5EF4-FFF2-40B4-BE49-F238E27FC236}">
                  <a16:creationId xmlns:a16="http://schemas.microsoft.com/office/drawing/2014/main" id="{FF07BF51-2934-47AD-A415-7400882F14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Isosceles Triangle 93">
              <a:extLst>
                <a:ext uri="{FF2B5EF4-FFF2-40B4-BE49-F238E27FC236}">
                  <a16:creationId xmlns:a16="http://schemas.microsoft.com/office/drawing/2014/main" id="{DD6E3DF0-EDC0-458B-9C5B-911814F0A6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Rectangle 94">
              <a:extLst>
                <a:ext uri="{FF2B5EF4-FFF2-40B4-BE49-F238E27FC236}">
                  <a16:creationId xmlns:a16="http://schemas.microsoft.com/office/drawing/2014/main" id="{5D0824B1-47C9-4504-99FB-CB15051979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96">
            <a:extLst>
              <a:ext uri="{FF2B5EF4-FFF2-40B4-BE49-F238E27FC236}">
                <a16:creationId xmlns:a16="http://schemas.microsoft.com/office/drawing/2014/main" id="{3904BE49-D42F-4F46-B6D8-2F31712168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D57C06C8-18BE-4336-B9E0-3E15ACC93B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0" name="Freeform 5">
              <a:extLst>
                <a:ext uri="{FF2B5EF4-FFF2-40B4-BE49-F238E27FC236}">
                  <a16:creationId xmlns:a16="http://schemas.microsoft.com/office/drawing/2014/main" id="{C1C39E9B-4917-47D7-B9CB-56480F8876F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6">
              <a:extLst>
                <a:ext uri="{FF2B5EF4-FFF2-40B4-BE49-F238E27FC236}">
                  <a16:creationId xmlns:a16="http://schemas.microsoft.com/office/drawing/2014/main" id="{5F7200AE-DDFE-46D2-ABCA-99906B970E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7">
              <a:extLst>
                <a:ext uri="{FF2B5EF4-FFF2-40B4-BE49-F238E27FC236}">
                  <a16:creationId xmlns:a16="http://schemas.microsoft.com/office/drawing/2014/main" id="{CAC40760-2393-4FAE-9A58-F4CDC067162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8">
              <a:extLst>
                <a:ext uri="{FF2B5EF4-FFF2-40B4-BE49-F238E27FC236}">
                  <a16:creationId xmlns:a16="http://schemas.microsoft.com/office/drawing/2014/main" id="{1080422B-1649-4C8E-9459-4214243609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9">
              <a:extLst>
                <a:ext uri="{FF2B5EF4-FFF2-40B4-BE49-F238E27FC236}">
                  <a16:creationId xmlns:a16="http://schemas.microsoft.com/office/drawing/2014/main" id="{0136A7BD-0DB3-401B-A6AB-38BD30D100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
              <a:extLst>
                <a:ext uri="{FF2B5EF4-FFF2-40B4-BE49-F238E27FC236}">
                  <a16:creationId xmlns:a16="http://schemas.microsoft.com/office/drawing/2014/main" id="{FD037346-242B-41AF-8CF5-C35284CA24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1">
              <a:extLst>
                <a:ext uri="{FF2B5EF4-FFF2-40B4-BE49-F238E27FC236}">
                  <a16:creationId xmlns:a16="http://schemas.microsoft.com/office/drawing/2014/main" id="{238EBF94-0BBF-4BAE-AE27-729E3AC135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2">
              <a:extLst>
                <a:ext uri="{FF2B5EF4-FFF2-40B4-BE49-F238E27FC236}">
                  <a16:creationId xmlns:a16="http://schemas.microsoft.com/office/drawing/2014/main" id="{3940EFD7-EB1A-47AF-9DC9-7D4FCC6011E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3">
              <a:extLst>
                <a:ext uri="{FF2B5EF4-FFF2-40B4-BE49-F238E27FC236}">
                  <a16:creationId xmlns:a16="http://schemas.microsoft.com/office/drawing/2014/main" id="{6BAA7A10-98A8-4931-9BE2-B573EB3767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4">
              <a:extLst>
                <a:ext uri="{FF2B5EF4-FFF2-40B4-BE49-F238E27FC236}">
                  <a16:creationId xmlns:a16="http://schemas.microsoft.com/office/drawing/2014/main" id="{420223F5-34A9-4388-AF7B-38C76242FCB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5">
              <a:extLst>
                <a:ext uri="{FF2B5EF4-FFF2-40B4-BE49-F238E27FC236}">
                  <a16:creationId xmlns:a16="http://schemas.microsoft.com/office/drawing/2014/main" id="{3CC9C746-C646-4363-B3D3-349B5C18C3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6">
              <a:extLst>
                <a:ext uri="{FF2B5EF4-FFF2-40B4-BE49-F238E27FC236}">
                  <a16:creationId xmlns:a16="http://schemas.microsoft.com/office/drawing/2014/main" id="{3EAA5BC5-AB13-4C8E-9D9D-05DE777C5F2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7">
              <a:extLst>
                <a:ext uri="{FF2B5EF4-FFF2-40B4-BE49-F238E27FC236}">
                  <a16:creationId xmlns:a16="http://schemas.microsoft.com/office/drawing/2014/main" id="{500FC397-0569-4EC4-926A-DDD62AC4959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8">
              <a:extLst>
                <a:ext uri="{FF2B5EF4-FFF2-40B4-BE49-F238E27FC236}">
                  <a16:creationId xmlns:a16="http://schemas.microsoft.com/office/drawing/2014/main" id="{284FF041-FE7D-47CD-830F-7FABF41C7C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9">
              <a:extLst>
                <a:ext uri="{FF2B5EF4-FFF2-40B4-BE49-F238E27FC236}">
                  <a16:creationId xmlns:a16="http://schemas.microsoft.com/office/drawing/2014/main" id="{224154F3-CDFE-4FFF-92E4-ECEACF4A66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0">
              <a:extLst>
                <a:ext uri="{FF2B5EF4-FFF2-40B4-BE49-F238E27FC236}">
                  <a16:creationId xmlns:a16="http://schemas.microsoft.com/office/drawing/2014/main" id="{CCE7404D-AA5A-4B82-A875-07F35D7C2DC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1">
              <a:extLst>
                <a:ext uri="{FF2B5EF4-FFF2-40B4-BE49-F238E27FC236}">
                  <a16:creationId xmlns:a16="http://schemas.microsoft.com/office/drawing/2014/main" id="{526B6FED-4F20-4070-95B4-FF6F439E1C4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2">
              <a:extLst>
                <a:ext uri="{FF2B5EF4-FFF2-40B4-BE49-F238E27FC236}">
                  <a16:creationId xmlns:a16="http://schemas.microsoft.com/office/drawing/2014/main" id="{3A75958D-1716-4B5A-A745-AFA4962FA4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3">
              <a:extLst>
                <a:ext uri="{FF2B5EF4-FFF2-40B4-BE49-F238E27FC236}">
                  <a16:creationId xmlns:a16="http://schemas.microsoft.com/office/drawing/2014/main" id="{531A2051-17DE-4E9D-9EA6-026B97B1A9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0" name="Rectangle 119">
            <a:extLst>
              <a:ext uri="{FF2B5EF4-FFF2-40B4-BE49-F238E27FC236}">
                <a16:creationId xmlns:a16="http://schemas.microsoft.com/office/drawing/2014/main" id="{CE0642A0-80D3-4F37-8249-A07E6F3828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Znalezione obrazy dla zapytania: spadajacy wykres">
            <a:extLst>
              <a:ext uri="{FF2B5EF4-FFF2-40B4-BE49-F238E27FC236}">
                <a16:creationId xmlns:a16="http://schemas.microsoft.com/office/drawing/2014/main" id="{3E414811-36FC-47F5-8BB9-D95E8B0532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80043" y="568335"/>
            <a:ext cx="3230853" cy="3230853"/>
          </a:xfrm>
          <a:prstGeom prst="rect">
            <a:avLst/>
          </a:prstGeom>
          <a:noFill/>
          <a:ln w="12700">
            <a:noFill/>
          </a:ln>
          <a:extLst>
            <a:ext uri="{909E8E84-426E-40DD-AFC4-6F175D3DCCD1}">
              <a14:hiddenFill xmlns:a14="http://schemas.microsoft.com/office/drawing/2010/main">
                <a:solidFill>
                  <a:srgbClr val="FFFFFF"/>
                </a:solidFill>
              </a14:hiddenFill>
            </a:ext>
          </a:extLst>
        </p:spPr>
      </p:pic>
      <p:grpSp>
        <p:nvGrpSpPr>
          <p:cNvPr id="122" name="Group 121">
            <a:extLst>
              <a:ext uri="{FF2B5EF4-FFF2-40B4-BE49-F238E27FC236}">
                <a16:creationId xmlns:a16="http://schemas.microsoft.com/office/drawing/2014/main" id="{FA760135-24A9-40C9-B45F-2EB5B6420E4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123" name="Isosceles Triangle 39">
              <a:extLst>
                <a:ext uri="{FF2B5EF4-FFF2-40B4-BE49-F238E27FC236}">
                  <a16:creationId xmlns:a16="http://schemas.microsoft.com/office/drawing/2014/main" id="{20E3CEE0-0CB3-421F-99FC-4585E62437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4346BB80-2556-4779-9642-5706CAA33C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ytuł 1">
            <a:extLst>
              <a:ext uri="{FF2B5EF4-FFF2-40B4-BE49-F238E27FC236}">
                <a16:creationId xmlns:a16="http://schemas.microsoft.com/office/drawing/2014/main" id="{C3CA3148-5F0A-479E-B009-6D9C28D7CD8F}"/>
              </a:ext>
            </a:extLst>
          </p:cNvPr>
          <p:cNvSpPr>
            <a:spLocks noGrp="1"/>
          </p:cNvSpPr>
          <p:nvPr>
            <p:ph type="title"/>
          </p:nvPr>
        </p:nvSpPr>
        <p:spPr>
          <a:xfrm>
            <a:off x="1683982" y="4293388"/>
            <a:ext cx="8833655" cy="727748"/>
          </a:xfrm>
        </p:spPr>
        <p:txBody>
          <a:bodyPr vert="horz" lIns="228600" tIns="228600" rIns="228600" bIns="0" rtlCol="0" anchor="b">
            <a:normAutofit/>
          </a:bodyPr>
          <a:lstStyle/>
          <a:p>
            <a:pPr>
              <a:lnSpc>
                <a:spcPct val="80000"/>
              </a:lnSpc>
            </a:pPr>
            <a:r>
              <a:rPr lang="en-US" sz="3700"/>
              <a:t>The lowest unemployment rate in Poland </a:t>
            </a:r>
          </a:p>
        </p:txBody>
      </p:sp>
      <p:sp>
        <p:nvSpPr>
          <p:cNvPr id="3" name="Symbol zastępczy zawartości 2">
            <a:extLst>
              <a:ext uri="{FF2B5EF4-FFF2-40B4-BE49-F238E27FC236}">
                <a16:creationId xmlns:a16="http://schemas.microsoft.com/office/drawing/2014/main" id="{0D52B987-A6D5-45EE-BA4D-BEEF0DE87B2D}"/>
              </a:ext>
            </a:extLst>
          </p:cNvPr>
          <p:cNvSpPr>
            <a:spLocks noGrp="1"/>
          </p:cNvSpPr>
          <p:nvPr>
            <p:ph idx="1"/>
          </p:nvPr>
        </p:nvSpPr>
        <p:spPr>
          <a:xfrm>
            <a:off x="1683983" y="5021137"/>
            <a:ext cx="8833654" cy="522636"/>
          </a:xfrm>
        </p:spPr>
        <p:txBody>
          <a:bodyPr vert="horz" lIns="91440" tIns="0" rIns="91440" bIns="45720" rtlCol="0">
            <a:normAutofit/>
          </a:bodyPr>
          <a:lstStyle/>
          <a:p>
            <a:pPr marL="0" indent="0" algn="ctr">
              <a:lnSpc>
                <a:spcPct val="100000"/>
              </a:lnSpc>
              <a:buNone/>
            </a:pPr>
            <a:r>
              <a:rPr lang="en-US" sz="1600">
                <a:solidFill>
                  <a:srgbClr val="FFFEFF"/>
                </a:solidFill>
              </a:rPr>
              <a:t>The lowest unemployment rate was reached in Poland in September 2019 and it was 5,1%.</a:t>
            </a:r>
          </a:p>
        </p:txBody>
      </p:sp>
    </p:spTree>
    <p:extLst>
      <p:ext uri="{BB962C8B-B14F-4D97-AF65-F5344CB8AC3E}">
        <p14:creationId xmlns:p14="http://schemas.microsoft.com/office/powerpoint/2010/main" val="276187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00" name="Group 70">
            <a:extLst>
              <a:ext uri="{FF2B5EF4-FFF2-40B4-BE49-F238E27FC236}">
                <a16:creationId xmlns:a16="http://schemas.microsoft.com/office/drawing/2014/main" id="{2DAE3342-9DFC-49D4-B09C-25E3107693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2" name="Freeform 5">
              <a:extLst>
                <a:ext uri="{FF2B5EF4-FFF2-40B4-BE49-F238E27FC236}">
                  <a16:creationId xmlns:a16="http://schemas.microsoft.com/office/drawing/2014/main" id="{E49E0D20-8423-4612-99A5-14AEF8F6BB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01" name="Freeform 6">
              <a:extLst>
                <a:ext uri="{FF2B5EF4-FFF2-40B4-BE49-F238E27FC236}">
                  <a16:creationId xmlns:a16="http://schemas.microsoft.com/office/drawing/2014/main" id="{57C2C108-5A30-48CA-9203-56747AEB7B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7">
              <a:extLst>
                <a:ext uri="{FF2B5EF4-FFF2-40B4-BE49-F238E27FC236}">
                  <a16:creationId xmlns:a16="http://schemas.microsoft.com/office/drawing/2014/main" id="{1A343912-2EFC-408E-A862-5C9BF108DC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8">
              <a:extLst>
                <a:ext uri="{FF2B5EF4-FFF2-40B4-BE49-F238E27FC236}">
                  <a16:creationId xmlns:a16="http://schemas.microsoft.com/office/drawing/2014/main" id="{AA50D1CF-9DAE-4CF6-B829-E66CEE9D57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9">
              <a:extLst>
                <a:ext uri="{FF2B5EF4-FFF2-40B4-BE49-F238E27FC236}">
                  <a16:creationId xmlns:a16="http://schemas.microsoft.com/office/drawing/2014/main" id="{FE5799A4-0568-433E-BF41-752CF516AC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0">
              <a:extLst>
                <a:ext uri="{FF2B5EF4-FFF2-40B4-BE49-F238E27FC236}">
                  <a16:creationId xmlns:a16="http://schemas.microsoft.com/office/drawing/2014/main" id="{CDBB86ED-F16F-4C28-BDD5-72D771176F7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1">
              <a:extLst>
                <a:ext uri="{FF2B5EF4-FFF2-40B4-BE49-F238E27FC236}">
                  <a16:creationId xmlns:a16="http://schemas.microsoft.com/office/drawing/2014/main" id="{3347939E-8B76-4CFC-B2EC-63A7E22783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2">
              <a:extLst>
                <a:ext uri="{FF2B5EF4-FFF2-40B4-BE49-F238E27FC236}">
                  <a16:creationId xmlns:a16="http://schemas.microsoft.com/office/drawing/2014/main" id="{FA1DD132-02E4-4CD3-B496-BFF924558A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3">
              <a:extLst>
                <a:ext uri="{FF2B5EF4-FFF2-40B4-BE49-F238E27FC236}">
                  <a16:creationId xmlns:a16="http://schemas.microsoft.com/office/drawing/2014/main" id="{710BDA52-A7D7-4E4E-9F36-EC8F983EAF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4">
              <a:extLst>
                <a:ext uri="{FF2B5EF4-FFF2-40B4-BE49-F238E27FC236}">
                  <a16:creationId xmlns:a16="http://schemas.microsoft.com/office/drawing/2014/main" id="{B1BDF852-319F-42B8-9A50-7C9A9387CD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5">
              <a:extLst>
                <a:ext uri="{FF2B5EF4-FFF2-40B4-BE49-F238E27FC236}">
                  <a16:creationId xmlns:a16="http://schemas.microsoft.com/office/drawing/2014/main" id="{3AACE376-C01E-4F1F-91B7-39D0274BFE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16">
              <a:extLst>
                <a:ext uri="{FF2B5EF4-FFF2-40B4-BE49-F238E27FC236}">
                  <a16:creationId xmlns:a16="http://schemas.microsoft.com/office/drawing/2014/main" id="{7F612F4C-050E-459D-9771-ED088374A5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4" name="Freeform 17">
              <a:extLst>
                <a:ext uri="{FF2B5EF4-FFF2-40B4-BE49-F238E27FC236}">
                  <a16:creationId xmlns:a16="http://schemas.microsoft.com/office/drawing/2014/main" id="{94E4211B-3E41-4905-8F4E-76811B9E57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8">
              <a:extLst>
                <a:ext uri="{FF2B5EF4-FFF2-40B4-BE49-F238E27FC236}">
                  <a16:creationId xmlns:a16="http://schemas.microsoft.com/office/drawing/2014/main" id="{6AEC87EE-0CB8-43DE-8FEB-4586A92E80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9">
              <a:extLst>
                <a:ext uri="{FF2B5EF4-FFF2-40B4-BE49-F238E27FC236}">
                  <a16:creationId xmlns:a16="http://schemas.microsoft.com/office/drawing/2014/main" id="{277C1C5D-7BDC-47E4-8B81-C3C4AE949B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0">
              <a:extLst>
                <a:ext uri="{FF2B5EF4-FFF2-40B4-BE49-F238E27FC236}">
                  <a16:creationId xmlns:a16="http://schemas.microsoft.com/office/drawing/2014/main" id="{7A2A6EF8-9768-4478-9CD3-DFA547CEFC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1">
              <a:extLst>
                <a:ext uri="{FF2B5EF4-FFF2-40B4-BE49-F238E27FC236}">
                  <a16:creationId xmlns:a16="http://schemas.microsoft.com/office/drawing/2014/main" id="{1FD9091C-E8FA-4ADA-937F-A74426ED1B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2">
              <a:extLst>
                <a:ext uri="{FF2B5EF4-FFF2-40B4-BE49-F238E27FC236}">
                  <a16:creationId xmlns:a16="http://schemas.microsoft.com/office/drawing/2014/main" id="{B69923E7-63C4-47CE-956E-09D384D4FE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23">
              <a:extLst>
                <a:ext uri="{FF2B5EF4-FFF2-40B4-BE49-F238E27FC236}">
                  <a16:creationId xmlns:a16="http://schemas.microsoft.com/office/drawing/2014/main" id="{A2576784-872E-494C-A041-0E346226B7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2" name="Group 91">
            <a:extLst>
              <a:ext uri="{FF2B5EF4-FFF2-40B4-BE49-F238E27FC236}">
                <a16:creationId xmlns:a16="http://schemas.microsoft.com/office/drawing/2014/main" id="{B54F73D8-62C2-4127-9D19-01219BBB99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93" name="Rectangle 92">
              <a:extLst>
                <a:ext uri="{FF2B5EF4-FFF2-40B4-BE49-F238E27FC236}">
                  <a16:creationId xmlns:a16="http://schemas.microsoft.com/office/drawing/2014/main" id="{CFD8CA02-9BE5-4B82-8129-6EF6184024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Isosceles Triangle 93">
              <a:extLst>
                <a:ext uri="{FF2B5EF4-FFF2-40B4-BE49-F238E27FC236}">
                  <a16:creationId xmlns:a16="http://schemas.microsoft.com/office/drawing/2014/main" id="{01515E68-030C-4313-B300-35253163D3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Rectangle 94">
              <a:extLst>
                <a:ext uri="{FF2B5EF4-FFF2-40B4-BE49-F238E27FC236}">
                  <a16:creationId xmlns:a16="http://schemas.microsoft.com/office/drawing/2014/main" id="{1937725F-1DDF-4225-937E-106DBB047F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96">
            <a:extLst>
              <a:ext uri="{FF2B5EF4-FFF2-40B4-BE49-F238E27FC236}">
                <a16:creationId xmlns:a16="http://schemas.microsoft.com/office/drawing/2014/main" id="{FD8F1113-2E3C-46E3-B54F-B7F421EEF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465DDECC-A11E-434E-87B2-8997CD3832F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0"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3">
              <a:extLst>
                <a:ext uri="{FF2B5EF4-FFF2-40B4-BE49-F238E27FC236}">
                  <a16:creationId xmlns:a16="http://schemas.microsoft.com/office/drawing/2014/main" id="{0A9092BE-A36C-4833-8E71-2850F4AF7C3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5">
              <a:extLst>
                <a:ext uri="{FF2B5EF4-FFF2-40B4-BE49-F238E27FC236}">
                  <a16:creationId xmlns:a16="http://schemas.microsoft.com/office/drawing/2014/main" id="{1E3F0C5B-76A9-4A8F-A1CB-35C0DE83A8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7">
              <a:extLst>
                <a:ext uri="{FF2B5EF4-FFF2-40B4-BE49-F238E27FC236}">
                  <a16:creationId xmlns:a16="http://schemas.microsoft.com/office/drawing/2014/main" id="{202722D1-549B-407E-BF75-2A1E8DB5BAD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8">
              <a:extLst>
                <a:ext uri="{FF2B5EF4-FFF2-40B4-BE49-F238E27FC236}">
                  <a16:creationId xmlns:a16="http://schemas.microsoft.com/office/drawing/2014/main" id="{5CA8D742-18BD-41B5-9C00-FCFFAED257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9">
              <a:extLst>
                <a:ext uri="{FF2B5EF4-FFF2-40B4-BE49-F238E27FC236}">
                  <a16:creationId xmlns:a16="http://schemas.microsoft.com/office/drawing/2014/main" id="{8BF81081-4C33-488E-A37E-B95567D0BFA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0">
              <a:extLst>
                <a:ext uri="{FF2B5EF4-FFF2-40B4-BE49-F238E27FC236}">
                  <a16:creationId xmlns:a16="http://schemas.microsoft.com/office/drawing/2014/main" id="{462F0DE0-CEBA-420B-8032-FB60893B8E1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F82773F4-EEB7-4318-92F7-C4F723692E35}"/>
              </a:ext>
            </a:extLst>
          </p:cNvPr>
          <p:cNvSpPr>
            <a:spLocks noGrp="1"/>
          </p:cNvSpPr>
          <p:nvPr>
            <p:ph type="title"/>
          </p:nvPr>
        </p:nvSpPr>
        <p:spPr>
          <a:xfrm>
            <a:off x="2047793" y="4614902"/>
            <a:ext cx="8081960" cy="943954"/>
          </a:xfrm>
        </p:spPr>
        <p:txBody>
          <a:bodyPr vert="horz" lIns="228600" tIns="228600" rIns="228600" bIns="0" rtlCol="0" anchor="b">
            <a:normAutofit/>
          </a:bodyPr>
          <a:lstStyle/>
          <a:p>
            <a:pPr>
              <a:lnSpc>
                <a:spcPct val="80000"/>
              </a:lnSpc>
            </a:pPr>
            <a:r>
              <a:rPr lang="en-US">
                <a:solidFill>
                  <a:schemeClr val="tx2"/>
                </a:solidFill>
              </a:rPr>
              <a:t>Men and women</a:t>
            </a:r>
          </a:p>
        </p:txBody>
      </p:sp>
      <p:sp>
        <p:nvSpPr>
          <p:cNvPr id="3" name="Symbol zastępczy zawartości 2">
            <a:extLst>
              <a:ext uri="{FF2B5EF4-FFF2-40B4-BE49-F238E27FC236}">
                <a16:creationId xmlns:a16="http://schemas.microsoft.com/office/drawing/2014/main" id="{B10DC7F1-F1B5-41F0-9AD4-E2817DC6354F}"/>
              </a:ext>
            </a:extLst>
          </p:cNvPr>
          <p:cNvSpPr>
            <a:spLocks noGrp="1"/>
          </p:cNvSpPr>
          <p:nvPr>
            <p:ph idx="1"/>
          </p:nvPr>
        </p:nvSpPr>
        <p:spPr>
          <a:xfrm>
            <a:off x="2047793" y="5558857"/>
            <a:ext cx="8081960" cy="522636"/>
          </a:xfrm>
        </p:spPr>
        <p:txBody>
          <a:bodyPr vert="horz" lIns="91440" tIns="0" rIns="91440" bIns="45720" rtlCol="0">
            <a:normAutofit/>
          </a:bodyPr>
          <a:lstStyle/>
          <a:p>
            <a:pPr marL="0" indent="0" algn="ctr">
              <a:lnSpc>
                <a:spcPct val="100000"/>
              </a:lnSpc>
              <a:buNone/>
            </a:pPr>
            <a:r>
              <a:rPr lang="en-US" sz="1600">
                <a:solidFill>
                  <a:schemeClr val="tx2"/>
                </a:solidFill>
              </a:rPr>
              <a:t>In the end of 2017 in Poland was 45,2 % working women and 62,2% working men.</a:t>
            </a:r>
          </a:p>
        </p:txBody>
      </p:sp>
      <p:sp>
        <p:nvSpPr>
          <p:cNvPr id="120"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386808"/>
            <a:ext cx="407233" cy="351063"/>
          </a:xfrm>
          <a:prstGeom prst="triangle">
            <a:avLst/>
          </a:prstGeom>
          <a:solidFill>
            <a:srgbClr val="8A57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16E168E2-3256-43A5-9298-9E5A6AE8F7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2847" y="954593"/>
            <a:ext cx="6086306" cy="3432215"/>
          </a:xfrm>
          <a:prstGeom prst="rect">
            <a:avLst/>
          </a:prstGeom>
          <a:solidFill>
            <a:schemeClr val="bg1"/>
          </a:solidFill>
          <a:ln w="19050">
            <a:solidFill>
              <a:srgbClr val="8A574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Znalezione obrazy dla zapytania: kobieta i mężczyzna">
            <a:extLst>
              <a:ext uri="{FF2B5EF4-FFF2-40B4-BE49-F238E27FC236}">
                <a16:creationId xmlns:a16="http://schemas.microsoft.com/office/drawing/2014/main" id="{EA8A8708-7686-427C-B963-769DD0CDE7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5" r="734" b="-1"/>
          <a:stretch/>
        </p:blipFill>
        <p:spPr bwMode="auto">
          <a:xfrm>
            <a:off x="3215640" y="1120792"/>
            <a:ext cx="5760720" cy="3099816"/>
          </a:xfrm>
          <a:prstGeom prst="rect">
            <a:avLst/>
          </a:prstGeom>
          <a:noFill/>
          <a:ln w="127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61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70">
            <a:extLst>
              <a:ext uri="{FF2B5EF4-FFF2-40B4-BE49-F238E27FC236}">
                <a16:creationId xmlns:a16="http://schemas.microsoft.com/office/drawing/2014/main" id="{48CAE4AE-A9DF-45AF-9A9C-1712BC6341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25" name="Group 72">
            <a:extLst>
              <a:ext uri="{FF2B5EF4-FFF2-40B4-BE49-F238E27FC236}">
                <a16:creationId xmlns:a16="http://schemas.microsoft.com/office/drawing/2014/main" id="{6C272060-BC98-4C91-A58F-4DFEC566CF7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5126"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7"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8"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9"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0"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1"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2"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3"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4"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5"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6"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7"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8"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9"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0"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1"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2"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3"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4"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5"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6"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BB03D273-7C54-4ECA-A8B5-40ED81350053}"/>
              </a:ext>
            </a:extLst>
          </p:cNvPr>
          <p:cNvSpPr>
            <a:spLocks noGrp="1"/>
          </p:cNvSpPr>
          <p:nvPr>
            <p:ph type="title"/>
          </p:nvPr>
        </p:nvSpPr>
        <p:spPr>
          <a:xfrm>
            <a:off x="7269686" y="795527"/>
            <a:ext cx="4123738" cy="1433323"/>
          </a:xfrm>
        </p:spPr>
        <p:txBody>
          <a:bodyPr>
            <a:normAutofit/>
          </a:bodyPr>
          <a:lstStyle/>
          <a:p>
            <a:pPr algn="l"/>
            <a:r>
              <a:rPr lang="pl-PL" sz="2700">
                <a:solidFill>
                  <a:schemeClr val="tx2"/>
                </a:solidFill>
              </a:rPr>
              <a:t>Which specialists we need?</a:t>
            </a:r>
            <a:br>
              <a:rPr lang="pl-PL" sz="2700">
                <a:solidFill>
                  <a:schemeClr val="tx2"/>
                </a:solidFill>
              </a:rPr>
            </a:br>
            <a:endParaRPr lang="pl-PL" sz="2700">
              <a:solidFill>
                <a:schemeClr val="tx2"/>
              </a:solidFill>
            </a:endParaRPr>
          </a:p>
        </p:txBody>
      </p:sp>
      <p:sp>
        <p:nvSpPr>
          <p:cNvPr id="5147" name="Rectangle 95">
            <a:extLst>
              <a:ext uri="{FF2B5EF4-FFF2-40B4-BE49-F238E27FC236}">
                <a16:creationId xmlns:a16="http://schemas.microsoft.com/office/drawing/2014/main"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E9900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Znalezione obrazy dla zapytania: praca">
            <a:extLst>
              <a:ext uri="{FF2B5EF4-FFF2-40B4-BE49-F238E27FC236}">
                <a16:creationId xmlns:a16="http://schemas.microsoft.com/office/drawing/2014/main" id="{0F5EFF1C-9B34-4B9A-AFE3-EE965ED231F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48237" y="960214"/>
            <a:ext cx="3689604" cy="4919472"/>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D6FFF4D4-B9DC-427F-85A3-CA05E67022B8}"/>
              </a:ext>
            </a:extLst>
          </p:cNvPr>
          <p:cNvSpPr>
            <a:spLocks noGrp="1"/>
          </p:cNvSpPr>
          <p:nvPr>
            <p:ph idx="1"/>
          </p:nvPr>
        </p:nvSpPr>
        <p:spPr>
          <a:xfrm>
            <a:off x="7293817" y="2338388"/>
            <a:ext cx="4099607" cy="3678237"/>
          </a:xfrm>
        </p:spPr>
        <p:txBody>
          <a:bodyPr>
            <a:normAutofit/>
          </a:bodyPr>
          <a:lstStyle/>
          <a:p>
            <a:pPr>
              <a:lnSpc>
                <a:spcPct val="110000"/>
              </a:lnSpc>
              <a:buClr>
                <a:srgbClr val="E99002"/>
              </a:buClr>
            </a:pPr>
            <a:r>
              <a:rPr lang="pl-PL" sz="1400"/>
              <a:t>1. IT </a:t>
            </a:r>
            <a:r>
              <a:rPr lang="pl-PL" sz="1400" err="1"/>
              <a:t>specialists</a:t>
            </a:r>
            <a:endParaRPr lang="pl-PL" sz="1400"/>
          </a:p>
          <a:p>
            <a:pPr>
              <a:lnSpc>
                <a:spcPct val="110000"/>
              </a:lnSpc>
              <a:buClr>
                <a:srgbClr val="E99002"/>
              </a:buClr>
            </a:pPr>
            <a:r>
              <a:rPr lang="pl-PL" sz="1400"/>
              <a:t>2. </a:t>
            </a:r>
            <a:r>
              <a:rPr lang="pl-PL" sz="1400" err="1"/>
              <a:t>Projects</a:t>
            </a:r>
            <a:r>
              <a:rPr lang="pl-PL" sz="1400"/>
              <a:t> </a:t>
            </a:r>
            <a:r>
              <a:rPr lang="pl-PL" sz="1400" err="1"/>
              <a:t>managers</a:t>
            </a:r>
            <a:endParaRPr lang="pl-PL" sz="1400"/>
          </a:p>
          <a:p>
            <a:pPr>
              <a:lnSpc>
                <a:spcPct val="110000"/>
              </a:lnSpc>
              <a:buClr>
                <a:srgbClr val="E99002"/>
              </a:buClr>
            </a:pPr>
            <a:r>
              <a:rPr lang="pl-PL" sz="1400"/>
              <a:t>3. </a:t>
            </a:r>
            <a:r>
              <a:rPr lang="pl-PL" sz="1400" err="1"/>
              <a:t>Technologists</a:t>
            </a:r>
            <a:endParaRPr lang="pl-PL" sz="1400"/>
          </a:p>
          <a:p>
            <a:pPr>
              <a:lnSpc>
                <a:spcPct val="110000"/>
              </a:lnSpc>
              <a:buClr>
                <a:srgbClr val="E99002"/>
              </a:buClr>
            </a:pPr>
            <a:r>
              <a:rPr lang="pl-PL" sz="1400"/>
              <a:t>4. </a:t>
            </a:r>
            <a:r>
              <a:rPr lang="pl-PL" sz="1400" err="1"/>
              <a:t>Analitics</a:t>
            </a:r>
            <a:endParaRPr lang="pl-PL" sz="1400"/>
          </a:p>
          <a:p>
            <a:pPr>
              <a:lnSpc>
                <a:spcPct val="110000"/>
              </a:lnSpc>
              <a:buClr>
                <a:srgbClr val="E99002"/>
              </a:buClr>
            </a:pPr>
            <a:r>
              <a:rPr lang="pl-PL" sz="1400"/>
              <a:t>5. Content </a:t>
            </a:r>
            <a:r>
              <a:rPr lang="pl-PL" sz="1400" err="1"/>
              <a:t>managers</a:t>
            </a:r>
            <a:endParaRPr lang="pl-PL" sz="1400"/>
          </a:p>
          <a:p>
            <a:pPr>
              <a:lnSpc>
                <a:spcPct val="110000"/>
              </a:lnSpc>
              <a:buClr>
                <a:srgbClr val="E99002"/>
              </a:buClr>
            </a:pPr>
            <a:r>
              <a:rPr lang="pl-PL" sz="1400"/>
              <a:t>6. CSR </a:t>
            </a:r>
            <a:r>
              <a:rPr lang="pl-PL" sz="1400" err="1"/>
              <a:t>project</a:t>
            </a:r>
            <a:r>
              <a:rPr lang="pl-PL" sz="1400"/>
              <a:t> </a:t>
            </a:r>
            <a:r>
              <a:rPr lang="pl-PL" sz="1400" err="1"/>
              <a:t>managers</a:t>
            </a:r>
            <a:endParaRPr lang="pl-PL" sz="1400"/>
          </a:p>
          <a:p>
            <a:pPr>
              <a:lnSpc>
                <a:spcPct val="110000"/>
              </a:lnSpc>
              <a:buClr>
                <a:srgbClr val="E99002"/>
              </a:buClr>
            </a:pPr>
            <a:r>
              <a:rPr lang="pl-PL" sz="1400"/>
              <a:t>7. </a:t>
            </a:r>
            <a:r>
              <a:rPr lang="pl-PL" sz="1400" err="1"/>
              <a:t>Employer</a:t>
            </a:r>
            <a:r>
              <a:rPr lang="pl-PL" sz="1400"/>
              <a:t> </a:t>
            </a:r>
            <a:r>
              <a:rPr lang="pl-PL" sz="1400" err="1"/>
              <a:t>branding</a:t>
            </a:r>
            <a:r>
              <a:rPr lang="pl-PL" sz="1400"/>
              <a:t> manager</a:t>
            </a:r>
          </a:p>
          <a:p>
            <a:pPr>
              <a:lnSpc>
                <a:spcPct val="110000"/>
              </a:lnSpc>
              <a:buClr>
                <a:srgbClr val="E99002"/>
              </a:buClr>
            </a:pPr>
            <a:r>
              <a:rPr lang="pl-PL" sz="1400"/>
              <a:t>8. </a:t>
            </a:r>
            <a:r>
              <a:rPr lang="pl-PL" sz="1400" err="1"/>
              <a:t>Sellers</a:t>
            </a:r>
            <a:endParaRPr lang="pl-PL" sz="1400"/>
          </a:p>
          <a:p>
            <a:pPr>
              <a:lnSpc>
                <a:spcPct val="110000"/>
              </a:lnSpc>
              <a:buClr>
                <a:srgbClr val="E99002"/>
              </a:buClr>
            </a:pPr>
            <a:r>
              <a:rPr lang="pl-PL" sz="1400"/>
              <a:t>9. </a:t>
            </a:r>
            <a:r>
              <a:rPr lang="pl-PL" sz="1400" err="1"/>
              <a:t>Dietician</a:t>
            </a:r>
            <a:endParaRPr lang="pl-PL" sz="1400"/>
          </a:p>
          <a:p>
            <a:pPr>
              <a:lnSpc>
                <a:spcPct val="110000"/>
              </a:lnSpc>
              <a:buClr>
                <a:srgbClr val="E99002"/>
              </a:buClr>
            </a:pPr>
            <a:r>
              <a:rPr lang="pl-PL" sz="1400"/>
              <a:t>10. </a:t>
            </a:r>
            <a:r>
              <a:rPr lang="pl-PL" sz="1400" err="1"/>
              <a:t>Sewers</a:t>
            </a:r>
            <a:r>
              <a:rPr lang="pl-PL" sz="1400"/>
              <a:t>, </a:t>
            </a:r>
            <a:r>
              <a:rPr lang="pl-PL" sz="1400" err="1"/>
              <a:t>plumbers</a:t>
            </a:r>
            <a:endParaRPr lang="pl-PL" sz="1400"/>
          </a:p>
        </p:txBody>
      </p:sp>
    </p:spTree>
    <p:extLst>
      <p:ext uri="{BB962C8B-B14F-4D97-AF65-F5344CB8AC3E}">
        <p14:creationId xmlns:p14="http://schemas.microsoft.com/office/powerpoint/2010/main" val="55816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BAF07C-C39E-42EB-BB22-8D46691D97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D8E9CF54-0466-4261-9E62-0249E60E188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ytuł 1">
            <a:extLst>
              <a:ext uri="{FF2B5EF4-FFF2-40B4-BE49-F238E27FC236}">
                <a16:creationId xmlns:a16="http://schemas.microsoft.com/office/drawing/2014/main" id="{4067F0A1-2518-478C-8FE1-1A75BB43500A}"/>
              </a:ext>
            </a:extLst>
          </p:cNvPr>
          <p:cNvSpPr>
            <a:spLocks noGrp="1"/>
          </p:cNvSpPr>
          <p:nvPr>
            <p:ph type="title"/>
          </p:nvPr>
        </p:nvSpPr>
        <p:spPr>
          <a:xfrm>
            <a:off x="888630" y="4760132"/>
            <a:ext cx="5093596" cy="1777829"/>
          </a:xfrm>
        </p:spPr>
        <p:txBody>
          <a:bodyPr>
            <a:normAutofit/>
          </a:bodyPr>
          <a:lstStyle/>
          <a:p>
            <a:pPr algn="r"/>
            <a:r>
              <a:rPr lang="pl-PL">
                <a:solidFill>
                  <a:schemeClr val="tx1"/>
                </a:solidFill>
              </a:rPr>
              <a:t>Thank you!</a:t>
            </a:r>
          </a:p>
        </p:txBody>
      </p:sp>
      <p:pic>
        <p:nvPicPr>
          <p:cNvPr id="4" name="Obraz 3" descr="Brak automatycznego tekstu alternatywnego.">
            <a:extLst>
              <a:ext uri="{FF2B5EF4-FFF2-40B4-BE49-F238E27FC236}">
                <a16:creationId xmlns:a16="http://schemas.microsoft.com/office/drawing/2014/main" id="{A62F25B6-2908-44D8-B9AB-89B4B4E5C325}"/>
              </a:ext>
            </a:extLst>
          </p:cNvPr>
          <p:cNvPicPr/>
          <p:nvPr/>
        </p:nvPicPr>
        <p:blipFill rotWithShape="1">
          <a:blip r:embed="rId2" cstate="print">
            <a:extLst>
              <a:ext uri="{28A0092B-C50C-407E-A947-70E740481C1C}">
                <a14:useLocalDpi xmlns:a14="http://schemas.microsoft.com/office/drawing/2010/main" val="0"/>
              </a:ext>
            </a:extLst>
          </a:blip>
          <a:srcRect t="4761" b="1513"/>
          <a:stretch/>
        </p:blipFill>
        <p:spPr bwMode="auto">
          <a:xfrm>
            <a:off x="20" y="-19344"/>
            <a:ext cx="12191980" cy="4599422"/>
          </a:xfrm>
          <a:custGeom>
            <a:avLst/>
            <a:gdLst/>
            <a:ahLst/>
            <a:cxnLst/>
            <a:rect l="l" t="t" r="r" b="b"/>
            <a:pathLst>
              <a:path w="12192000" h="4621300">
                <a:moveTo>
                  <a:pt x="0" y="0"/>
                </a:moveTo>
                <a:lnTo>
                  <a:pt x="12192000" y="0"/>
                </a:lnTo>
                <a:lnTo>
                  <a:pt x="12192000" y="3104412"/>
                </a:lnTo>
                <a:lnTo>
                  <a:pt x="12192000" y="3296537"/>
                </a:lnTo>
                <a:lnTo>
                  <a:pt x="12192000" y="4272355"/>
                </a:lnTo>
                <a:lnTo>
                  <a:pt x="12113803" y="4280638"/>
                </a:lnTo>
                <a:cubicBezTo>
                  <a:pt x="10139508" y="4478587"/>
                  <a:pt x="8237152" y="4571590"/>
                  <a:pt x="6753597" y="4604195"/>
                </a:cubicBezTo>
                <a:cubicBezTo>
                  <a:pt x="4940362" y="4644044"/>
                  <a:pt x="2657278" y="4624714"/>
                  <a:pt x="400746" y="4432852"/>
                </a:cubicBezTo>
                <a:lnTo>
                  <a:pt x="0" y="4395876"/>
                </a:lnTo>
                <a:lnTo>
                  <a:pt x="0" y="3296537"/>
                </a:lnTo>
                <a:lnTo>
                  <a:pt x="0" y="3104412"/>
                </a:lnTo>
                <a:close/>
              </a:path>
            </a:pathLst>
          </a:custGeom>
          <a:noFill/>
        </p:spPr>
      </p:pic>
      <p:sp>
        <p:nvSpPr>
          <p:cNvPr id="3" name="Symbol zastępczy zawartości 2">
            <a:extLst>
              <a:ext uri="{FF2B5EF4-FFF2-40B4-BE49-F238E27FC236}">
                <a16:creationId xmlns:a16="http://schemas.microsoft.com/office/drawing/2014/main" id="{C8049B3F-95C9-462F-A5B3-1440C3C7D9A5}"/>
              </a:ext>
            </a:extLst>
          </p:cNvPr>
          <p:cNvSpPr>
            <a:spLocks noGrp="1"/>
          </p:cNvSpPr>
          <p:nvPr>
            <p:ph idx="1"/>
          </p:nvPr>
        </p:nvSpPr>
        <p:spPr>
          <a:xfrm>
            <a:off x="6226706" y="4767660"/>
            <a:ext cx="5173613" cy="1770300"/>
          </a:xfrm>
        </p:spPr>
        <p:txBody>
          <a:bodyPr>
            <a:normAutofit/>
          </a:bodyPr>
          <a:lstStyle/>
          <a:p>
            <a:pPr>
              <a:lnSpc>
                <a:spcPct val="110000"/>
              </a:lnSpc>
            </a:pPr>
            <a:r>
              <a:rPr lang="en-US" sz="1500">
                <a:latin typeface="museo-sans"/>
              </a:rPr>
              <a:t>“</a:t>
            </a:r>
            <a:r>
              <a:rPr lang="en-US" sz="1500" b="1" i="1">
                <a:latin typeface="museo-san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r>
              <a:rPr lang="en-US" sz="1500" i="1">
                <a:latin typeface="museo-sans"/>
              </a:rPr>
              <a:t>”</a:t>
            </a:r>
            <a:endParaRPr lang="en-US" sz="1500">
              <a:latin typeface="museo-sans"/>
            </a:endParaRPr>
          </a:p>
        </p:txBody>
      </p:sp>
      <p:sp>
        <p:nvSpPr>
          <p:cNvPr id="7" name="Prostokąt 6">
            <a:extLst>
              <a:ext uri="{FF2B5EF4-FFF2-40B4-BE49-F238E27FC236}">
                <a16:creationId xmlns:a16="http://schemas.microsoft.com/office/drawing/2014/main" id="{257D8BF9-F0EE-4A86-8936-4A977CCA806F}"/>
              </a:ext>
            </a:extLst>
          </p:cNvPr>
          <p:cNvSpPr/>
          <p:nvPr/>
        </p:nvSpPr>
        <p:spPr>
          <a:xfrm>
            <a:off x="-43312" y="6489665"/>
            <a:ext cx="5586658" cy="369332"/>
          </a:xfrm>
          <a:prstGeom prst="rect">
            <a:avLst/>
          </a:prstGeom>
        </p:spPr>
        <p:txBody>
          <a:bodyPr wrap="none">
            <a:spAutoFit/>
          </a:bodyPr>
          <a:lstStyle/>
          <a:p>
            <a:pPr algn="ctr"/>
            <a:r>
              <a:rPr lang="pl-PL" dirty="0"/>
              <a:t>By Paulina </a:t>
            </a:r>
            <a:r>
              <a:rPr lang="pl-PL" dirty="0" err="1"/>
              <a:t>Pałkowska</a:t>
            </a:r>
            <a:r>
              <a:rPr lang="pl-PL" dirty="0"/>
              <a:t> I LO im. Stefana Żeromskiego</a:t>
            </a:r>
          </a:p>
        </p:txBody>
      </p:sp>
    </p:spTree>
    <p:extLst>
      <p:ext uri="{BB962C8B-B14F-4D97-AF65-F5344CB8AC3E}">
        <p14:creationId xmlns:p14="http://schemas.microsoft.com/office/powerpoint/2010/main" val="346351860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1</TotalTime>
  <Words>191</Words>
  <Application>Microsoft Office PowerPoint</Application>
  <PresentationFormat>Panoramiczny</PresentationFormat>
  <Paragraphs>24</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Calibri Light</vt:lpstr>
      <vt:lpstr>museo-sans</vt:lpstr>
      <vt:lpstr>Rockwell</vt:lpstr>
      <vt:lpstr>Wingdings</vt:lpstr>
      <vt:lpstr>Atlas</vt:lpstr>
      <vt:lpstr>Uneployment in Poland</vt:lpstr>
      <vt:lpstr>What is unemployment?</vt:lpstr>
      <vt:lpstr>The highest jobless rate in Poland</vt:lpstr>
      <vt:lpstr>The lowest unemployment rate in Poland </vt:lpstr>
      <vt:lpstr>Men and women</vt:lpstr>
      <vt:lpstr>Which specialists we need?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Uneployment in Poland</dc:title>
  <dc:creator>Jarosław Pałkowski</dc:creator>
  <cp:lastModifiedBy>Izabela Palucka</cp:lastModifiedBy>
  <cp:revision>1</cp:revision>
  <dcterms:created xsi:type="dcterms:W3CDTF">2020-02-10T18:57:47Z</dcterms:created>
  <dcterms:modified xsi:type="dcterms:W3CDTF">2020-02-20T22:18:51Z</dcterms:modified>
</cp:coreProperties>
</file>