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2" r:id="rId5"/>
    <p:sldId id="259" r:id="rId6"/>
    <p:sldId id="264" r:id="rId7"/>
    <p:sldId id="265" r:id="rId8"/>
    <p:sldId id="260" r:id="rId9"/>
    <p:sldId id="261"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C833CF-98EF-48ED-82B4-66A46DF744BE}" v="54" dt="2019-11-04T17:07:20.2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pl-PL"/>
              <a:t>Kliknij, aby edytować styl</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12/15/2019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pl-PL"/>
              <a:t>Kliknij, aby edytować styl</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12/15/2019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12/15/2019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pl-PL"/>
              <a:t>Kliknij, aby edytować styl</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257300" y="2909102"/>
            <a:ext cx="4800600" cy="299639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633864" y="2909102"/>
            <a:ext cx="4800600" cy="299639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12/15/2019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12/15/2019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12/15/2019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pl-PL"/>
              <a:t>Kliknij, aby edytować styl</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12/15/2019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pl-PL"/>
              <a:t>Kliknij, aby edytować styl</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12/15/2019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12/15/2019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384212-9043-4DAE-AA71-481B2CB787D1}"/>
              </a:ext>
            </a:extLst>
          </p:cNvPr>
          <p:cNvSpPr>
            <a:spLocks noGrp="1"/>
          </p:cNvSpPr>
          <p:nvPr>
            <p:ph type="ctrTitle"/>
          </p:nvPr>
        </p:nvSpPr>
        <p:spPr/>
        <p:txBody>
          <a:bodyPr/>
          <a:lstStyle/>
          <a:p>
            <a:r>
              <a:rPr lang="pl-PL" dirty="0" err="1"/>
              <a:t>Stereotypes</a:t>
            </a:r>
            <a:endParaRPr lang="pl-PL" dirty="0"/>
          </a:p>
        </p:txBody>
      </p:sp>
      <p:sp>
        <p:nvSpPr>
          <p:cNvPr id="3" name="Podtytuł 2">
            <a:extLst>
              <a:ext uri="{FF2B5EF4-FFF2-40B4-BE49-F238E27FC236}">
                <a16:creationId xmlns:a16="http://schemas.microsoft.com/office/drawing/2014/main" id="{CB489656-6D5E-4012-B4D0-363355849CEF}"/>
              </a:ext>
            </a:extLst>
          </p:cNvPr>
          <p:cNvSpPr>
            <a:spLocks noGrp="1"/>
          </p:cNvSpPr>
          <p:nvPr>
            <p:ph type="subTitle" idx="1"/>
          </p:nvPr>
        </p:nvSpPr>
        <p:spPr/>
        <p:txBody>
          <a:bodyPr/>
          <a:lstStyle/>
          <a:p>
            <a:endParaRPr lang="pl-PL"/>
          </a:p>
        </p:txBody>
      </p:sp>
    </p:spTree>
    <p:extLst>
      <p:ext uri="{BB962C8B-B14F-4D97-AF65-F5344CB8AC3E}">
        <p14:creationId xmlns:p14="http://schemas.microsoft.com/office/powerpoint/2010/main" val="1477132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CB52763-37DC-4B1C-9CB3-249F7061A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236" y="76200"/>
            <a:ext cx="5570764" cy="15830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69CE018A-647C-4011-9898-A49EC2C177F6}"/>
              </a:ext>
            </a:extLst>
          </p:cNvPr>
          <p:cNvSpPr>
            <a:spLocks noChangeArrowheads="1"/>
          </p:cNvSpPr>
          <p:nvPr/>
        </p:nvSpPr>
        <p:spPr bwMode="auto">
          <a:xfrm>
            <a:off x="2247089" y="3383950"/>
            <a:ext cx="417316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pl-PL" sz="12000" b="0" i="0" u="none" strike="noStrike" cap="none" normalizeH="0" baseline="0" dirty="0">
                <a:ln>
                  <a:noFill/>
                </a:ln>
                <a:solidFill>
                  <a:srgbClr val="000000"/>
                </a:solidFill>
                <a:effectLst/>
                <a:latin typeface="Segoe UI" panose="020B0502040204020203" pitchFamily="34" charset="0"/>
                <a:cs typeface="Segoe UI" panose="020B0502040204020203" pitchFamily="34" charset="0"/>
              </a:rPr>
              <a:t>       </a:t>
            </a:r>
            <a:r>
              <a:rPr kumimoji="0" lang="en-US" altLang="pl-PL" sz="11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altLang="pl-PL" sz="800" b="0" i="0" u="none" strike="noStrike" cap="none" normalizeH="0" baseline="0" dirty="0">
                <a:ln>
                  <a:noFill/>
                </a:ln>
                <a:solidFill>
                  <a:schemeClr val="tx1"/>
                </a:solidFill>
                <a:effectLst/>
              </a:rPr>
              <a:t> </a:t>
            </a:r>
            <a:endParaRPr kumimoji="0" lang="en-US" altLang="pl-PL" sz="1800" b="0" i="0" u="none" strike="noStrike" cap="none" normalizeH="0" baseline="0" dirty="0">
              <a:ln>
                <a:noFill/>
              </a:ln>
              <a:solidFill>
                <a:schemeClr val="tx1"/>
              </a:solidFill>
              <a:effectLst/>
              <a:latin typeface="Arial" panose="020B0604020202020204" pitchFamily="34" charset="0"/>
            </a:endParaRPr>
          </a:p>
        </p:txBody>
      </p:sp>
      <p:pic>
        <p:nvPicPr>
          <p:cNvPr id="4100" name="Picture 4">
            <a:extLst>
              <a:ext uri="{FF2B5EF4-FFF2-40B4-BE49-F238E27FC236}">
                <a16:creationId xmlns:a16="http://schemas.microsoft.com/office/drawing/2014/main" id="{D790EA60-C58A-4835-B614-3826B87712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4588" y="-914400"/>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a:extLst>
              <a:ext uri="{FF2B5EF4-FFF2-40B4-BE49-F238E27FC236}">
                <a16:creationId xmlns:a16="http://schemas.microsoft.com/office/drawing/2014/main" id="{BCD035A9-8E5D-4670-98B5-4812399B9854}"/>
              </a:ext>
            </a:extLst>
          </p:cNvPr>
          <p:cNvSpPr/>
          <p:nvPr/>
        </p:nvSpPr>
        <p:spPr>
          <a:xfrm>
            <a:off x="888461" y="1656096"/>
            <a:ext cx="6096000" cy="1477328"/>
          </a:xfrm>
          <a:prstGeom prst="rect">
            <a:avLst/>
          </a:prstGeom>
        </p:spPr>
        <p:txBody>
          <a:bodyPr>
            <a:spAutoFit/>
          </a:bodyPr>
          <a:lstStyle/>
          <a:p>
            <a:r>
              <a:rPr lang="en-US" dirty="0">
                <a:solidFill>
                  <a:srgbClr val="000000"/>
                </a:solidFill>
                <a:latin typeface="Calibri" panose="020F0502020204030204" pitchFamily="34" charset="0"/>
              </a:rPr>
              <a:t>“</a:t>
            </a:r>
            <a:r>
              <a:rPr lang="en-US" i="1" dirty="0">
                <a:solidFill>
                  <a:srgbClr val="000000"/>
                </a:solidFill>
                <a:latin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r>
              <a:rPr lang="en-US" dirty="0">
                <a:solidFill>
                  <a:srgbClr val="000000"/>
                </a:solidFill>
                <a:latin typeface="Times New Roman" panose="02020603050405020304" pitchFamily="18" charset="0"/>
              </a:rPr>
              <a:t>  </a:t>
            </a:r>
            <a:endParaRPr lang="pl-PL" dirty="0"/>
          </a:p>
        </p:txBody>
      </p:sp>
      <p:pic>
        <p:nvPicPr>
          <p:cNvPr id="4104" name="Picture 8">
            <a:extLst>
              <a:ext uri="{FF2B5EF4-FFF2-40B4-BE49-F238E27FC236}">
                <a16:creationId xmlns:a16="http://schemas.microsoft.com/office/drawing/2014/main" id="{4589605D-406A-4820-90EE-7CBC17AF0E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5907" y="0"/>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 name="Obraz 8" descr="Brak automatycznego tekstu alternatywnego.">
            <a:extLst>
              <a:ext uri="{FF2B5EF4-FFF2-40B4-BE49-F238E27FC236}">
                <a16:creationId xmlns:a16="http://schemas.microsoft.com/office/drawing/2014/main" id="{642C1B6F-B1F3-4386-B47F-683471EC32D5}"/>
              </a:ext>
            </a:extLst>
          </p:cNvPr>
          <p:cNvPicPr/>
          <p:nvPr/>
        </p:nvPicPr>
        <p:blipFill rotWithShape="1">
          <a:blip r:embed="rId4" cstate="print">
            <a:extLst>
              <a:ext uri="{28A0092B-C50C-407E-A947-70E740481C1C}">
                <a14:useLocalDpi xmlns:a14="http://schemas.microsoft.com/office/drawing/2010/main" val="0"/>
              </a:ext>
            </a:extLst>
          </a:blip>
          <a:srcRect t="5040" b="1792"/>
          <a:stretch/>
        </p:blipFill>
        <p:spPr bwMode="auto">
          <a:xfrm>
            <a:off x="337023" y="3379820"/>
            <a:ext cx="6307506" cy="2667000"/>
          </a:xfrm>
          <a:prstGeom prst="rect">
            <a:avLst/>
          </a:prstGeom>
          <a:noFill/>
        </p:spPr>
      </p:pic>
      <p:sp>
        <p:nvSpPr>
          <p:cNvPr id="5" name="pole tekstowe 4">
            <a:extLst>
              <a:ext uri="{FF2B5EF4-FFF2-40B4-BE49-F238E27FC236}">
                <a16:creationId xmlns:a16="http://schemas.microsoft.com/office/drawing/2014/main" id="{A2E8E22D-3D54-4C5C-BE61-C4DB6F568CE2}"/>
              </a:ext>
            </a:extLst>
          </p:cNvPr>
          <p:cNvSpPr txBox="1"/>
          <p:nvPr/>
        </p:nvSpPr>
        <p:spPr>
          <a:xfrm>
            <a:off x="7431932" y="5612860"/>
            <a:ext cx="4182894" cy="646331"/>
          </a:xfrm>
          <a:prstGeom prst="rect">
            <a:avLst/>
          </a:prstGeom>
          <a:noFill/>
        </p:spPr>
        <p:txBody>
          <a:bodyPr wrap="square" rtlCol="0">
            <a:spAutoFit/>
          </a:bodyPr>
          <a:lstStyle/>
          <a:p>
            <a:pPr algn="ctr"/>
            <a:r>
              <a:rPr lang="pl-PL" dirty="0"/>
              <a:t>By Paulina </a:t>
            </a:r>
            <a:r>
              <a:rPr lang="pl-PL" dirty="0" err="1"/>
              <a:t>Pałkowska</a:t>
            </a:r>
            <a:r>
              <a:rPr lang="pl-PL" dirty="0"/>
              <a:t> I LO im. Stefana Żeromskiego w Pucku</a:t>
            </a:r>
          </a:p>
        </p:txBody>
      </p:sp>
    </p:spTree>
    <p:extLst>
      <p:ext uri="{BB962C8B-B14F-4D97-AF65-F5344CB8AC3E}">
        <p14:creationId xmlns:p14="http://schemas.microsoft.com/office/powerpoint/2010/main" val="2481711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BEE4AB-D40D-4ED6-88B7-6A042B6FA967}"/>
              </a:ext>
            </a:extLst>
          </p:cNvPr>
          <p:cNvSpPr>
            <a:spLocks noGrp="1"/>
          </p:cNvSpPr>
          <p:nvPr>
            <p:ph type="title"/>
          </p:nvPr>
        </p:nvSpPr>
        <p:spPr>
          <a:xfrm>
            <a:off x="1251677" y="645105"/>
            <a:ext cx="4357499" cy="1320855"/>
          </a:xfrm>
        </p:spPr>
        <p:txBody>
          <a:bodyPr>
            <a:normAutofit/>
          </a:bodyPr>
          <a:lstStyle/>
          <a:p>
            <a:r>
              <a:rPr lang="pl-PL" sz="4400"/>
              <a:t>What is it?</a:t>
            </a:r>
          </a:p>
        </p:txBody>
      </p:sp>
      <p:sp>
        <p:nvSpPr>
          <p:cNvPr id="3" name="Symbol zastępczy zawartości 2">
            <a:extLst>
              <a:ext uri="{FF2B5EF4-FFF2-40B4-BE49-F238E27FC236}">
                <a16:creationId xmlns:a16="http://schemas.microsoft.com/office/drawing/2014/main" id="{1A026DB5-BFC5-4756-95A6-02978DFCA405}"/>
              </a:ext>
            </a:extLst>
          </p:cNvPr>
          <p:cNvSpPr>
            <a:spLocks noGrp="1"/>
          </p:cNvSpPr>
          <p:nvPr>
            <p:ph idx="1"/>
          </p:nvPr>
        </p:nvSpPr>
        <p:spPr>
          <a:xfrm>
            <a:off x="1251678" y="2286001"/>
            <a:ext cx="4363595" cy="3593591"/>
          </a:xfrm>
        </p:spPr>
        <p:txBody>
          <a:bodyPr>
            <a:normAutofit/>
          </a:bodyPr>
          <a:lstStyle/>
          <a:p>
            <a:pPr marL="0" indent="0">
              <a:buNone/>
            </a:pPr>
            <a:r>
              <a:rPr lang="pl-PL" sz="2000">
                <a:solidFill>
                  <a:schemeClr val="tx1"/>
                </a:solidFill>
              </a:rPr>
              <a:t>Stereotype is</a:t>
            </a:r>
            <a:r>
              <a:rPr lang="en-US" sz="2000">
                <a:solidFill>
                  <a:schemeClr val="tx1"/>
                </a:solidFill>
              </a:rPr>
              <a:t> an over-generalized belief about a </a:t>
            </a:r>
            <a:r>
              <a:rPr lang="pl-PL" sz="2000">
                <a:solidFill>
                  <a:schemeClr val="tx1"/>
                </a:solidFill>
              </a:rPr>
              <a:t>particular category </a:t>
            </a:r>
            <a:r>
              <a:rPr lang="en-US" sz="2000">
                <a:solidFill>
                  <a:schemeClr val="tx1"/>
                </a:solidFill>
              </a:rPr>
              <a:t>of people</a:t>
            </a:r>
            <a:r>
              <a:rPr lang="pl-PL" sz="2000">
                <a:solidFill>
                  <a:schemeClr val="tx1"/>
                </a:solidFill>
              </a:rPr>
              <a:t>.</a:t>
            </a:r>
          </a:p>
        </p:txBody>
      </p:sp>
      <p:pic>
        <p:nvPicPr>
          <p:cNvPr id="5" name="Obraz 4" descr="Obraz zawierający talerz&#10;&#10;Opis wygenerowany automatycznie">
            <a:extLst>
              <a:ext uri="{FF2B5EF4-FFF2-40B4-BE49-F238E27FC236}">
                <a16:creationId xmlns:a16="http://schemas.microsoft.com/office/drawing/2014/main" id="{0163FC22-2F00-4EE6-9B11-356F4CA435C5}"/>
              </a:ext>
            </a:extLst>
          </p:cNvPr>
          <p:cNvPicPr>
            <a:picLocks noChangeAspect="1"/>
          </p:cNvPicPr>
          <p:nvPr/>
        </p:nvPicPr>
        <p:blipFill>
          <a:blip r:embed="rId2"/>
          <a:stretch>
            <a:fillRect/>
          </a:stretch>
        </p:blipFill>
        <p:spPr>
          <a:xfrm>
            <a:off x="6098193" y="1716548"/>
            <a:ext cx="5176744" cy="3451162"/>
          </a:xfrm>
          <a:prstGeom prst="rect">
            <a:avLst/>
          </a:prstGeom>
        </p:spPr>
      </p:pic>
    </p:spTree>
    <p:extLst>
      <p:ext uri="{BB962C8B-B14F-4D97-AF65-F5344CB8AC3E}">
        <p14:creationId xmlns:p14="http://schemas.microsoft.com/office/powerpoint/2010/main" val="401124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2EC065B-D38F-43ED-9E5F-FE6A1BD7F391}"/>
              </a:ext>
            </a:extLst>
          </p:cNvPr>
          <p:cNvSpPr>
            <a:spLocks noGrp="1"/>
          </p:cNvSpPr>
          <p:nvPr>
            <p:ph type="title"/>
          </p:nvPr>
        </p:nvSpPr>
        <p:spPr>
          <a:xfrm>
            <a:off x="1251677" y="645105"/>
            <a:ext cx="4357499" cy="1320855"/>
          </a:xfrm>
        </p:spPr>
        <p:txBody>
          <a:bodyPr>
            <a:normAutofit/>
          </a:bodyPr>
          <a:lstStyle/>
          <a:p>
            <a:r>
              <a:rPr lang="pl-PL" sz="4400"/>
              <a:t>Common gender stereotypes</a:t>
            </a:r>
          </a:p>
        </p:txBody>
      </p:sp>
      <p:sp>
        <p:nvSpPr>
          <p:cNvPr id="3" name="Symbol zastępczy zawartości 2">
            <a:extLst>
              <a:ext uri="{FF2B5EF4-FFF2-40B4-BE49-F238E27FC236}">
                <a16:creationId xmlns:a16="http://schemas.microsoft.com/office/drawing/2014/main" id="{D3C8F566-EF1D-4D0B-9110-0CC374F656B1}"/>
              </a:ext>
            </a:extLst>
          </p:cNvPr>
          <p:cNvSpPr>
            <a:spLocks noGrp="1"/>
          </p:cNvSpPr>
          <p:nvPr>
            <p:ph idx="1"/>
          </p:nvPr>
        </p:nvSpPr>
        <p:spPr>
          <a:xfrm>
            <a:off x="1251678" y="2286001"/>
            <a:ext cx="4363595" cy="3593591"/>
          </a:xfrm>
        </p:spPr>
        <p:txBody>
          <a:bodyPr>
            <a:normAutofit/>
          </a:bodyPr>
          <a:lstStyle/>
          <a:p>
            <a:pPr marL="0" indent="0">
              <a:lnSpc>
                <a:spcPct val="100000"/>
              </a:lnSpc>
              <a:buNone/>
            </a:pPr>
            <a:r>
              <a:rPr lang="pl-PL" sz="2000">
                <a:solidFill>
                  <a:schemeClr val="tx1"/>
                </a:solidFill>
              </a:rPr>
              <a:t>For women:</a:t>
            </a:r>
          </a:p>
          <a:p>
            <a:pPr>
              <a:lnSpc>
                <a:spcPct val="100000"/>
              </a:lnSpc>
            </a:pPr>
            <a:r>
              <a:rPr lang="en-US" sz="2000">
                <a:solidFill>
                  <a:schemeClr val="tx1"/>
                </a:solidFill>
              </a:rPr>
              <a:t>Praise women who are thin and fashionable, and put down those who have other body shapes and styles</a:t>
            </a:r>
          </a:p>
          <a:p>
            <a:pPr>
              <a:lnSpc>
                <a:spcPct val="100000"/>
              </a:lnSpc>
            </a:pPr>
            <a:r>
              <a:rPr lang="en-US" sz="2000">
                <a:solidFill>
                  <a:schemeClr val="tx1"/>
                </a:solidFill>
              </a:rPr>
              <a:t>Treat women and girls as sexual objects</a:t>
            </a:r>
          </a:p>
          <a:p>
            <a:pPr>
              <a:lnSpc>
                <a:spcPct val="100000"/>
              </a:lnSpc>
            </a:pPr>
            <a:r>
              <a:rPr lang="en-US" sz="2000">
                <a:solidFill>
                  <a:schemeClr val="tx1"/>
                </a:solidFill>
              </a:rPr>
              <a:t>Portray women's key role in life as the caretaker or homemaker</a:t>
            </a:r>
          </a:p>
          <a:p>
            <a:pPr>
              <a:lnSpc>
                <a:spcPct val="100000"/>
              </a:lnSpc>
            </a:pPr>
            <a:r>
              <a:rPr lang="en-US" sz="2000">
                <a:solidFill>
                  <a:schemeClr val="tx1"/>
                </a:solidFill>
              </a:rPr>
              <a:t>Show women as dramatic, catty, and over-emotional</a:t>
            </a:r>
          </a:p>
          <a:p>
            <a:pPr marL="0" indent="0">
              <a:lnSpc>
                <a:spcPct val="100000"/>
              </a:lnSpc>
              <a:buNone/>
            </a:pPr>
            <a:endParaRPr lang="pl-PL" sz="2000">
              <a:solidFill>
                <a:schemeClr val="tx1"/>
              </a:solidFill>
            </a:endParaRPr>
          </a:p>
        </p:txBody>
      </p:sp>
      <p:pic>
        <p:nvPicPr>
          <p:cNvPr id="5" name="Obraz 4">
            <a:extLst>
              <a:ext uri="{FF2B5EF4-FFF2-40B4-BE49-F238E27FC236}">
                <a16:creationId xmlns:a16="http://schemas.microsoft.com/office/drawing/2014/main" id="{0EF7E636-DC94-4720-B6AC-1E801A67FB4F}"/>
              </a:ext>
            </a:extLst>
          </p:cNvPr>
          <p:cNvPicPr>
            <a:picLocks noChangeAspect="1"/>
          </p:cNvPicPr>
          <p:nvPr/>
        </p:nvPicPr>
        <p:blipFill>
          <a:blip r:embed="rId2"/>
          <a:stretch>
            <a:fillRect/>
          </a:stretch>
        </p:blipFill>
        <p:spPr>
          <a:xfrm>
            <a:off x="6098193" y="853757"/>
            <a:ext cx="5176744" cy="5176744"/>
          </a:xfrm>
          <a:prstGeom prst="rect">
            <a:avLst/>
          </a:prstGeom>
        </p:spPr>
      </p:pic>
    </p:spTree>
    <p:extLst>
      <p:ext uri="{BB962C8B-B14F-4D97-AF65-F5344CB8AC3E}">
        <p14:creationId xmlns:p14="http://schemas.microsoft.com/office/powerpoint/2010/main" val="3695483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2BDB78E-034B-4A4D-8E22-94D146D627E5}"/>
              </a:ext>
            </a:extLst>
          </p:cNvPr>
          <p:cNvSpPr>
            <a:spLocks noGrp="1"/>
          </p:cNvSpPr>
          <p:nvPr>
            <p:ph type="title"/>
          </p:nvPr>
        </p:nvSpPr>
        <p:spPr>
          <a:xfrm>
            <a:off x="1251677" y="645105"/>
            <a:ext cx="4357499" cy="1320855"/>
          </a:xfrm>
        </p:spPr>
        <p:txBody>
          <a:bodyPr>
            <a:normAutofit/>
          </a:bodyPr>
          <a:lstStyle/>
          <a:p>
            <a:endParaRPr lang="pl-PL" sz="4400"/>
          </a:p>
        </p:txBody>
      </p:sp>
      <p:sp>
        <p:nvSpPr>
          <p:cNvPr id="3" name="Symbol zastępczy zawartości 2">
            <a:extLst>
              <a:ext uri="{FF2B5EF4-FFF2-40B4-BE49-F238E27FC236}">
                <a16:creationId xmlns:a16="http://schemas.microsoft.com/office/drawing/2014/main" id="{40279E30-0C1F-4E1D-947A-93E3D2CB3861}"/>
              </a:ext>
            </a:extLst>
          </p:cNvPr>
          <p:cNvSpPr>
            <a:spLocks noGrp="1"/>
          </p:cNvSpPr>
          <p:nvPr>
            <p:ph idx="1"/>
          </p:nvPr>
        </p:nvSpPr>
        <p:spPr>
          <a:xfrm>
            <a:off x="1251678" y="2286001"/>
            <a:ext cx="4363595" cy="3593591"/>
          </a:xfrm>
        </p:spPr>
        <p:txBody>
          <a:bodyPr>
            <a:normAutofit/>
          </a:bodyPr>
          <a:lstStyle/>
          <a:p>
            <a:r>
              <a:rPr lang="pl-PL" sz="2400" dirty="0" err="1">
                <a:solidFill>
                  <a:schemeClr val="tx1"/>
                </a:solidFill>
              </a:rPr>
              <a:t>Women</a:t>
            </a:r>
            <a:r>
              <a:rPr lang="pl-PL" sz="2400" dirty="0">
                <a:solidFill>
                  <a:schemeClr val="tx1"/>
                </a:solidFill>
              </a:rPr>
              <a:t> with </a:t>
            </a:r>
            <a:r>
              <a:rPr lang="pl-PL" sz="2400" dirty="0" err="1">
                <a:solidFill>
                  <a:schemeClr val="tx1"/>
                </a:solidFill>
              </a:rPr>
              <a:t>blonde</a:t>
            </a:r>
            <a:r>
              <a:rPr lang="pl-PL" sz="2400" dirty="0">
                <a:solidFill>
                  <a:schemeClr val="tx1"/>
                </a:solidFill>
              </a:rPr>
              <a:t> </a:t>
            </a:r>
            <a:r>
              <a:rPr lang="pl-PL" sz="2400" dirty="0" err="1">
                <a:solidFill>
                  <a:schemeClr val="tx1"/>
                </a:solidFill>
              </a:rPr>
              <a:t>hair</a:t>
            </a:r>
            <a:r>
              <a:rPr lang="pl-PL" sz="2400" dirty="0">
                <a:solidFill>
                  <a:schemeClr val="tx1"/>
                </a:solidFill>
              </a:rPr>
              <a:t> </a:t>
            </a:r>
            <a:r>
              <a:rPr lang="pl-PL" sz="2400" dirty="0" err="1">
                <a:solidFill>
                  <a:schemeClr val="tx1"/>
                </a:solidFill>
              </a:rPr>
              <a:t>are</a:t>
            </a:r>
            <a:r>
              <a:rPr lang="pl-PL" sz="2400" dirty="0">
                <a:solidFill>
                  <a:schemeClr val="tx1"/>
                </a:solidFill>
              </a:rPr>
              <a:t> </a:t>
            </a:r>
            <a:r>
              <a:rPr lang="pl-PL" sz="2400" dirty="0" err="1">
                <a:solidFill>
                  <a:schemeClr val="tx1"/>
                </a:solidFill>
              </a:rPr>
              <a:t>stupid</a:t>
            </a:r>
            <a:endParaRPr lang="pl-PL" sz="2400" dirty="0">
              <a:solidFill>
                <a:schemeClr val="tx1"/>
              </a:solidFill>
            </a:endParaRPr>
          </a:p>
          <a:p>
            <a:r>
              <a:rPr lang="pl-PL" sz="2400" dirty="0" err="1">
                <a:solidFill>
                  <a:schemeClr val="tx1"/>
                </a:solidFill>
              </a:rPr>
              <a:t>Every</a:t>
            </a:r>
            <a:r>
              <a:rPr lang="pl-PL" sz="2400" dirty="0">
                <a:solidFill>
                  <a:schemeClr val="tx1"/>
                </a:solidFill>
              </a:rPr>
              <a:t> </a:t>
            </a:r>
            <a:r>
              <a:rPr lang="pl-PL" sz="2400" dirty="0" err="1">
                <a:solidFill>
                  <a:schemeClr val="tx1"/>
                </a:solidFill>
              </a:rPr>
              <a:t>women</a:t>
            </a:r>
            <a:r>
              <a:rPr lang="pl-PL" sz="2400" dirty="0">
                <a:solidFill>
                  <a:schemeClr val="tx1"/>
                </a:solidFill>
              </a:rPr>
              <a:t> want to </a:t>
            </a:r>
            <a:r>
              <a:rPr lang="pl-PL" sz="2400" dirty="0" err="1">
                <a:solidFill>
                  <a:schemeClr val="tx1"/>
                </a:solidFill>
              </a:rPr>
              <a:t>get</a:t>
            </a:r>
            <a:r>
              <a:rPr lang="pl-PL" sz="2400" dirty="0">
                <a:solidFill>
                  <a:schemeClr val="tx1"/>
                </a:solidFill>
              </a:rPr>
              <a:t> </a:t>
            </a:r>
            <a:r>
              <a:rPr lang="pl-PL" sz="2400" dirty="0" err="1">
                <a:solidFill>
                  <a:schemeClr val="tx1"/>
                </a:solidFill>
              </a:rPr>
              <a:t>married</a:t>
            </a:r>
            <a:endParaRPr lang="pl-PL" sz="2400" dirty="0">
              <a:solidFill>
                <a:schemeClr val="tx1"/>
              </a:solidFill>
            </a:endParaRPr>
          </a:p>
          <a:p>
            <a:r>
              <a:rPr lang="pl-PL" sz="2400" dirty="0" err="1">
                <a:solidFill>
                  <a:schemeClr val="tx1"/>
                </a:solidFill>
              </a:rPr>
              <a:t>Beautiful</a:t>
            </a:r>
            <a:r>
              <a:rPr lang="pl-PL" sz="2400" dirty="0">
                <a:solidFill>
                  <a:schemeClr val="tx1"/>
                </a:solidFill>
              </a:rPr>
              <a:t> </a:t>
            </a:r>
            <a:r>
              <a:rPr lang="pl-PL" sz="2400" dirty="0" err="1">
                <a:solidFill>
                  <a:schemeClr val="tx1"/>
                </a:solidFill>
              </a:rPr>
              <a:t>woman</a:t>
            </a:r>
            <a:r>
              <a:rPr lang="pl-PL" sz="2400" dirty="0">
                <a:solidFill>
                  <a:schemeClr val="tx1"/>
                </a:solidFill>
              </a:rPr>
              <a:t> </a:t>
            </a:r>
            <a:r>
              <a:rPr lang="pl-PL" sz="2400" dirty="0" err="1">
                <a:solidFill>
                  <a:schemeClr val="tx1"/>
                </a:solidFill>
              </a:rPr>
              <a:t>can’t</a:t>
            </a:r>
            <a:r>
              <a:rPr lang="pl-PL" sz="2400" dirty="0">
                <a:solidFill>
                  <a:schemeClr val="tx1"/>
                </a:solidFill>
              </a:rPr>
              <a:t> be inteligent</a:t>
            </a:r>
          </a:p>
          <a:p>
            <a:r>
              <a:rPr lang="pl-PL" sz="2400" dirty="0" err="1">
                <a:solidFill>
                  <a:schemeClr val="tx1"/>
                </a:solidFill>
              </a:rPr>
              <a:t>Women</a:t>
            </a:r>
            <a:r>
              <a:rPr lang="pl-PL" sz="2400" dirty="0">
                <a:solidFill>
                  <a:schemeClr val="tx1"/>
                </a:solidFill>
              </a:rPr>
              <a:t> </a:t>
            </a:r>
            <a:r>
              <a:rPr lang="pl-PL" sz="2400" dirty="0" err="1">
                <a:solidFill>
                  <a:schemeClr val="tx1"/>
                </a:solidFill>
              </a:rPr>
              <a:t>shouldn’t</a:t>
            </a:r>
            <a:r>
              <a:rPr lang="pl-PL" sz="2400" dirty="0">
                <a:solidFill>
                  <a:schemeClr val="tx1"/>
                </a:solidFill>
              </a:rPr>
              <a:t> be </a:t>
            </a:r>
            <a:r>
              <a:rPr lang="pl-PL" sz="2400" dirty="0" err="1">
                <a:solidFill>
                  <a:schemeClr val="tx1"/>
                </a:solidFill>
              </a:rPr>
              <a:t>successful</a:t>
            </a:r>
            <a:r>
              <a:rPr lang="pl-PL" sz="2400" dirty="0">
                <a:solidFill>
                  <a:schemeClr val="tx1"/>
                </a:solidFill>
              </a:rPr>
              <a:t>, </a:t>
            </a:r>
            <a:r>
              <a:rPr lang="pl-PL" sz="2400" dirty="0" err="1">
                <a:solidFill>
                  <a:schemeClr val="tx1"/>
                </a:solidFill>
              </a:rPr>
              <a:t>only</a:t>
            </a:r>
            <a:r>
              <a:rPr lang="pl-PL" sz="2400" dirty="0">
                <a:solidFill>
                  <a:schemeClr val="tx1"/>
                </a:solidFill>
              </a:rPr>
              <a:t> men</a:t>
            </a:r>
          </a:p>
        </p:txBody>
      </p:sp>
      <p:pic>
        <p:nvPicPr>
          <p:cNvPr id="6" name="Obraz 5" descr="Obraz zawierający żywność&#10;&#10;Opis wygenerowany automatycznie">
            <a:extLst>
              <a:ext uri="{FF2B5EF4-FFF2-40B4-BE49-F238E27FC236}">
                <a16:creationId xmlns:a16="http://schemas.microsoft.com/office/drawing/2014/main" id="{1C7EF342-B4A4-4740-A630-91E39FB81D44}"/>
              </a:ext>
            </a:extLst>
          </p:cNvPr>
          <p:cNvPicPr>
            <a:picLocks noChangeAspect="1"/>
          </p:cNvPicPr>
          <p:nvPr/>
        </p:nvPicPr>
        <p:blipFill>
          <a:blip r:embed="rId2"/>
          <a:stretch>
            <a:fillRect/>
          </a:stretch>
        </p:blipFill>
        <p:spPr>
          <a:xfrm>
            <a:off x="6098193" y="853757"/>
            <a:ext cx="5176744" cy="5176744"/>
          </a:xfrm>
          <a:prstGeom prst="rect">
            <a:avLst/>
          </a:prstGeom>
        </p:spPr>
      </p:pic>
      <p:sp>
        <p:nvSpPr>
          <p:cNvPr id="4" name="AutoShape 2" descr="Znalezione obrazy dla zapytania kobieta symbol">
            <a:extLst>
              <a:ext uri="{FF2B5EF4-FFF2-40B4-BE49-F238E27FC236}">
                <a16:creationId xmlns:a16="http://schemas.microsoft.com/office/drawing/2014/main" id="{EEC37467-B1DF-4952-83FB-251830CDCA7B}"/>
              </a:ext>
            </a:extLst>
          </p:cNvPr>
          <p:cNvSpPr>
            <a:spLocks noChangeAspect="1" noChangeArrowheads="1"/>
          </p:cNvSpPr>
          <p:nvPr/>
        </p:nvSpPr>
        <p:spPr bwMode="auto">
          <a:xfrm>
            <a:off x="5701003" y="3581400"/>
            <a:ext cx="2146041" cy="21460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557477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7E6490-C3EC-464C-A148-A8993BD5B957}"/>
              </a:ext>
            </a:extLst>
          </p:cNvPr>
          <p:cNvSpPr>
            <a:spLocks noGrp="1"/>
          </p:cNvSpPr>
          <p:nvPr>
            <p:ph type="title"/>
          </p:nvPr>
        </p:nvSpPr>
        <p:spPr>
          <a:xfrm>
            <a:off x="1251677" y="645105"/>
            <a:ext cx="4357499" cy="1320855"/>
          </a:xfrm>
        </p:spPr>
        <p:txBody>
          <a:bodyPr>
            <a:normAutofit/>
          </a:bodyPr>
          <a:lstStyle/>
          <a:p>
            <a:endParaRPr lang="pl-PL" sz="4400"/>
          </a:p>
        </p:txBody>
      </p:sp>
      <p:sp>
        <p:nvSpPr>
          <p:cNvPr id="3" name="Symbol zastępczy zawartości 2">
            <a:extLst>
              <a:ext uri="{FF2B5EF4-FFF2-40B4-BE49-F238E27FC236}">
                <a16:creationId xmlns:a16="http://schemas.microsoft.com/office/drawing/2014/main" id="{C5A1B168-1917-4182-AAE1-F92DB3951874}"/>
              </a:ext>
            </a:extLst>
          </p:cNvPr>
          <p:cNvSpPr>
            <a:spLocks noGrp="1"/>
          </p:cNvSpPr>
          <p:nvPr>
            <p:ph idx="1"/>
          </p:nvPr>
        </p:nvSpPr>
        <p:spPr>
          <a:xfrm>
            <a:off x="1251678" y="2286001"/>
            <a:ext cx="4363595" cy="3593591"/>
          </a:xfrm>
        </p:spPr>
        <p:txBody>
          <a:bodyPr>
            <a:normAutofit/>
          </a:bodyPr>
          <a:lstStyle/>
          <a:p>
            <a:pPr marL="0" indent="0">
              <a:buNone/>
            </a:pPr>
            <a:r>
              <a:rPr lang="pl-PL" sz="2000" dirty="0">
                <a:solidFill>
                  <a:schemeClr val="tx1"/>
                </a:solidFill>
              </a:rPr>
              <a:t>For men:</a:t>
            </a:r>
          </a:p>
          <a:p>
            <a:r>
              <a:rPr lang="en-US" sz="2000" dirty="0" err="1">
                <a:solidFill>
                  <a:schemeClr val="tx1"/>
                </a:solidFill>
              </a:rPr>
              <a:t>Idealise</a:t>
            </a:r>
            <a:r>
              <a:rPr lang="en-US" sz="2000" dirty="0">
                <a:solidFill>
                  <a:schemeClr val="tx1"/>
                </a:solidFill>
              </a:rPr>
              <a:t> a buff and toned body shape</a:t>
            </a:r>
          </a:p>
          <a:p>
            <a:r>
              <a:rPr lang="en-US" sz="2000" dirty="0" err="1">
                <a:solidFill>
                  <a:schemeClr val="tx1"/>
                </a:solidFill>
              </a:rPr>
              <a:t>Stigmatise</a:t>
            </a:r>
            <a:r>
              <a:rPr lang="en-US" sz="2000" dirty="0">
                <a:solidFill>
                  <a:schemeClr val="tx1"/>
                </a:solidFill>
              </a:rPr>
              <a:t> boys who show emotion instead of </a:t>
            </a:r>
            <a:r>
              <a:rPr lang="pl-PL" sz="2000" dirty="0" err="1">
                <a:solidFill>
                  <a:schemeClr val="tx1"/>
                </a:solidFill>
              </a:rPr>
              <a:t>being</a:t>
            </a:r>
            <a:r>
              <a:rPr lang="pl-PL" sz="2000" dirty="0">
                <a:solidFill>
                  <a:schemeClr val="tx1"/>
                </a:solidFill>
              </a:rPr>
              <a:t> </a:t>
            </a:r>
            <a:r>
              <a:rPr lang="pl-PL" sz="2000" dirty="0" err="1">
                <a:solidFill>
                  <a:schemeClr val="tx1"/>
                </a:solidFill>
              </a:rPr>
              <a:t>brave</a:t>
            </a:r>
            <a:endParaRPr lang="pl-PL" sz="2000" dirty="0">
              <a:solidFill>
                <a:schemeClr val="tx1"/>
              </a:solidFill>
            </a:endParaRPr>
          </a:p>
          <a:p>
            <a:r>
              <a:rPr lang="en-US" sz="2000" dirty="0">
                <a:solidFill>
                  <a:schemeClr val="tx1"/>
                </a:solidFill>
              </a:rPr>
              <a:t>Depict boys who act recklessly, even at the expense of others, as cool</a:t>
            </a:r>
            <a:endParaRPr lang="pl-PL" sz="2000" dirty="0">
              <a:solidFill>
                <a:schemeClr val="tx1"/>
              </a:solidFill>
            </a:endParaRPr>
          </a:p>
          <a:p>
            <a:r>
              <a:rPr lang="pl-PL" dirty="0">
                <a:solidFill>
                  <a:schemeClr val="tx1"/>
                </a:solidFill>
              </a:rPr>
              <a:t>Men </a:t>
            </a:r>
            <a:r>
              <a:rPr lang="pl-PL" dirty="0" err="1">
                <a:solidFill>
                  <a:schemeClr val="tx1"/>
                </a:solidFill>
              </a:rPr>
              <a:t>shouldn’t</a:t>
            </a:r>
            <a:r>
              <a:rPr lang="pl-PL" dirty="0">
                <a:solidFill>
                  <a:schemeClr val="tx1"/>
                </a:solidFill>
              </a:rPr>
              <a:t> </a:t>
            </a:r>
            <a:r>
              <a:rPr lang="pl-PL" dirty="0" err="1">
                <a:solidFill>
                  <a:schemeClr val="tx1"/>
                </a:solidFill>
              </a:rPr>
              <a:t>cook</a:t>
            </a:r>
            <a:r>
              <a:rPr lang="pl-PL" dirty="0">
                <a:solidFill>
                  <a:schemeClr val="tx1"/>
                </a:solidFill>
              </a:rPr>
              <a:t> and </a:t>
            </a:r>
            <a:r>
              <a:rPr lang="pl-PL" dirty="0" err="1">
                <a:solidFill>
                  <a:schemeClr val="tx1"/>
                </a:solidFill>
              </a:rPr>
              <a:t>clean</a:t>
            </a:r>
            <a:r>
              <a:rPr lang="pl-PL" dirty="0">
                <a:solidFill>
                  <a:schemeClr val="tx1"/>
                </a:solidFill>
              </a:rPr>
              <a:t> </a:t>
            </a:r>
          </a:p>
          <a:p>
            <a:r>
              <a:rPr lang="pl-PL" dirty="0">
                <a:solidFill>
                  <a:schemeClr val="tx1"/>
                </a:solidFill>
              </a:rPr>
              <a:t>Men </a:t>
            </a:r>
            <a:r>
              <a:rPr lang="pl-PL" dirty="0" err="1">
                <a:solidFill>
                  <a:schemeClr val="tx1"/>
                </a:solidFill>
              </a:rPr>
              <a:t>are</a:t>
            </a:r>
            <a:r>
              <a:rPr lang="pl-PL" dirty="0">
                <a:solidFill>
                  <a:schemeClr val="tx1"/>
                </a:solidFill>
              </a:rPr>
              <a:t> </a:t>
            </a:r>
            <a:r>
              <a:rPr lang="pl-PL" dirty="0" err="1">
                <a:solidFill>
                  <a:schemeClr val="tx1"/>
                </a:solidFill>
              </a:rPr>
              <a:t>always</a:t>
            </a:r>
            <a:r>
              <a:rPr lang="pl-PL" dirty="0">
                <a:solidFill>
                  <a:schemeClr val="tx1"/>
                </a:solidFill>
              </a:rPr>
              <a:t> </a:t>
            </a:r>
            <a:r>
              <a:rPr lang="pl-PL" dirty="0" err="1">
                <a:solidFill>
                  <a:schemeClr val="tx1"/>
                </a:solidFill>
              </a:rPr>
              <a:t>more</a:t>
            </a:r>
            <a:r>
              <a:rPr lang="pl-PL" dirty="0">
                <a:solidFill>
                  <a:schemeClr val="tx1"/>
                </a:solidFill>
              </a:rPr>
              <a:t> inteligent </a:t>
            </a:r>
            <a:r>
              <a:rPr lang="pl-PL" dirty="0" err="1">
                <a:solidFill>
                  <a:schemeClr val="tx1"/>
                </a:solidFill>
              </a:rPr>
              <a:t>than</a:t>
            </a:r>
            <a:r>
              <a:rPr lang="pl-PL" dirty="0">
                <a:solidFill>
                  <a:schemeClr val="tx1"/>
                </a:solidFill>
              </a:rPr>
              <a:t> </a:t>
            </a:r>
            <a:r>
              <a:rPr lang="pl-PL" dirty="0" err="1">
                <a:solidFill>
                  <a:schemeClr val="tx1"/>
                </a:solidFill>
              </a:rPr>
              <a:t>women</a:t>
            </a:r>
            <a:endParaRPr lang="pl-PL" dirty="0">
              <a:solidFill>
                <a:schemeClr val="tx1"/>
              </a:solidFill>
            </a:endParaRPr>
          </a:p>
          <a:p>
            <a:endParaRPr lang="en-US" sz="2000" dirty="0">
              <a:solidFill>
                <a:schemeClr val="tx1"/>
              </a:solidFill>
            </a:endParaRPr>
          </a:p>
          <a:p>
            <a:pPr marL="0" indent="0">
              <a:buNone/>
            </a:pPr>
            <a:endParaRPr lang="pl-PL" sz="2000" dirty="0">
              <a:solidFill>
                <a:schemeClr val="tx1"/>
              </a:solidFill>
            </a:endParaRPr>
          </a:p>
        </p:txBody>
      </p:sp>
      <p:pic>
        <p:nvPicPr>
          <p:cNvPr id="5" name="Obraz 4" descr="Obraz zawierający budynek&#10;&#10;Opis wygenerowany automatycznie">
            <a:extLst>
              <a:ext uri="{FF2B5EF4-FFF2-40B4-BE49-F238E27FC236}">
                <a16:creationId xmlns:a16="http://schemas.microsoft.com/office/drawing/2014/main" id="{8C3D3904-BA73-42EB-BD5F-E2FB63213246}"/>
              </a:ext>
            </a:extLst>
          </p:cNvPr>
          <p:cNvPicPr>
            <a:picLocks noChangeAspect="1"/>
          </p:cNvPicPr>
          <p:nvPr/>
        </p:nvPicPr>
        <p:blipFill>
          <a:blip r:embed="rId2"/>
          <a:stretch>
            <a:fillRect/>
          </a:stretch>
        </p:blipFill>
        <p:spPr>
          <a:xfrm>
            <a:off x="6098193" y="853757"/>
            <a:ext cx="5176744" cy="5176744"/>
          </a:xfrm>
          <a:prstGeom prst="rect">
            <a:avLst/>
          </a:prstGeom>
        </p:spPr>
      </p:pic>
    </p:spTree>
    <p:extLst>
      <p:ext uri="{BB962C8B-B14F-4D97-AF65-F5344CB8AC3E}">
        <p14:creationId xmlns:p14="http://schemas.microsoft.com/office/powerpoint/2010/main" val="3010598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Obraz 4" descr="Obraz zawierający osoba, odzież, pozujący, stojące&#10;&#10;Opis wygenerowany automatycznie">
            <a:extLst>
              <a:ext uri="{FF2B5EF4-FFF2-40B4-BE49-F238E27FC236}">
                <a16:creationId xmlns:a16="http://schemas.microsoft.com/office/drawing/2014/main" id="{79F2D2A7-258F-4BCF-8AD5-FA13C2F8BFA9}"/>
              </a:ext>
            </a:extLst>
          </p:cNvPr>
          <p:cNvPicPr>
            <a:picLocks noChangeAspect="1"/>
          </p:cNvPicPr>
          <p:nvPr/>
        </p:nvPicPr>
        <p:blipFill rotWithShape="1">
          <a:blip r:embed="rId2"/>
          <a:srcRect l="40610" r="12859"/>
          <a:stretch/>
        </p:blipFill>
        <p:spPr>
          <a:xfrm>
            <a:off x="7338646" y="10"/>
            <a:ext cx="4853354" cy="6857990"/>
          </a:xfrm>
          <a:prstGeom prst="rect">
            <a:avLst/>
          </a:prstGeom>
        </p:spPr>
      </p:pic>
      <p:sp>
        <p:nvSpPr>
          <p:cNvPr id="10"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ytuł 1">
            <a:extLst>
              <a:ext uri="{FF2B5EF4-FFF2-40B4-BE49-F238E27FC236}">
                <a16:creationId xmlns:a16="http://schemas.microsoft.com/office/drawing/2014/main" id="{CE26F52F-730B-491A-B735-BAE44351D850}"/>
              </a:ext>
            </a:extLst>
          </p:cNvPr>
          <p:cNvSpPr>
            <a:spLocks noGrp="1"/>
          </p:cNvSpPr>
          <p:nvPr>
            <p:ph type="title"/>
          </p:nvPr>
        </p:nvSpPr>
        <p:spPr>
          <a:xfrm>
            <a:off x="765051" y="382385"/>
            <a:ext cx="6015897" cy="1492132"/>
          </a:xfrm>
        </p:spPr>
        <p:txBody>
          <a:bodyPr>
            <a:normAutofit/>
          </a:bodyPr>
          <a:lstStyle/>
          <a:p>
            <a:r>
              <a:rPr lang="pl-PL" sz="3200" err="1"/>
              <a:t>Stereotypical</a:t>
            </a:r>
            <a:r>
              <a:rPr lang="pl-PL" sz="3200"/>
              <a:t> </a:t>
            </a:r>
            <a:r>
              <a:rPr lang="pl-PL" sz="3200" err="1"/>
              <a:t>occupations</a:t>
            </a:r>
            <a:r>
              <a:rPr lang="pl-PL" sz="3200"/>
              <a:t> </a:t>
            </a:r>
            <a:r>
              <a:rPr lang="pl-PL" sz="3200" err="1"/>
              <a:t>only</a:t>
            </a:r>
            <a:r>
              <a:rPr lang="pl-PL" sz="3200"/>
              <a:t> for </a:t>
            </a:r>
            <a:r>
              <a:rPr lang="pl-PL" sz="3200" err="1"/>
              <a:t>women</a:t>
            </a:r>
            <a:endParaRPr lang="pl-PL" sz="3200"/>
          </a:p>
        </p:txBody>
      </p:sp>
      <p:sp>
        <p:nvSpPr>
          <p:cNvPr id="12" name="Rectangle 11">
            <a:extLst>
              <a:ext uri="{FF2B5EF4-FFF2-40B4-BE49-F238E27FC236}">
                <a16:creationId xmlns:a16="http://schemas.microsoft.com/office/drawing/2014/main" id="{FA0382D1-1594-4E3D-842E-04E1E5E757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ymbol zastępczy zawartości 2">
            <a:extLst>
              <a:ext uri="{FF2B5EF4-FFF2-40B4-BE49-F238E27FC236}">
                <a16:creationId xmlns:a16="http://schemas.microsoft.com/office/drawing/2014/main" id="{75C8D585-09E3-4F3E-8EF3-6BABEABFAA04}"/>
              </a:ext>
            </a:extLst>
          </p:cNvPr>
          <p:cNvSpPr>
            <a:spLocks noGrp="1"/>
          </p:cNvSpPr>
          <p:nvPr>
            <p:ph idx="1"/>
          </p:nvPr>
        </p:nvSpPr>
        <p:spPr>
          <a:xfrm>
            <a:off x="765051" y="2286001"/>
            <a:ext cx="6015897" cy="3593591"/>
          </a:xfrm>
        </p:spPr>
        <p:txBody>
          <a:bodyPr>
            <a:normAutofit/>
          </a:bodyPr>
          <a:lstStyle/>
          <a:p>
            <a:r>
              <a:rPr lang="pl-PL" sz="2400" dirty="0" err="1">
                <a:solidFill>
                  <a:schemeClr val="tx1"/>
                </a:solidFill>
              </a:rPr>
              <a:t>Nurse</a:t>
            </a:r>
            <a:endParaRPr lang="pl-PL" sz="2400" dirty="0">
              <a:solidFill>
                <a:schemeClr val="tx1"/>
              </a:solidFill>
            </a:endParaRPr>
          </a:p>
          <a:p>
            <a:r>
              <a:rPr lang="pl-PL" sz="2400" dirty="0" err="1">
                <a:solidFill>
                  <a:schemeClr val="tx1"/>
                </a:solidFill>
              </a:rPr>
              <a:t>Beautician</a:t>
            </a:r>
            <a:endParaRPr lang="pl-PL" sz="2400" dirty="0">
              <a:solidFill>
                <a:schemeClr val="tx1"/>
              </a:solidFill>
            </a:endParaRPr>
          </a:p>
          <a:p>
            <a:r>
              <a:rPr lang="pl-PL" sz="2400" dirty="0" err="1">
                <a:solidFill>
                  <a:schemeClr val="tx1"/>
                </a:solidFill>
              </a:rPr>
              <a:t>Hairdresser</a:t>
            </a:r>
            <a:endParaRPr lang="pl-PL" sz="2400" dirty="0">
              <a:solidFill>
                <a:schemeClr val="tx1"/>
              </a:solidFill>
            </a:endParaRPr>
          </a:p>
          <a:p>
            <a:r>
              <a:rPr lang="pl-PL" sz="2400" dirty="0" err="1">
                <a:solidFill>
                  <a:schemeClr val="tx1"/>
                </a:solidFill>
              </a:rPr>
              <a:t>Babysitter</a:t>
            </a:r>
            <a:endParaRPr lang="pl-PL" sz="2400" dirty="0">
              <a:solidFill>
                <a:schemeClr val="tx1"/>
              </a:solidFill>
            </a:endParaRPr>
          </a:p>
          <a:p>
            <a:r>
              <a:rPr lang="pl-PL" sz="2400" dirty="0">
                <a:solidFill>
                  <a:schemeClr val="tx1"/>
                </a:solidFill>
              </a:rPr>
              <a:t>Flight </a:t>
            </a:r>
            <a:r>
              <a:rPr lang="pl-PL" sz="2400" dirty="0" err="1">
                <a:solidFill>
                  <a:schemeClr val="tx1"/>
                </a:solidFill>
              </a:rPr>
              <a:t>attendant</a:t>
            </a:r>
            <a:endParaRPr lang="pl-PL" sz="2400" dirty="0">
              <a:solidFill>
                <a:schemeClr val="tx1"/>
              </a:solidFill>
            </a:endParaRPr>
          </a:p>
          <a:p>
            <a:r>
              <a:rPr lang="pl-PL" sz="2400" dirty="0" err="1">
                <a:solidFill>
                  <a:schemeClr val="tx1"/>
                </a:solidFill>
              </a:rPr>
              <a:t>Cleaner</a:t>
            </a:r>
            <a:endParaRPr lang="pl-PL" sz="2400" dirty="0">
              <a:solidFill>
                <a:schemeClr val="tx1"/>
              </a:solidFill>
            </a:endParaRPr>
          </a:p>
          <a:p>
            <a:r>
              <a:rPr lang="pl-PL" sz="2400" dirty="0" err="1">
                <a:solidFill>
                  <a:schemeClr val="tx1"/>
                </a:solidFill>
              </a:rPr>
              <a:t>Kindergartner</a:t>
            </a:r>
            <a:endParaRPr lang="pl-PL" sz="2400" dirty="0">
              <a:solidFill>
                <a:schemeClr val="tx1"/>
              </a:solidFill>
            </a:endParaRPr>
          </a:p>
        </p:txBody>
      </p:sp>
    </p:spTree>
    <p:extLst>
      <p:ext uri="{BB962C8B-B14F-4D97-AF65-F5344CB8AC3E}">
        <p14:creationId xmlns:p14="http://schemas.microsoft.com/office/powerpoint/2010/main" val="213295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Obraz 4" descr="Obraz zawierający osoba, budynek, zewnętrzne, trawa&#10;&#10;Opis wygenerowany automatycznie">
            <a:extLst>
              <a:ext uri="{FF2B5EF4-FFF2-40B4-BE49-F238E27FC236}">
                <a16:creationId xmlns:a16="http://schemas.microsoft.com/office/drawing/2014/main" id="{C9069355-6AB3-4D20-B054-160947580F1B}"/>
              </a:ext>
            </a:extLst>
          </p:cNvPr>
          <p:cNvPicPr>
            <a:picLocks noChangeAspect="1"/>
          </p:cNvPicPr>
          <p:nvPr/>
        </p:nvPicPr>
        <p:blipFill rotWithShape="1">
          <a:blip r:embed="rId2"/>
          <a:srcRect l="27515" r="25070" b="2"/>
          <a:stretch/>
        </p:blipFill>
        <p:spPr>
          <a:xfrm>
            <a:off x="7338646" y="10"/>
            <a:ext cx="4853354" cy="6857990"/>
          </a:xfrm>
          <a:prstGeom prst="rect">
            <a:avLst/>
          </a:prstGeom>
        </p:spPr>
      </p:pic>
      <p:sp>
        <p:nvSpPr>
          <p:cNvPr id="10"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ytuł 1">
            <a:extLst>
              <a:ext uri="{FF2B5EF4-FFF2-40B4-BE49-F238E27FC236}">
                <a16:creationId xmlns:a16="http://schemas.microsoft.com/office/drawing/2014/main" id="{1B63CCC1-C305-4A00-9614-BCECD03A437A}"/>
              </a:ext>
            </a:extLst>
          </p:cNvPr>
          <p:cNvSpPr>
            <a:spLocks noGrp="1"/>
          </p:cNvSpPr>
          <p:nvPr>
            <p:ph type="title"/>
          </p:nvPr>
        </p:nvSpPr>
        <p:spPr>
          <a:xfrm>
            <a:off x="765051" y="382385"/>
            <a:ext cx="6015897" cy="1492132"/>
          </a:xfrm>
        </p:spPr>
        <p:txBody>
          <a:bodyPr>
            <a:normAutofit/>
          </a:bodyPr>
          <a:lstStyle/>
          <a:p>
            <a:r>
              <a:rPr lang="pl-PL" sz="4300" err="1"/>
              <a:t>Stereotypical</a:t>
            </a:r>
            <a:r>
              <a:rPr lang="pl-PL" sz="4300"/>
              <a:t> </a:t>
            </a:r>
            <a:r>
              <a:rPr lang="pl-PL" sz="4300" err="1"/>
              <a:t>occupations</a:t>
            </a:r>
            <a:r>
              <a:rPr lang="pl-PL" sz="4300"/>
              <a:t> for men</a:t>
            </a:r>
          </a:p>
        </p:txBody>
      </p:sp>
      <p:sp>
        <p:nvSpPr>
          <p:cNvPr id="12" name="Rectangle 11">
            <a:extLst>
              <a:ext uri="{FF2B5EF4-FFF2-40B4-BE49-F238E27FC236}">
                <a16:creationId xmlns:a16="http://schemas.microsoft.com/office/drawing/2014/main" id="{FA0382D1-1594-4E3D-842E-04E1E5E757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ymbol zastępczy zawartości 2">
            <a:extLst>
              <a:ext uri="{FF2B5EF4-FFF2-40B4-BE49-F238E27FC236}">
                <a16:creationId xmlns:a16="http://schemas.microsoft.com/office/drawing/2014/main" id="{0794B9FC-6411-47E1-BAE4-F0E0FBD9505D}"/>
              </a:ext>
            </a:extLst>
          </p:cNvPr>
          <p:cNvSpPr>
            <a:spLocks noGrp="1"/>
          </p:cNvSpPr>
          <p:nvPr>
            <p:ph idx="1"/>
          </p:nvPr>
        </p:nvSpPr>
        <p:spPr>
          <a:xfrm>
            <a:off x="765051" y="2286001"/>
            <a:ext cx="6015897" cy="3593591"/>
          </a:xfrm>
        </p:spPr>
        <p:txBody>
          <a:bodyPr>
            <a:normAutofit/>
          </a:bodyPr>
          <a:lstStyle/>
          <a:p>
            <a:r>
              <a:rPr lang="pl-PL" sz="2400" dirty="0" err="1">
                <a:solidFill>
                  <a:schemeClr val="tx1"/>
                </a:solidFill>
              </a:rPr>
              <a:t>Engineer</a:t>
            </a:r>
            <a:endParaRPr lang="pl-PL" sz="2400" dirty="0">
              <a:solidFill>
                <a:schemeClr val="tx1"/>
              </a:solidFill>
            </a:endParaRPr>
          </a:p>
          <a:p>
            <a:r>
              <a:rPr lang="pl-PL" sz="2400" dirty="0">
                <a:solidFill>
                  <a:schemeClr val="tx1"/>
                </a:solidFill>
              </a:rPr>
              <a:t>Developer</a:t>
            </a:r>
          </a:p>
          <a:p>
            <a:r>
              <a:rPr lang="pl-PL" sz="2400" dirty="0" err="1">
                <a:solidFill>
                  <a:schemeClr val="tx1"/>
                </a:solidFill>
              </a:rPr>
              <a:t>Mechanic</a:t>
            </a:r>
            <a:endParaRPr lang="pl-PL" sz="2400" dirty="0">
              <a:solidFill>
                <a:schemeClr val="tx1"/>
              </a:solidFill>
            </a:endParaRPr>
          </a:p>
          <a:p>
            <a:r>
              <a:rPr lang="pl-PL" sz="2400" dirty="0" err="1">
                <a:solidFill>
                  <a:schemeClr val="tx1"/>
                </a:solidFill>
              </a:rPr>
              <a:t>Politician</a:t>
            </a:r>
            <a:endParaRPr lang="pl-PL" sz="2400" dirty="0">
              <a:solidFill>
                <a:schemeClr val="tx1"/>
              </a:solidFill>
            </a:endParaRPr>
          </a:p>
          <a:p>
            <a:r>
              <a:rPr lang="pl-PL" sz="2400" dirty="0" err="1">
                <a:solidFill>
                  <a:schemeClr val="tx1"/>
                </a:solidFill>
              </a:rPr>
              <a:t>Soldier</a:t>
            </a:r>
            <a:endParaRPr lang="pl-PL" sz="2400" dirty="0">
              <a:solidFill>
                <a:schemeClr val="tx1"/>
              </a:solidFill>
            </a:endParaRPr>
          </a:p>
          <a:p>
            <a:r>
              <a:rPr lang="pl-PL" sz="2400" dirty="0">
                <a:solidFill>
                  <a:schemeClr val="tx1"/>
                </a:solidFill>
              </a:rPr>
              <a:t>Builder</a:t>
            </a:r>
          </a:p>
        </p:txBody>
      </p:sp>
    </p:spTree>
    <p:extLst>
      <p:ext uri="{BB962C8B-B14F-4D97-AF65-F5344CB8AC3E}">
        <p14:creationId xmlns:p14="http://schemas.microsoft.com/office/powerpoint/2010/main" val="3954595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205897-2322-4E97-9F82-675E5D2D48B1}"/>
              </a:ext>
            </a:extLst>
          </p:cNvPr>
          <p:cNvSpPr>
            <a:spLocks noGrp="1"/>
          </p:cNvSpPr>
          <p:nvPr>
            <p:ph type="title"/>
          </p:nvPr>
        </p:nvSpPr>
        <p:spPr>
          <a:xfrm>
            <a:off x="1251678" y="382385"/>
            <a:ext cx="10178322" cy="1492132"/>
          </a:xfrm>
        </p:spPr>
        <p:txBody>
          <a:bodyPr>
            <a:normAutofit/>
          </a:bodyPr>
          <a:lstStyle/>
          <a:p>
            <a:r>
              <a:rPr lang="pl-PL" sz="5100" err="1"/>
              <a:t>Polish</a:t>
            </a:r>
            <a:r>
              <a:rPr lang="pl-PL" sz="5100"/>
              <a:t> </a:t>
            </a:r>
            <a:r>
              <a:rPr lang="pl-PL" sz="5100" err="1"/>
              <a:t>stereotypes</a:t>
            </a:r>
            <a:endParaRPr lang="pl-PL" sz="5100"/>
          </a:p>
        </p:txBody>
      </p:sp>
      <p:pic>
        <p:nvPicPr>
          <p:cNvPr id="1026" name="Picture 2" descr="Znalezione obrazy dla zapytania polska flaga">
            <a:extLst>
              <a:ext uri="{FF2B5EF4-FFF2-40B4-BE49-F238E27FC236}">
                <a16:creationId xmlns:a16="http://schemas.microsoft.com/office/drawing/2014/main" id="{BBCEA58D-4793-4851-AD86-37E2D7BFA5C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51678" y="2599574"/>
            <a:ext cx="3871985" cy="2332870"/>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6916BC7B-33E2-4A7A-AFDC-7549498AEFBA}"/>
              </a:ext>
            </a:extLst>
          </p:cNvPr>
          <p:cNvSpPr>
            <a:spLocks noGrp="1"/>
          </p:cNvSpPr>
          <p:nvPr>
            <p:ph idx="1"/>
          </p:nvPr>
        </p:nvSpPr>
        <p:spPr>
          <a:xfrm>
            <a:off x="5375804" y="2286001"/>
            <a:ext cx="6054195" cy="3593591"/>
          </a:xfrm>
        </p:spPr>
        <p:txBody>
          <a:bodyPr>
            <a:normAutofit/>
          </a:bodyPr>
          <a:lstStyle/>
          <a:p>
            <a:pPr>
              <a:buFont typeface="Wingdings" panose="05000000000000000000" pitchFamily="2" charset="2"/>
              <a:buChar char="ü"/>
            </a:pPr>
            <a:r>
              <a:rPr lang="pl-PL" sz="2800" dirty="0"/>
              <a:t>The </a:t>
            </a:r>
            <a:r>
              <a:rPr lang="pl-PL" sz="2800" dirty="0" err="1"/>
              <a:t>Polish</a:t>
            </a:r>
            <a:r>
              <a:rPr lang="pl-PL" sz="2800" dirty="0"/>
              <a:t> </a:t>
            </a:r>
            <a:r>
              <a:rPr lang="pl-PL" sz="2800" dirty="0" err="1"/>
              <a:t>like</a:t>
            </a:r>
            <a:r>
              <a:rPr lang="pl-PL" sz="2800" dirty="0"/>
              <a:t> </a:t>
            </a:r>
            <a:r>
              <a:rPr lang="pl-PL" sz="2800" dirty="0" err="1"/>
              <a:t>vodka</a:t>
            </a:r>
            <a:endParaRPr lang="pl-PL" sz="2800" dirty="0"/>
          </a:p>
          <a:p>
            <a:pPr>
              <a:buFont typeface="Wingdings" panose="05000000000000000000" pitchFamily="2" charset="2"/>
              <a:buChar char="ü"/>
            </a:pPr>
            <a:r>
              <a:rPr lang="pl-PL" sz="2800" dirty="0" err="1"/>
              <a:t>They</a:t>
            </a:r>
            <a:r>
              <a:rPr lang="pl-PL" sz="2800" dirty="0"/>
              <a:t> </a:t>
            </a:r>
            <a:r>
              <a:rPr lang="pl-PL" sz="2800" dirty="0" err="1"/>
              <a:t>don’t</a:t>
            </a:r>
            <a:r>
              <a:rPr lang="pl-PL" sz="2800" dirty="0"/>
              <a:t> </a:t>
            </a:r>
            <a:r>
              <a:rPr lang="pl-PL" sz="2800" dirty="0" err="1"/>
              <a:t>like</a:t>
            </a:r>
            <a:r>
              <a:rPr lang="pl-PL" sz="2800" dirty="0"/>
              <a:t> </a:t>
            </a:r>
            <a:r>
              <a:rPr lang="pl-PL" sz="2800" dirty="0" err="1"/>
              <a:t>different</a:t>
            </a:r>
            <a:r>
              <a:rPr lang="pl-PL" sz="2800" dirty="0"/>
              <a:t> </a:t>
            </a:r>
            <a:r>
              <a:rPr lang="pl-PL" sz="2800" dirty="0" err="1"/>
              <a:t>nationalities</a:t>
            </a:r>
            <a:endParaRPr lang="pl-PL" sz="2800" dirty="0"/>
          </a:p>
          <a:p>
            <a:pPr>
              <a:buFont typeface="Wingdings" panose="05000000000000000000" pitchFamily="2" charset="2"/>
              <a:buChar char="ü"/>
            </a:pPr>
            <a:r>
              <a:rPr lang="pl-PL" sz="2800" dirty="0" err="1"/>
              <a:t>They</a:t>
            </a:r>
            <a:r>
              <a:rPr lang="pl-PL" sz="2800" dirty="0"/>
              <a:t> </a:t>
            </a:r>
            <a:r>
              <a:rPr lang="pl-PL" sz="2800" dirty="0" err="1"/>
              <a:t>like</a:t>
            </a:r>
            <a:r>
              <a:rPr lang="pl-PL" sz="2800" dirty="0"/>
              <a:t> </a:t>
            </a:r>
            <a:r>
              <a:rPr lang="pl-PL" sz="2800" dirty="0" err="1"/>
              <a:t>complaining</a:t>
            </a:r>
            <a:endParaRPr lang="pl-PL" sz="2800" dirty="0"/>
          </a:p>
          <a:p>
            <a:pPr>
              <a:buFont typeface="Wingdings" panose="05000000000000000000" pitchFamily="2" charset="2"/>
              <a:buChar char="ü"/>
            </a:pPr>
            <a:r>
              <a:rPr lang="pl-PL" sz="2800" dirty="0" err="1"/>
              <a:t>They</a:t>
            </a:r>
            <a:r>
              <a:rPr lang="pl-PL" sz="2800" dirty="0"/>
              <a:t> </a:t>
            </a:r>
            <a:r>
              <a:rPr lang="pl-PL" sz="2800" dirty="0" err="1"/>
              <a:t>aren’t</a:t>
            </a:r>
            <a:r>
              <a:rPr lang="pl-PL" sz="2800" dirty="0"/>
              <a:t> </a:t>
            </a:r>
            <a:r>
              <a:rPr lang="pl-PL" sz="2800" dirty="0" err="1"/>
              <a:t>very</a:t>
            </a:r>
            <a:r>
              <a:rPr lang="pl-PL" sz="2800" dirty="0"/>
              <a:t> </a:t>
            </a:r>
            <a:r>
              <a:rPr lang="pl-PL" sz="2800" dirty="0" err="1"/>
              <a:t>intelligent</a:t>
            </a:r>
            <a:endParaRPr lang="pl-PL" sz="2800" dirty="0"/>
          </a:p>
        </p:txBody>
      </p:sp>
    </p:spTree>
    <p:extLst>
      <p:ext uri="{BB962C8B-B14F-4D97-AF65-F5344CB8AC3E}">
        <p14:creationId xmlns:p14="http://schemas.microsoft.com/office/powerpoint/2010/main" val="452339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7A1F2EA5-94D1-4C72-A21F-8BA2A58E87DB}"/>
              </a:ext>
            </a:extLst>
          </p:cNvPr>
          <p:cNvSpPr txBox="1"/>
          <p:nvPr/>
        </p:nvSpPr>
        <p:spPr>
          <a:xfrm>
            <a:off x="1790700" y="647700"/>
            <a:ext cx="9505950" cy="1815882"/>
          </a:xfrm>
          <a:prstGeom prst="rect">
            <a:avLst/>
          </a:prstGeom>
          <a:noFill/>
        </p:spPr>
        <p:txBody>
          <a:bodyPr wrap="square" rtlCol="0">
            <a:spAutoFit/>
          </a:bodyPr>
          <a:lstStyle/>
          <a:p>
            <a:r>
              <a:rPr lang="pl-PL" sz="2800" dirty="0" err="1"/>
              <a:t>Stereotypes</a:t>
            </a:r>
            <a:r>
              <a:rPr lang="pl-PL" sz="2800" dirty="0"/>
              <a:t> </a:t>
            </a:r>
            <a:r>
              <a:rPr lang="pl-PL" sz="2800" dirty="0" err="1"/>
              <a:t>usually</a:t>
            </a:r>
            <a:r>
              <a:rPr lang="pl-PL" sz="2800" dirty="0"/>
              <a:t> </a:t>
            </a:r>
            <a:r>
              <a:rPr lang="pl-PL" sz="2800" dirty="0" err="1"/>
              <a:t>aren’t</a:t>
            </a:r>
            <a:r>
              <a:rPr lang="pl-PL" sz="2800" dirty="0"/>
              <a:t> </a:t>
            </a:r>
            <a:r>
              <a:rPr lang="pl-PL" sz="2800" dirty="0" err="1"/>
              <a:t>true</a:t>
            </a:r>
            <a:r>
              <a:rPr lang="pl-PL" sz="2800" dirty="0"/>
              <a:t>. People </a:t>
            </a:r>
            <a:r>
              <a:rPr lang="pl-PL" sz="2800" dirty="0" err="1"/>
              <a:t>are</a:t>
            </a:r>
            <a:r>
              <a:rPr lang="pl-PL" sz="2800" dirty="0"/>
              <a:t> hurt </a:t>
            </a:r>
            <a:r>
              <a:rPr lang="pl-PL" sz="2800" dirty="0" err="1"/>
              <a:t>when</a:t>
            </a:r>
            <a:r>
              <a:rPr lang="pl-PL" sz="2800" dirty="0"/>
              <a:t> </a:t>
            </a:r>
            <a:r>
              <a:rPr lang="pl-PL" sz="2800" dirty="0" err="1"/>
              <a:t>they</a:t>
            </a:r>
            <a:r>
              <a:rPr lang="pl-PL" sz="2800" dirty="0"/>
              <a:t> </a:t>
            </a:r>
            <a:r>
              <a:rPr lang="pl-PL" sz="2800" dirty="0" err="1"/>
              <a:t>are</a:t>
            </a:r>
            <a:r>
              <a:rPr lang="pl-PL" sz="2800" dirty="0"/>
              <a:t> </a:t>
            </a:r>
            <a:r>
              <a:rPr lang="pl-PL" sz="2800" dirty="0" err="1"/>
              <a:t>put</a:t>
            </a:r>
            <a:r>
              <a:rPr lang="pl-PL" sz="2800" dirty="0"/>
              <a:t> </a:t>
            </a:r>
            <a:r>
              <a:rPr lang="pl-PL" sz="2800" dirty="0" err="1"/>
              <a:t>into</a:t>
            </a:r>
            <a:r>
              <a:rPr lang="pl-PL" sz="2800" dirty="0"/>
              <a:t> one </a:t>
            </a:r>
            <a:r>
              <a:rPr lang="pl-PL" sz="2800" dirty="0" err="1"/>
              <a:t>general</a:t>
            </a:r>
            <a:r>
              <a:rPr lang="pl-PL" sz="2800" dirty="0"/>
              <a:t> </a:t>
            </a:r>
            <a:r>
              <a:rPr lang="pl-PL" sz="2800" dirty="0" err="1"/>
              <a:t>bag</a:t>
            </a:r>
            <a:r>
              <a:rPr lang="pl-PL" sz="2800" dirty="0"/>
              <a:t>. </a:t>
            </a:r>
            <a:r>
              <a:rPr lang="pl-PL" sz="2800" dirty="0" err="1"/>
              <a:t>Everyone</a:t>
            </a:r>
            <a:r>
              <a:rPr lang="pl-PL" sz="2800" dirty="0"/>
              <a:t> </a:t>
            </a:r>
            <a:r>
              <a:rPr lang="pl-PL" sz="2800" dirty="0" err="1"/>
              <a:t>is</a:t>
            </a:r>
            <a:r>
              <a:rPr lang="pl-PL" sz="2800" dirty="0"/>
              <a:t> </a:t>
            </a:r>
            <a:r>
              <a:rPr lang="pl-PL" sz="2800" dirty="0" err="1"/>
              <a:t>different</a:t>
            </a:r>
            <a:r>
              <a:rPr lang="pl-PL" sz="2800" dirty="0"/>
              <a:t>, </a:t>
            </a:r>
            <a:r>
              <a:rPr lang="pl-PL" sz="2800" dirty="0" err="1"/>
              <a:t>has</a:t>
            </a:r>
            <a:r>
              <a:rPr lang="pl-PL" sz="2800" dirty="0"/>
              <a:t> a </a:t>
            </a:r>
            <a:r>
              <a:rPr lang="pl-PL" sz="2800" dirty="0" err="1"/>
              <a:t>different</a:t>
            </a:r>
            <a:r>
              <a:rPr lang="pl-PL" sz="2800" dirty="0"/>
              <a:t> story. </a:t>
            </a:r>
            <a:r>
              <a:rPr lang="pl-PL" sz="2800" dirty="0" err="1"/>
              <a:t>Unfortunately</a:t>
            </a:r>
            <a:r>
              <a:rPr lang="pl-PL" sz="2800" dirty="0"/>
              <a:t> </a:t>
            </a:r>
            <a:r>
              <a:rPr lang="pl-PL" sz="2800" dirty="0" err="1"/>
              <a:t>stereotypes</a:t>
            </a:r>
            <a:r>
              <a:rPr lang="pl-PL" sz="2800" dirty="0"/>
              <a:t> hurt </a:t>
            </a:r>
            <a:r>
              <a:rPr lang="pl-PL" sz="2800" dirty="0" err="1"/>
              <a:t>people</a:t>
            </a:r>
            <a:r>
              <a:rPr lang="pl-PL" sz="2800" dirty="0"/>
              <a:t> and </a:t>
            </a:r>
            <a:r>
              <a:rPr lang="pl-PL" sz="2800" dirty="0" err="1"/>
              <a:t>that’s</a:t>
            </a:r>
            <a:r>
              <a:rPr lang="pl-PL" sz="2800" dirty="0"/>
              <a:t> </a:t>
            </a:r>
            <a:r>
              <a:rPr lang="pl-PL" sz="2800" dirty="0" err="1"/>
              <a:t>why</a:t>
            </a:r>
            <a:r>
              <a:rPr lang="pl-PL" sz="2800" dirty="0"/>
              <a:t> we </a:t>
            </a:r>
            <a:r>
              <a:rPr lang="pl-PL" sz="2800" dirty="0" err="1"/>
              <a:t>shouldn’t</a:t>
            </a:r>
            <a:r>
              <a:rPr lang="pl-PL" sz="2800" dirty="0"/>
              <a:t> </a:t>
            </a:r>
            <a:r>
              <a:rPr lang="pl-PL" sz="2800" dirty="0" err="1"/>
              <a:t>believe</a:t>
            </a:r>
            <a:r>
              <a:rPr lang="pl-PL" sz="2800" dirty="0"/>
              <a:t> </a:t>
            </a:r>
            <a:r>
              <a:rPr lang="pl-PL" sz="2800" dirty="0" err="1"/>
              <a:t>them</a:t>
            </a:r>
            <a:r>
              <a:rPr lang="pl-PL" sz="2800" dirty="0"/>
              <a:t>.</a:t>
            </a:r>
          </a:p>
        </p:txBody>
      </p:sp>
      <p:pic>
        <p:nvPicPr>
          <p:cNvPr id="3074" name="Picture 2" descr="Znalezione obrazy dla zapytania stereotyp">
            <a:extLst>
              <a:ext uri="{FF2B5EF4-FFF2-40B4-BE49-F238E27FC236}">
                <a16:creationId xmlns:a16="http://schemas.microsoft.com/office/drawing/2014/main" id="{5B1FED1B-547A-4108-A5D5-0DF670B3E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3414" y="2885503"/>
            <a:ext cx="6094412" cy="3658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743271"/>
      </p:ext>
    </p:extLst>
  </p:cSld>
  <p:clrMapOvr>
    <a:masterClrMapping/>
  </p:clrMapOvr>
</p:sld>
</file>

<file path=ppt/theme/theme1.xml><?xml version="1.0" encoding="utf-8"?>
<a:theme xmlns:a="http://schemas.openxmlformats.org/drawingml/2006/main" name="Znaczek">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otalTime>0</TotalTime>
  <Words>277</Words>
  <Application>Microsoft Office PowerPoint</Application>
  <PresentationFormat>Panoramiczny</PresentationFormat>
  <Paragraphs>43</Paragraphs>
  <Slides>10</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10</vt:i4>
      </vt:variant>
    </vt:vector>
  </HeadingPairs>
  <TitlesOfParts>
    <vt:vector size="18" baseType="lpstr">
      <vt:lpstr>Arial</vt:lpstr>
      <vt:lpstr>Calibri</vt:lpstr>
      <vt:lpstr>Gill Sans MT</vt:lpstr>
      <vt:lpstr>Impact</vt:lpstr>
      <vt:lpstr>Segoe UI</vt:lpstr>
      <vt:lpstr>Times New Roman</vt:lpstr>
      <vt:lpstr>Wingdings</vt:lpstr>
      <vt:lpstr>Znaczek</vt:lpstr>
      <vt:lpstr>Stereotypes</vt:lpstr>
      <vt:lpstr>What is it?</vt:lpstr>
      <vt:lpstr>Common gender stereotypes</vt:lpstr>
      <vt:lpstr>Prezentacja programu PowerPoint</vt:lpstr>
      <vt:lpstr>Prezentacja programu PowerPoint</vt:lpstr>
      <vt:lpstr>Stereotypical occupations only for women</vt:lpstr>
      <vt:lpstr>Stereotypical occupations for men</vt:lpstr>
      <vt:lpstr>Polish stereotypes</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Stereotypes</dc:title>
  <dc:creator>Jarosław Pałkowski</dc:creator>
  <cp:lastModifiedBy>Izabela Palucka</cp:lastModifiedBy>
  <cp:revision>1</cp:revision>
  <dcterms:created xsi:type="dcterms:W3CDTF">2019-11-12T21:41:29Z</dcterms:created>
  <dcterms:modified xsi:type="dcterms:W3CDTF">2019-12-15T18:03:10Z</dcterms:modified>
</cp:coreProperties>
</file>