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7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09.01.2020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09.01.2020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09.01.2020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09.01.2020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09.01.2020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09.01.2020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09.01.2020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09.01.2020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09.01.2020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09.01.2020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09.01.2020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09.01.2020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 rot="19140000">
            <a:off x="839580" y="1500922"/>
            <a:ext cx="6239929" cy="1493880"/>
          </a:xfrm>
        </p:spPr>
        <p:txBody>
          <a:bodyPr/>
          <a:lstStyle/>
          <a:p>
            <a:r>
              <a:rPr lang="pl-PL" sz="4400" dirty="0" smtClean="0"/>
              <a:t>Job </a:t>
            </a:r>
            <a:r>
              <a:rPr lang="pl-PL" sz="4400" dirty="0" err="1" smtClean="0"/>
              <a:t>satisfaction</a:t>
            </a:r>
            <a:endParaRPr lang="pl-PL" sz="4400" dirty="0"/>
          </a:p>
        </p:txBody>
      </p:sp>
      <p:pic>
        <p:nvPicPr>
          <p:cNvPr id="1026" name="Picture 2" descr="C:\Users\Max\Desktop\job satisfaction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686236"/>
            <a:ext cx="4588776" cy="224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8117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/>
              <a:t>Job </a:t>
            </a:r>
            <a:r>
              <a:rPr lang="pl-PL" b="1" i="1" dirty="0" err="1" smtClean="0"/>
              <a:t>satisfaction</a:t>
            </a:r>
            <a:r>
              <a:rPr lang="pl-PL" b="1" i="1" dirty="0"/>
              <a:t> </a:t>
            </a:r>
            <a:r>
              <a:rPr lang="pl-PL" b="1" i="1" dirty="0" smtClean="0"/>
              <a:t>– </a:t>
            </a:r>
            <a:r>
              <a:rPr lang="pl-PL" b="1" i="1" dirty="0" err="1" smtClean="0"/>
              <a:t>what</a:t>
            </a:r>
            <a:r>
              <a:rPr lang="pl-PL" b="1" i="1" dirty="0" smtClean="0"/>
              <a:t> </a:t>
            </a:r>
            <a:r>
              <a:rPr lang="pl-PL" b="1" i="1" dirty="0" err="1" smtClean="0"/>
              <a:t>does</a:t>
            </a:r>
            <a:r>
              <a:rPr lang="pl-PL" b="1" i="1" dirty="0" smtClean="0"/>
              <a:t> </a:t>
            </a:r>
            <a:r>
              <a:rPr lang="pl-PL" b="1" i="1" dirty="0" err="1" smtClean="0"/>
              <a:t>it</a:t>
            </a:r>
            <a:r>
              <a:rPr lang="pl-PL" b="1" i="1" dirty="0" smtClean="0"/>
              <a:t> </a:t>
            </a:r>
            <a:r>
              <a:rPr lang="pl-PL" b="1" i="1" dirty="0" err="1" smtClean="0"/>
              <a:t>mean</a:t>
            </a:r>
            <a:r>
              <a:rPr lang="pl-PL" b="1" i="1" dirty="0" smtClean="0"/>
              <a:t>?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268760"/>
            <a:ext cx="7520940" cy="3411717"/>
          </a:xfrm>
        </p:spPr>
        <p:txBody>
          <a:bodyPr>
            <a:normAutofit/>
          </a:bodyPr>
          <a:lstStyle/>
          <a:p>
            <a:pPr algn="ctr"/>
            <a:r>
              <a:rPr lang="pl-PL" sz="3200" b="0" dirty="0" smtClean="0"/>
              <a:t> </a:t>
            </a:r>
            <a:r>
              <a:rPr lang="pl-PL" sz="3200" b="0" dirty="0"/>
              <a:t>It </a:t>
            </a:r>
            <a:r>
              <a:rPr lang="pl-PL" sz="3200" b="0" dirty="0" err="1"/>
              <a:t>is</a:t>
            </a:r>
            <a:r>
              <a:rPr lang="pl-PL" sz="3200" b="0" dirty="0"/>
              <a:t> a </a:t>
            </a:r>
            <a:r>
              <a:rPr lang="pl-PL" sz="3200" b="0" dirty="0" err="1"/>
              <a:t>measure</a:t>
            </a:r>
            <a:r>
              <a:rPr lang="pl-PL" sz="3200" b="0" dirty="0"/>
              <a:t> of </a:t>
            </a:r>
            <a:r>
              <a:rPr lang="pl-PL" sz="3200" b="0" dirty="0" err="1"/>
              <a:t>workers</a:t>
            </a:r>
            <a:r>
              <a:rPr lang="pl-PL" sz="3200" b="0" dirty="0"/>
              <a:t>’ </a:t>
            </a:r>
            <a:r>
              <a:rPr lang="pl-PL" sz="3200" b="0" dirty="0" err="1"/>
              <a:t>contentedness</a:t>
            </a:r>
            <a:r>
              <a:rPr lang="pl-PL" sz="3200" b="0" dirty="0"/>
              <a:t> with </a:t>
            </a:r>
            <a:r>
              <a:rPr lang="pl-PL" sz="3200" b="0" dirty="0" err="1"/>
              <a:t>their</a:t>
            </a:r>
            <a:r>
              <a:rPr lang="pl-PL" sz="3200" b="0" dirty="0"/>
              <a:t> </a:t>
            </a:r>
            <a:r>
              <a:rPr lang="pl-PL" sz="3200" b="0" dirty="0" err="1"/>
              <a:t>job</a:t>
            </a:r>
            <a:r>
              <a:rPr lang="pl-PL" sz="3200" b="0" dirty="0"/>
              <a:t>, </a:t>
            </a:r>
            <a:r>
              <a:rPr lang="pl-PL" sz="3200" b="0" dirty="0" err="1"/>
              <a:t>whether</a:t>
            </a:r>
            <a:r>
              <a:rPr lang="pl-PL" sz="3200" b="0" dirty="0"/>
              <a:t> </a:t>
            </a:r>
            <a:r>
              <a:rPr lang="pl-PL" sz="3200" b="0" dirty="0" err="1"/>
              <a:t>or</a:t>
            </a:r>
            <a:r>
              <a:rPr lang="pl-PL" sz="3200" b="0" dirty="0"/>
              <a:t> not </a:t>
            </a:r>
            <a:r>
              <a:rPr lang="pl-PL" sz="3200" b="0" dirty="0" err="1"/>
              <a:t>they</a:t>
            </a:r>
            <a:r>
              <a:rPr lang="pl-PL" sz="3200" b="0" dirty="0"/>
              <a:t> </a:t>
            </a:r>
            <a:r>
              <a:rPr lang="pl-PL" sz="3200" b="0" dirty="0" err="1"/>
              <a:t>like</a:t>
            </a:r>
            <a:r>
              <a:rPr lang="pl-PL" sz="3200" b="0" dirty="0"/>
              <a:t> the </a:t>
            </a:r>
            <a:r>
              <a:rPr lang="pl-PL" sz="3200" b="0" dirty="0" err="1"/>
              <a:t>job</a:t>
            </a:r>
            <a:r>
              <a:rPr lang="pl-PL" sz="3200" b="0" dirty="0"/>
              <a:t> </a:t>
            </a:r>
            <a:r>
              <a:rPr lang="pl-PL" sz="3200" b="0" dirty="0" err="1"/>
              <a:t>or</a:t>
            </a:r>
            <a:r>
              <a:rPr lang="pl-PL" sz="3200" b="0" dirty="0"/>
              <a:t> </a:t>
            </a:r>
            <a:r>
              <a:rPr lang="pl-PL" sz="3200" b="0" dirty="0" err="1"/>
              <a:t>individual</a:t>
            </a:r>
            <a:r>
              <a:rPr lang="pl-PL" sz="3200" b="0" dirty="0"/>
              <a:t> </a:t>
            </a:r>
            <a:r>
              <a:rPr lang="pl-PL" sz="3200" b="0" dirty="0" err="1"/>
              <a:t>aspects</a:t>
            </a:r>
            <a:r>
              <a:rPr lang="pl-PL" sz="3200" b="0" dirty="0"/>
              <a:t> </a:t>
            </a:r>
            <a:r>
              <a:rPr lang="pl-PL" sz="3200" b="0" dirty="0" err="1"/>
              <a:t>or</a:t>
            </a:r>
            <a:r>
              <a:rPr lang="pl-PL" sz="3200" b="0" dirty="0"/>
              <a:t> </a:t>
            </a:r>
            <a:r>
              <a:rPr lang="pl-PL" sz="3200" b="0" dirty="0" err="1"/>
              <a:t>facetes</a:t>
            </a:r>
            <a:r>
              <a:rPr lang="pl-PL" sz="3200" b="0" dirty="0"/>
              <a:t> of </a:t>
            </a:r>
            <a:r>
              <a:rPr lang="pl-PL" sz="3200" b="0" dirty="0" err="1"/>
              <a:t>jobs</a:t>
            </a:r>
            <a:r>
              <a:rPr lang="pl-PL" sz="3200" b="0" dirty="0"/>
              <a:t>, </a:t>
            </a:r>
            <a:r>
              <a:rPr lang="pl-PL" sz="3200" b="0" dirty="0" err="1"/>
              <a:t>such</a:t>
            </a:r>
            <a:r>
              <a:rPr lang="pl-PL" sz="3200" b="0" dirty="0"/>
              <a:t> as </a:t>
            </a:r>
            <a:r>
              <a:rPr lang="pl-PL" sz="3200" b="0" dirty="0" err="1"/>
              <a:t>nature</a:t>
            </a:r>
            <a:r>
              <a:rPr lang="pl-PL" sz="3200" b="0" dirty="0"/>
              <a:t> of </a:t>
            </a:r>
            <a:r>
              <a:rPr lang="pl-PL" sz="3200" b="0" dirty="0" err="1"/>
              <a:t>work</a:t>
            </a:r>
            <a:r>
              <a:rPr lang="pl-PL" sz="3200" b="0" dirty="0"/>
              <a:t> </a:t>
            </a:r>
            <a:r>
              <a:rPr lang="pl-PL" sz="3200" b="0" dirty="0" err="1"/>
              <a:t>or</a:t>
            </a:r>
            <a:r>
              <a:rPr lang="pl-PL" sz="3200" b="0" dirty="0"/>
              <a:t> </a:t>
            </a:r>
            <a:r>
              <a:rPr lang="pl-PL" sz="3200" b="0" dirty="0" err="1"/>
              <a:t>supervision</a:t>
            </a:r>
            <a:endParaRPr lang="pl-PL" sz="3200" b="0" dirty="0"/>
          </a:p>
        </p:txBody>
      </p:sp>
      <p:pic>
        <p:nvPicPr>
          <p:cNvPr id="2050" name="Picture 2" descr="C:\Users\Max\Desktop\job satisfaction\be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973" y="5085184"/>
            <a:ext cx="4536504" cy="164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0109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/>
              <a:t>Components of </a:t>
            </a:r>
            <a:r>
              <a:rPr lang="pl-PL" b="1" i="1" dirty="0" err="1" smtClean="0"/>
              <a:t>job</a:t>
            </a:r>
            <a:r>
              <a:rPr lang="pl-PL" b="1" i="1" dirty="0" smtClean="0"/>
              <a:t> </a:t>
            </a:r>
            <a:r>
              <a:rPr lang="pl-PL" b="1" i="1" dirty="0" err="1" smtClean="0"/>
              <a:t>satisfaction</a:t>
            </a:r>
            <a:r>
              <a:rPr lang="pl-PL" b="1" i="1" dirty="0" smtClean="0"/>
              <a:t> </a:t>
            </a:r>
            <a:r>
              <a:rPr lang="pl-PL" b="1" i="1" dirty="0" err="1" smtClean="0"/>
              <a:t>are</a:t>
            </a:r>
            <a:r>
              <a:rPr lang="pl-PL" b="1" i="1" dirty="0" smtClean="0"/>
              <a:t> :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pl-PL" sz="2800" b="0" dirty="0" err="1" smtClean="0"/>
              <a:t>Evaluative</a:t>
            </a:r>
            <a:r>
              <a:rPr lang="pl-PL" sz="2800" b="0" dirty="0" smtClean="0"/>
              <a:t> component –</a:t>
            </a:r>
            <a:r>
              <a:rPr lang="pl-PL" sz="2800" dirty="0" smtClean="0"/>
              <a:t> </a:t>
            </a:r>
            <a:r>
              <a:rPr lang="pl-PL" sz="2800" dirty="0" smtClean="0">
                <a:solidFill>
                  <a:srgbClr val="FF0000"/>
                </a:solidFill>
              </a:rPr>
              <a:t>I </a:t>
            </a:r>
            <a:r>
              <a:rPr lang="pl-PL" sz="2800" dirty="0" err="1" smtClean="0">
                <a:solidFill>
                  <a:srgbClr val="FF0000"/>
                </a:solidFill>
              </a:rPr>
              <a:t>like</a:t>
            </a:r>
            <a:r>
              <a:rPr lang="pl-PL" sz="2800" dirty="0">
                <a:solidFill>
                  <a:srgbClr val="FF0000"/>
                </a:solidFill>
              </a:rPr>
              <a:t> </a:t>
            </a:r>
            <a:r>
              <a:rPr lang="pl-PL" sz="2800" dirty="0" smtClean="0">
                <a:solidFill>
                  <a:srgbClr val="FF0000"/>
                </a:solidFill>
              </a:rPr>
              <a:t>/ I </a:t>
            </a:r>
            <a:r>
              <a:rPr lang="pl-PL" sz="2800" dirty="0" err="1" smtClean="0">
                <a:solidFill>
                  <a:srgbClr val="FF0000"/>
                </a:solidFill>
              </a:rPr>
              <a:t>dislike</a:t>
            </a:r>
            <a:r>
              <a:rPr lang="pl-PL" sz="2800" dirty="0" smtClean="0">
                <a:solidFill>
                  <a:srgbClr val="FF0000"/>
                </a:solidFill>
              </a:rPr>
              <a:t> my </a:t>
            </a:r>
            <a:r>
              <a:rPr lang="pl-PL" sz="2800" dirty="0" err="1" smtClean="0">
                <a:solidFill>
                  <a:srgbClr val="FF0000"/>
                </a:solidFill>
              </a:rPr>
              <a:t>job</a:t>
            </a:r>
            <a:r>
              <a:rPr lang="pl-PL" sz="2800" dirty="0" smtClean="0">
                <a:solidFill>
                  <a:srgbClr val="FF0000"/>
                </a:solidFill>
              </a:rPr>
              <a:t>,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pl-PL" sz="2800" b="0" dirty="0" err="1" smtClean="0"/>
              <a:t>Cognitive</a:t>
            </a:r>
            <a:r>
              <a:rPr lang="pl-PL" sz="2800" b="0" dirty="0" smtClean="0"/>
              <a:t> component – </a:t>
            </a:r>
            <a:r>
              <a:rPr lang="pl-PL" sz="2800" dirty="0" smtClean="0">
                <a:solidFill>
                  <a:schemeClr val="accent6"/>
                </a:solidFill>
              </a:rPr>
              <a:t>My </a:t>
            </a:r>
            <a:r>
              <a:rPr lang="pl-PL" sz="2800" dirty="0" err="1" smtClean="0">
                <a:solidFill>
                  <a:schemeClr val="accent6"/>
                </a:solidFill>
              </a:rPr>
              <a:t>work</a:t>
            </a:r>
            <a:r>
              <a:rPr lang="pl-PL" sz="2800" dirty="0" smtClean="0">
                <a:solidFill>
                  <a:schemeClr val="accent6"/>
                </a:solidFill>
              </a:rPr>
              <a:t> </a:t>
            </a:r>
            <a:r>
              <a:rPr lang="pl-PL" sz="2800" dirty="0" err="1" smtClean="0">
                <a:solidFill>
                  <a:schemeClr val="accent6"/>
                </a:solidFill>
              </a:rPr>
              <a:t>is</a:t>
            </a:r>
            <a:r>
              <a:rPr lang="pl-PL" sz="2800" dirty="0" smtClean="0">
                <a:solidFill>
                  <a:schemeClr val="accent6"/>
                </a:solidFill>
              </a:rPr>
              <a:t> </a:t>
            </a:r>
            <a:r>
              <a:rPr lang="pl-PL" sz="2800" dirty="0" err="1" smtClean="0">
                <a:solidFill>
                  <a:schemeClr val="accent6"/>
                </a:solidFill>
              </a:rPr>
              <a:t>challenging</a:t>
            </a:r>
            <a:r>
              <a:rPr lang="pl-PL" sz="2800" dirty="0" smtClean="0">
                <a:solidFill>
                  <a:schemeClr val="accent6"/>
                </a:solidFill>
              </a:rPr>
              <a:t> and </a:t>
            </a:r>
            <a:r>
              <a:rPr lang="pl-PL" sz="2800" dirty="0" err="1" smtClean="0">
                <a:solidFill>
                  <a:schemeClr val="accent6"/>
                </a:solidFill>
              </a:rPr>
              <a:t>interesting</a:t>
            </a:r>
            <a:r>
              <a:rPr lang="pl-PL" sz="2800" dirty="0" smtClean="0">
                <a:solidFill>
                  <a:schemeClr val="accent6"/>
                </a:solidFill>
              </a:rPr>
              <a:t>,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pl-PL" sz="2800" b="0" dirty="0" err="1" smtClean="0"/>
              <a:t>Behavioral</a:t>
            </a:r>
            <a:r>
              <a:rPr lang="pl-PL" sz="2800" b="0" dirty="0" smtClean="0"/>
              <a:t> component – </a:t>
            </a:r>
            <a:r>
              <a:rPr lang="pl-PL" sz="2800" dirty="0" smtClean="0">
                <a:solidFill>
                  <a:srgbClr val="00B050"/>
                </a:solidFill>
              </a:rPr>
              <a:t>I </a:t>
            </a:r>
            <a:r>
              <a:rPr lang="pl-PL" sz="2800" dirty="0" err="1" smtClean="0">
                <a:solidFill>
                  <a:srgbClr val="00B050"/>
                </a:solidFill>
              </a:rPr>
              <a:t>am</a:t>
            </a:r>
            <a:r>
              <a:rPr lang="pl-PL" sz="2800" dirty="0" smtClean="0">
                <a:solidFill>
                  <a:srgbClr val="00B050"/>
                </a:solidFill>
              </a:rPr>
              <a:t> </a:t>
            </a:r>
            <a:r>
              <a:rPr lang="pl-PL" sz="2800" dirty="0" err="1" smtClean="0">
                <a:solidFill>
                  <a:srgbClr val="00B050"/>
                </a:solidFill>
              </a:rPr>
              <a:t>reliable</a:t>
            </a:r>
            <a:r>
              <a:rPr lang="pl-PL" sz="2800" dirty="0" smtClean="0">
                <a:solidFill>
                  <a:srgbClr val="00B050"/>
                </a:solidFill>
              </a:rPr>
              <a:t> and I </a:t>
            </a:r>
            <a:r>
              <a:rPr lang="pl-PL" sz="2800" dirty="0" err="1" smtClean="0">
                <a:solidFill>
                  <a:srgbClr val="00B050"/>
                </a:solidFill>
              </a:rPr>
              <a:t>work</a:t>
            </a:r>
            <a:r>
              <a:rPr lang="pl-PL" sz="2800" dirty="0" smtClean="0">
                <a:solidFill>
                  <a:srgbClr val="00B050"/>
                </a:solidFill>
              </a:rPr>
              <a:t> hard,</a:t>
            </a:r>
            <a:endParaRPr lang="pl-PL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157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520940" cy="548640"/>
          </a:xfrm>
        </p:spPr>
        <p:txBody>
          <a:bodyPr/>
          <a:lstStyle/>
          <a:p>
            <a:pPr algn="ctr"/>
            <a:r>
              <a:rPr lang="pl-PL" b="1" i="1" dirty="0" err="1" smtClean="0"/>
              <a:t>Which</a:t>
            </a:r>
            <a:r>
              <a:rPr lang="pl-PL" b="1" i="1" dirty="0" smtClean="0"/>
              <a:t> </a:t>
            </a:r>
            <a:r>
              <a:rPr lang="pl-PL" b="1" i="1" dirty="0" err="1" smtClean="0"/>
              <a:t>affects</a:t>
            </a:r>
            <a:r>
              <a:rPr lang="pl-PL" b="1" i="1" dirty="0" smtClean="0"/>
              <a:t> </a:t>
            </a:r>
            <a:r>
              <a:rPr lang="pl-PL" b="1" i="1" dirty="0" err="1" smtClean="0"/>
              <a:t>job</a:t>
            </a:r>
            <a:r>
              <a:rPr lang="pl-PL" b="1" i="1" dirty="0" smtClean="0"/>
              <a:t> </a:t>
            </a:r>
            <a:r>
              <a:rPr lang="pl-PL" b="1" i="1" dirty="0" err="1" smtClean="0"/>
              <a:t>satisfaction</a:t>
            </a:r>
            <a:r>
              <a:rPr lang="pl-PL" b="1" i="1" dirty="0" smtClean="0"/>
              <a:t>?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sz="3600" b="0" dirty="0" err="1" smtClean="0"/>
              <a:t>Organizational</a:t>
            </a:r>
            <a:r>
              <a:rPr lang="pl-PL" sz="3600" b="0" dirty="0" smtClean="0"/>
              <a:t> </a:t>
            </a:r>
            <a:r>
              <a:rPr lang="pl-PL" sz="3600" b="0" dirty="0" err="1" smtClean="0"/>
              <a:t>factors</a:t>
            </a:r>
            <a:r>
              <a:rPr lang="pl-PL" sz="3600" b="0" dirty="0" smtClean="0"/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3600" b="0" dirty="0" err="1" smtClean="0"/>
              <a:t>Social</a:t>
            </a:r>
            <a:r>
              <a:rPr lang="pl-PL" sz="3600" b="0" dirty="0" smtClean="0"/>
              <a:t> </a:t>
            </a:r>
            <a:r>
              <a:rPr lang="pl-PL" sz="3600" b="0" dirty="0" err="1" smtClean="0"/>
              <a:t>factors</a:t>
            </a:r>
            <a:r>
              <a:rPr lang="pl-PL" sz="3600" b="0" dirty="0" smtClean="0"/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3600" b="0" dirty="0" smtClean="0"/>
              <a:t>Personal </a:t>
            </a:r>
            <a:r>
              <a:rPr lang="pl-PL" sz="3600" b="0" dirty="0" err="1" smtClean="0"/>
              <a:t>factors</a:t>
            </a:r>
            <a:r>
              <a:rPr lang="pl-PL" sz="3600" b="0" dirty="0" smtClean="0"/>
              <a:t>,</a:t>
            </a:r>
            <a:endParaRPr lang="pl-PL" sz="3600" b="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099792"/>
            <a:ext cx="5971091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29795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err="1" smtClean="0"/>
              <a:t>Organizational</a:t>
            </a:r>
            <a:r>
              <a:rPr lang="pl-PL" b="1" i="1" dirty="0" smtClean="0"/>
              <a:t> </a:t>
            </a:r>
            <a:r>
              <a:rPr lang="pl-PL" b="1" i="1" dirty="0" err="1" smtClean="0"/>
              <a:t>factors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052736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pl-PL" sz="3200" b="0" dirty="0" err="1" smtClean="0"/>
              <a:t>These</a:t>
            </a:r>
            <a:r>
              <a:rPr lang="pl-PL" sz="3200" b="0" dirty="0" smtClean="0"/>
              <a:t> </a:t>
            </a:r>
            <a:r>
              <a:rPr lang="pl-PL" sz="3200" b="0" dirty="0" err="1" smtClean="0"/>
              <a:t>are</a:t>
            </a:r>
            <a:r>
              <a:rPr lang="pl-PL" sz="3200" b="0" dirty="0" smtClean="0"/>
              <a:t> </a:t>
            </a:r>
            <a:r>
              <a:rPr lang="pl-PL" sz="3200" b="0" dirty="0" err="1" smtClean="0"/>
              <a:t>factors</a:t>
            </a:r>
            <a:r>
              <a:rPr lang="pl-PL" sz="3200" b="0" dirty="0" smtClean="0"/>
              <a:t> </a:t>
            </a:r>
            <a:r>
              <a:rPr lang="pl-PL" sz="3200" b="0" dirty="0" err="1" smtClean="0"/>
              <a:t>directly</a:t>
            </a:r>
            <a:r>
              <a:rPr lang="pl-PL" sz="3200" b="0" dirty="0" smtClean="0"/>
              <a:t> </a:t>
            </a:r>
            <a:r>
              <a:rPr lang="pl-PL" sz="3200" b="0" dirty="0" err="1" smtClean="0"/>
              <a:t>related</a:t>
            </a:r>
            <a:r>
              <a:rPr lang="pl-PL" sz="3200" b="0" dirty="0" smtClean="0"/>
              <a:t> to </a:t>
            </a:r>
            <a:r>
              <a:rPr lang="pl-PL" sz="3200" b="0" dirty="0" err="1" smtClean="0"/>
              <a:t>work</a:t>
            </a:r>
            <a:r>
              <a:rPr lang="pl-PL" sz="3200" b="0" dirty="0" smtClean="0"/>
              <a:t>. </a:t>
            </a:r>
            <a:r>
              <a:rPr lang="pl-PL" sz="3200" b="0" dirty="0" err="1" smtClean="0"/>
              <a:t>These</a:t>
            </a:r>
            <a:r>
              <a:rPr lang="pl-PL" sz="3200" b="0" dirty="0" smtClean="0"/>
              <a:t> </a:t>
            </a:r>
            <a:r>
              <a:rPr lang="pl-PL" sz="3200" b="0" dirty="0" err="1" smtClean="0"/>
              <a:t>include</a:t>
            </a:r>
            <a:r>
              <a:rPr lang="pl-PL" sz="3200" b="0" dirty="0" smtClean="0"/>
              <a:t> : </a:t>
            </a:r>
            <a:r>
              <a:rPr lang="pl-PL" sz="3200" b="0" i="1" dirty="0" smtClean="0">
                <a:solidFill>
                  <a:schemeClr val="accent3">
                    <a:lumMod val="75000"/>
                  </a:schemeClr>
                </a:solidFill>
              </a:rPr>
              <a:t>the </a:t>
            </a:r>
            <a:r>
              <a:rPr lang="pl-PL" sz="3200" b="0" i="1" dirty="0" err="1" smtClean="0">
                <a:solidFill>
                  <a:schemeClr val="accent3">
                    <a:lumMod val="75000"/>
                  </a:schemeClr>
                </a:solidFill>
              </a:rPr>
              <a:t>type</a:t>
            </a:r>
            <a:r>
              <a:rPr lang="pl-PL" sz="3200" b="0" i="1" dirty="0" smtClean="0">
                <a:solidFill>
                  <a:schemeClr val="accent3">
                    <a:lumMod val="75000"/>
                  </a:schemeClr>
                </a:solidFill>
              </a:rPr>
              <a:t> of </a:t>
            </a:r>
            <a:r>
              <a:rPr lang="pl-PL" sz="3200" b="0" i="1" dirty="0" err="1" smtClean="0">
                <a:solidFill>
                  <a:schemeClr val="accent3">
                    <a:lumMod val="75000"/>
                  </a:schemeClr>
                </a:solidFill>
              </a:rPr>
              <a:t>tasks</a:t>
            </a:r>
            <a:r>
              <a:rPr lang="pl-PL" sz="3200" b="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l-PL" sz="3200" b="0" i="1" dirty="0" err="1" smtClean="0">
                <a:solidFill>
                  <a:schemeClr val="accent3">
                    <a:lumMod val="75000"/>
                  </a:schemeClr>
                </a:solidFill>
              </a:rPr>
              <a:t>performed</a:t>
            </a:r>
            <a:r>
              <a:rPr lang="pl-PL" sz="3200" b="0" i="1" dirty="0" smtClean="0">
                <a:solidFill>
                  <a:schemeClr val="accent3">
                    <a:lumMod val="75000"/>
                  </a:schemeClr>
                </a:solidFill>
              </a:rPr>
              <a:t> by </a:t>
            </a:r>
            <a:r>
              <a:rPr lang="pl-PL" sz="3200" b="0" i="1" dirty="0" err="1" smtClean="0">
                <a:solidFill>
                  <a:schemeClr val="accent3">
                    <a:lumMod val="75000"/>
                  </a:schemeClr>
                </a:solidFill>
              </a:rPr>
              <a:t>employee</a:t>
            </a:r>
            <a:r>
              <a:rPr lang="pl-PL" sz="3200" b="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l-PL" sz="3200" b="0" dirty="0" smtClean="0"/>
              <a:t>(for </a:t>
            </a:r>
            <a:r>
              <a:rPr lang="pl-PL" sz="3200" b="0" dirty="0" err="1" smtClean="0"/>
              <a:t>example</a:t>
            </a:r>
            <a:r>
              <a:rPr lang="pl-PL" sz="3200" b="0" dirty="0" smtClean="0"/>
              <a:t> </a:t>
            </a:r>
            <a:r>
              <a:rPr lang="pl-PL" sz="3200" b="0" dirty="0" err="1" smtClean="0"/>
              <a:t>their</a:t>
            </a:r>
            <a:r>
              <a:rPr lang="pl-PL" sz="3200" b="0" dirty="0" smtClean="0"/>
              <a:t> </a:t>
            </a:r>
            <a:r>
              <a:rPr lang="pl-PL" sz="3200" b="0" dirty="0" err="1" smtClean="0"/>
              <a:t>degree</a:t>
            </a:r>
            <a:r>
              <a:rPr lang="pl-PL" sz="3200" b="0" dirty="0" smtClean="0"/>
              <a:t> of </a:t>
            </a:r>
            <a:r>
              <a:rPr lang="pl-PL" sz="3200" b="0" dirty="0" err="1" smtClean="0"/>
              <a:t>difficultry</a:t>
            </a:r>
            <a:r>
              <a:rPr lang="pl-PL" sz="3200" b="0" dirty="0" smtClean="0"/>
              <a:t> and </a:t>
            </a:r>
            <a:r>
              <a:rPr lang="pl-PL" sz="3200" b="0" dirty="0" err="1" smtClean="0"/>
              <a:t>curiosity</a:t>
            </a:r>
            <a:r>
              <a:rPr lang="pl-PL" sz="3200" b="0" dirty="0" smtClean="0">
                <a:solidFill>
                  <a:srgbClr val="FF6600"/>
                </a:solidFill>
              </a:rPr>
              <a:t>), </a:t>
            </a:r>
            <a:r>
              <a:rPr lang="pl-PL" sz="3200" b="0" i="1" u="sng" dirty="0" err="1" smtClean="0">
                <a:solidFill>
                  <a:srgbClr val="FF6600"/>
                </a:solidFill>
              </a:rPr>
              <a:t>salary</a:t>
            </a:r>
            <a:r>
              <a:rPr lang="pl-PL" sz="3200" b="0" i="1" dirty="0" smtClean="0">
                <a:solidFill>
                  <a:srgbClr val="FF6600"/>
                </a:solidFill>
              </a:rPr>
              <a:t> </a:t>
            </a:r>
            <a:r>
              <a:rPr lang="pl-PL" sz="3200" b="0" i="1" dirty="0" err="1" smtClean="0">
                <a:solidFill>
                  <a:srgbClr val="FF6600"/>
                </a:solidFill>
              </a:rPr>
              <a:t>appropriate</a:t>
            </a:r>
            <a:r>
              <a:rPr lang="pl-PL" sz="3200" b="0" i="1" dirty="0" smtClean="0">
                <a:solidFill>
                  <a:srgbClr val="FF6600"/>
                </a:solidFill>
              </a:rPr>
              <a:t> to the </a:t>
            </a:r>
            <a:r>
              <a:rPr lang="pl-PL" sz="3200" b="0" i="1" dirty="0" err="1" smtClean="0">
                <a:solidFill>
                  <a:srgbClr val="FF6600"/>
                </a:solidFill>
              </a:rPr>
              <a:t>employees</a:t>
            </a:r>
            <a:r>
              <a:rPr lang="pl-PL" sz="3200" b="0" i="1" dirty="0" smtClean="0">
                <a:solidFill>
                  <a:srgbClr val="FF6600"/>
                </a:solidFill>
              </a:rPr>
              <a:t> </a:t>
            </a:r>
            <a:r>
              <a:rPr lang="pl-PL" sz="3200" b="0" i="1" dirty="0" err="1" smtClean="0">
                <a:solidFill>
                  <a:srgbClr val="FF6600"/>
                </a:solidFill>
              </a:rPr>
              <a:t>duties</a:t>
            </a:r>
            <a:r>
              <a:rPr lang="pl-PL" sz="3200" b="0" i="1" dirty="0" smtClean="0"/>
              <a:t>, </a:t>
            </a:r>
            <a:r>
              <a:rPr lang="pl-PL" sz="3200" b="0" i="1" dirty="0" err="1" smtClean="0">
                <a:solidFill>
                  <a:srgbClr val="00B050"/>
                </a:solidFill>
              </a:rPr>
              <a:t>work</a:t>
            </a:r>
            <a:r>
              <a:rPr lang="pl-PL" sz="3200" b="0" i="1" dirty="0" smtClean="0">
                <a:solidFill>
                  <a:srgbClr val="00B050"/>
                </a:solidFill>
              </a:rPr>
              <a:t> </a:t>
            </a:r>
            <a:r>
              <a:rPr lang="pl-PL" sz="3200" b="0" i="1" dirty="0" err="1" smtClean="0">
                <a:solidFill>
                  <a:srgbClr val="00B050"/>
                </a:solidFill>
              </a:rPr>
              <a:t>safety</a:t>
            </a:r>
            <a:r>
              <a:rPr lang="pl-PL" sz="3200" b="0" dirty="0" smtClean="0">
                <a:solidFill>
                  <a:srgbClr val="00B050"/>
                </a:solidFill>
              </a:rPr>
              <a:t> </a:t>
            </a:r>
            <a:r>
              <a:rPr lang="pl-PL" sz="3200" b="0" dirty="0" smtClean="0"/>
              <a:t>and </a:t>
            </a:r>
            <a:r>
              <a:rPr lang="pl-PL" sz="3200" b="0" i="1" dirty="0" err="1" smtClean="0">
                <a:solidFill>
                  <a:srgbClr val="002060"/>
                </a:solidFill>
              </a:rPr>
              <a:t>company</a:t>
            </a:r>
            <a:r>
              <a:rPr lang="pl-PL" sz="3200" b="0" i="1" dirty="0" smtClean="0">
                <a:solidFill>
                  <a:srgbClr val="002060"/>
                </a:solidFill>
              </a:rPr>
              <a:t> policy.</a:t>
            </a:r>
            <a:endParaRPr lang="pl-PL" sz="3200" b="0" i="1" dirty="0">
              <a:solidFill>
                <a:srgbClr val="00206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49080"/>
            <a:ext cx="2931685" cy="2519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10856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/>
              <a:t>Personal </a:t>
            </a:r>
            <a:r>
              <a:rPr lang="pl-PL" b="1" i="1" dirty="0" err="1" smtClean="0"/>
              <a:t>factors</a:t>
            </a:r>
            <a:r>
              <a:rPr lang="pl-PL" b="1" i="1" dirty="0" smtClean="0"/>
              <a:t> 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0" dirty="0" err="1" smtClean="0"/>
              <a:t>These</a:t>
            </a:r>
            <a:r>
              <a:rPr lang="pl-PL" sz="3200" b="0" dirty="0" smtClean="0"/>
              <a:t> </a:t>
            </a:r>
            <a:r>
              <a:rPr lang="pl-PL" sz="3200" b="0" dirty="0" err="1" smtClean="0"/>
              <a:t>are</a:t>
            </a:r>
            <a:r>
              <a:rPr lang="pl-PL" sz="3200" b="0" dirty="0" smtClean="0"/>
              <a:t> the </a:t>
            </a:r>
            <a:r>
              <a:rPr lang="pl-PL" sz="3200" b="0" dirty="0" err="1" smtClean="0"/>
              <a:t>individual</a:t>
            </a:r>
            <a:r>
              <a:rPr lang="pl-PL" sz="3200" b="0" dirty="0" smtClean="0"/>
              <a:t> </a:t>
            </a:r>
            <a:r>
              <a:rPr lang="pl-PL" sz="3200" b="0" dirty="0" err="1" smtClean="0"/>
              <a:t>characteristics</a:t>
            </a:r>
            <a:r>
              <a:rPr lang="pl-PL" sz="3200" b="0" dirty="0" smtClean="0"/>
              <a:t> of </a:t>
            </a:r>
            <a:r>
              <a:rPr lang="pl-PL" sz="3200" b="0" dirty="0" err="1" smtClean="0"/>
              <a:t>employees</a:t>
            </a:r>
            <a:r>
              <a:rPr lang="pl-PL" sz="3200" b="0" dirty="0" smtClean="0"/>
              <a:t> </a:t>
            </a:r>
            <a:r>
              <a:rPr lang="pl-PL" sz="3200" b="0" dirty="0" err="1" smtClean="0"/>
              <a:t>that</a:t>
            </a:r>
            <a:r>
              <a:rPr lang="pl-PL" sz="3200" b="0" dirty="0" smtClean="0"/>
              <a:t> </a:t>
            </a:r>
            <a:r>
              <a:rPr lang="pl-PL" sz="3200" b="0" dirty="0" err="1" smtClean="0"/>
              <a:t>affect</a:t>
            </a:r>
            <a:r>
              <a:rPr lang="pl-PL" sz="3200" b="0" dirty="0" smtClean="0"/>
              <a:t> the </a:t>
            </a:r>
            <a:r>
              <a:rPr lang="pl-PL" sz="3200" b="0" dirty="0" err="1" smtClean="0"/>
              <a:t>level</a:t>
            </a:r>
            <a:r>
              <a:rPr lang="pl-PL" sz="3200" b="0" dirty="0" smtClean="0"/>
              <a:t> of </a:t>
            </a:r>
            <a:r>
              <a:rPr lang="pl-PL" sz="3200" b="0" dirty="0" err="1" smtClean="0"/>
              <a:t>satisfaction</a:t>
            </a:r>
            <a:r>
              <a:rPr lang="pl-PL" sz="3200" b="0" dirty="0" smtClean="0"/>
              <a:t>. </a:t>
            </a:r>
            <a:r>
              <a:rPr lang="pl-PL" sz="3200" b="0" dirty="0" err="1" smtClean="0"/>
              <a:t>Belong</a:t>
            </a:r>
            <a:r>
              <a:rPr lang="pl-PL" sz="3200" b="0" dirty="0" smtClean="0"/>
              <a:t> </a:t>
            </a:r>
            <a:r>
              <a:rPr lang="pl-PL" sz="3200" b="0" dirty="0" err="1" smtClean="0"/>
              <a:t>tho</a:t>
            </a:r>
            <a:r>
              <a:rPr lang="pl-PL" sz="3200" b="0" dirty="0" smtClean="0"/>
              <a:t> </a:t>
            </a:r>
            <a:r>
              <a:rPr lang="pl-PL" sz="3200" b="0" dirty="0" err="1" smtClean="0"/>
              <a:t>them</a:t>
            </a:r>
            <a:r>
              <a:rPr lang="pl-PL" sz="3200" b="0" dirty="0" smtClean="0"/>
              <a:t> : </a:t>
            </a:r>
            <a:r>
              <a:rPr lang="pl-PL" sz="3200" b="0" dirty="0" err="1" smtClean="0"/>
              <a:t>age</a:t>
            </a:r>
            <a:r>
              <a:rPr lang="pl-PL" sz="3200" b="0" dirty="0" smtClean="0"/>
              <a:t>, sex, race, </a:t>
            </a:r>
            <a:r>
              <a:rPr lang="pl-PL" sz="3200" b="0" dirty="0" err="1" smtClean="0"/>
              <a:t>cognitive</a:t>
            </a:r>
            <a:r>
              <a:rPr lang="pl-PL" sz="3200" b="0" dirty="0" smtClean="0"/>
              <a:t> </a:t>
            </a:r>
            <a:r>
              <a:rPr lang="pl-PL" sz="3200" b="0" dirty="0" err="1" smtClean="0"/>
              <a:t>abilities</a:t>
            </a:r>
            <a:r>
              <a:rPr lang="pl-PL" sz="3200" b="0" dirty="0"/>
              <a:t> </a:t>
            </a:r>
            <a:r>
              <a:rPr lang="pl-PL" sz="3200" b="0" dirty="0" smtClean="0"/>
              <a:t>and </a:t>
            </a:r>
            <a:r>
              <a:rPr lang="pl-PL" sz="3200" b="0" dirty="0" err="1" smtClean="0"/>
              <a:t>personality</a:t>
            </a:r>
            <a:r>
              <a:rPr lang="pl-PL" sz="3200" b="0" dirty="0" smtClean="0"/>
              <a:t> </a:t>
            </a:r>
            <a:r>
              <a:rPr lang="pl-PL" sz="3200" b="0" dirty="0" err="1" smtClean="0"/>
              <a:t>traits</a:t>
            </a:r>
            <a:r>
              <a:rPr lang="pl-PL" sz="3200" b="0" dirty="0" smtClean="0"/>
              <a:t>.</a:t>
            </a:r>
            <a:endParaRPr lang="pl-PL" sz="3200" b="0" dirty="0"/>
          </a:p>
        </p:txBody>
      </p:sp>
      <p:pic>
        <p:nvPicPr>
          <p:cNvPr id="6146" name="Picture 2" descr="C:\Users\Max\Desktop\job satisfaction\How-Coworkers-Affect-Your-Job-Satisfaction-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861048"/>
            <a:ext cx="4608512" cy="268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193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err="1" smtClean="0"/>
              <a:t>Social</a:t>
            </a:r>
            <a:r>
              <a:rPr lang="pl-PL" b="1" i="1" dirty="0" smtClean="0"/>
              <a:t> </a:t>
            </a:r>
            <a:r>
              <a:rPr lang="pl-PL" b="1" i="1" dirty="0" err="1" smtClean="0"/>
              <a:t>factors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0" dirty="0" err="1" smtClean="0"/>
              <a:t>Examples</a:t>
            </a:r>
            <a:r>
              <a:rPr lang="pl-PL" sz="3600" b="0" dirty="0" smtClean="0"/>
              <a:t> of </a:t>
            </a:r>
            <a:r>
              <a:rPr lang="pl-PL" sz="3600" b="0" dirty="0" err="1" smtClean="0"/>
              <a:t>social</a:t>
            </a:r>
            <a:r>
              <a:rPr lang="pl-PL" sz="3600" b="0" dirty="0" smtClean="0"/>
              <a:t> </a:t>
            </a:r>
            <a:r>
              <a:rPr lang="pl-PL" sz="3600" b="0" dirty="0" err="1" smtClean="0"/>
              <a:t>factors</a:t>
            </a:r>
            <a:r>
              <a:rPr lang="pl-PL" sz="3600" b="0" dirty="0" smtClean="0"/>
              <a:t> : </a:t>
            </a:r>
            <a:r>
              <a:rPr lang="pl-PL" sz="3600" b="0" dirty="0" err="1" smtClean="0"/>
              <a:t>organizational</a:t>
            </a:r>
            <a:r>
              <a:rPr lang="pl-PL" sz="3600" b="0" dirty="0" smtClean="0"/>
              <a:t> </a:t>
            </a:r>
            <a:r>
              <a:rPr lang="pl-PL" sz="3600" b="0" dirty="0" err="1" smtClean="0"/>
              <a:t>climate</a:t>
            </a:r>
            <a:r>
              <a:rPr lang="pl-PL" sz="3600" b="0" dirty="0" smtClean="0"/>
              <a:t>, mutual </a:t>
            </a:r>
            <a:r>
              <a:rPr lang="pl-PL" sz="3600" b="0" dirty="0" err="1" smtClean="0"/>
              <a:t>respect</a:t>
            </a:r>
            <a:r>
              <a:rPr lang="pl-PL" sz="3600" b="0" dirty="0" smtClean="0"/>
              <a:t>, </a:t>
            </a:r>
            <a:r>
              <a:rPr lang="pl-PL" sz="3600" b="0" dirty="0" err="1" smtClean="0"/>
              <a:t>arrangement</a:t>
            </a:r>
            <a:r>
              <a:rPr lang="pl-PL" sz="3600" b="0" dirty="0" smtClean="0"/>
              <a:t> with </a:t>
            </a:r>
            <a:r>
              <a:rPr lang="pl-PL" sz="3600" b="0" dirty="0" err="1" smtClean="0"/>
              <a:t>supervisors</a:t>
            </a:r>
            <a:r>
              <a:rPr lang="pl-PL" sz="3600" b="0" dirty="0" smtClean="0"/>
              <a:t> and co-</a:t>
            </a:r>
            <a:r>
              <a:rPr lang="pl-PL" sz="3600" b="0" dirty="0" err="1" smtClean="0"/>
              <a:t>workers</a:t>
            </a:r>
            <a:r>
              <a:rPr lang="pl-PL" sz="3600" b="0" dirty="0" smtClean="0"/>
              <a:t> and </a:t>
            </a:r>
            <a:r>
              <a:rPr lang="pl-PL" sz="3600" b="0" dirty="0" err="1" smtClean="0"/>
              <a:t>relationship</a:t>
            </a:r>
            <a:r>
              <a:rPr lang="pl-PL" sz="3600" b="0" dirty="0" smtClean="0"/>
              <a:t> with </a:t>
            </a:r>
            <a:r>
              <a:rPr lang="pl-PL" sz="3600" b="0" dirty="0" err="1" smtClean="0"/>
              <a:t>customer</a:t>
            </a:r>
            <a:endParaRPr lang="pl-PL" sz="3600" b="0" dirty="0"/>
          </a:p>
        </p:txBody>
      </p:sp>
      <p:pic>
        <p:nvPicPr>
          <p:cNvPr id="5122" name="Picture 2" descr="C:\Users\Max\Desktop\job satisfaction\n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314" y="4077072"/>
            <a:ext cx="3845085" cy="2558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3217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err="1" smtClean="0"/>
              <a:t>Reasons</a:t>
            </a:r>
            <a:r>
              <a:rPr lang="pl-PL" b="1" i="1" dirty="0" smtClean="0"/>
              <a:t> for </a:t>
            </a:r>
            <a:r>
              <a:rPr lang="pl-PL" b="1" i="1" dirty="0" err="1" smtClean="0"/>
              <a:t>job</a:t>
            </a:r>
            <a:r>
              <a:rPr lang="pl-PL" b="1" i="1" dirty="0" smtClean="0"/>
              <a:t> </a:t>
            </a:r>
            <a:r>
              <a:rPr lang="pl-PL" b="1" i="1" dirty="0" err="1" smtClean="0"/>
              <a:t>satisfaction</a:t>
            </a:r>
            <a:r>
              <a:rPr lang="pl-PL" b="1" i="1" dirty="0" smtClean="0"/>
              <a:t> : 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124744"/>
            <a:ext cx="7920880" cy="417646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800" b="0" dirty="0" smtClean="0"/>
              <a:t>Money,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800" b="0" dirty="0" smtClean="0"/>
              <a:t>New </a:t>
            </a:r>
            <a:r>
              <a:rPr lang="pl-PL" sz="2800" b="0" dirty="0" err="1" smtClean="0"/>
              <a:t>friendships</a:t>
            </a:r>
            <a:r>
              <a:rPr lang="pl-PL" sz="2800" b="0" dirty="0" smtClean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800" b="0" dirty="0" err="1" smtClean="0"/>
              <a:t>Higher</a:t>
            </a:r>
            <a:r>
              <a:rPr lang="pl-PL" sz="2800" b="0" dirty="0" smtClean="0"/>
              <a:t> </a:t>
            </a:r>
            <a:r>
              <a:rPr lang="pl-PL" sz="2800" b="0" dirty="0" err="1"/>
              <a:t>q</a:t>
            </a:r>
            <a:r>
              <a:rPr lang="pl-PL" sz="2800" b="0" dirty="0" err="1" smtClean="0"/>
              <a:t>ualifications</a:t>
            </a:r>
            <a:r>
              <a:rPr lang="pl-PL" sz="2800" b="0" dirty="0" smtClean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800" b="0" dirty="0" smtClean="0"/>
              <a:t>New </a:t>
            </a:r>
            <a:r>
              <a:rPr lang="pl-PL" sz="2800" b="0" dirty="0" err="1" smtClean="0"/>
              <a:t>experiences</a:t>
            </a:r>
            <a:r>
              <a:rPr lang="pl-PL" sz="2800" b="0" dirty="0" smtClean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800" b="0" dirty="0" err="1" smtClean="0"/>
              <a:t>Improving</a:t>
            </a:r>
            <a:r>
              <a:rPr lang="pl-PL" sz="2800" b="0" dirty="0" smtClean="0"/>
              <a:t> </a:t>
            </a:r>
            <a:r>
              <a:rPr lang="pl-PL" sz="2800" b="0" dirty="0" err="1" smtClean="0"/>
              <a:t>skills</a:t>
            </a:r>
            <a:r>
              <a:rPr lang="pl-PL" sz="2800" b="0" dirty="0" smtClean="0"/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800" b="0" dirty="0" smtClean="0"/>
              <a:t>A lot of </a:t>
            </a:r>
            <a:r>
              <a:rPr lang="pl-PL" sz="2800" b="0" dirty="0" err="1" smtClean="0"/>
              <a:t>oppurtunities</a:t>
            </a:r>
            <a:r>
              <a:rPr lang="pl-PL" sz="2800" b="0" dirty="0" smtClean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800" b="0" dirty="0" err="1" smtClean="0"/>
              <a:t>Psychical</a:t>
            </a:r>
            <a:r>
              <a:rPr lang="pl-PL" sz="2800" b="0" dirty="0" smtClean="0"/>
              <a:t> </a:t>
            </a:r>
            <a:r>
              <a:rPr lang="pl-PL" sz="2800" b="0" dirty="0" err="1" smtClean="0"/>
              <a:t>condition</a:t>
            </a:r>
            <a:r>
              <a:rPr lang="pl-PL" sz="2800" b="0" dirty="0" smtClean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800" b="0" dirty="0" err="1" smtClean="0"/>
              <a:t>Make</a:t>
            </a:r>
            <a:r>
              <a:rPr lang="pl-PL" sz="2800" b="0" dirty="0" smtClean="0"/>
              <a:t> </a:t>
            </a:r>
            <a:r>
              <a:rPr lang="pl-PL" sz="2800" b="0" dirty="0" err="1" smtClean="0"/>
              <a:t>dreams</a:t>
            </a:r>
            <a:r>
              <a:rPr lang="pl-PL" sz="2800" b="0" dirty="0" smtClean="0"/>
              <a:t> </a:t>
            </a:r>
            <a:r>
              <a:rPr lang="pl-PL" sz="2800" b="0" dirty="0" err="1" smtClean="0"/>
              <a:t>come</a:t>
            </a:r>
            <a:r>
              <a:rPr lang="pl-PL" sz="2800" b="0" dirty="0" smtClean="0"/>
              <a:t> </a:t>
            </a:r>
            <a:r>
              <a:rPr lang="pl-PL" sz="2800" b="0" dirty="0" err="1" smtClean="0"/>
              <a:t>true</a:t>
            </a:r>
            <a:r>
              <a:rPr lang="pl-PL" sz="2800" b="0" dirty="0" smtClean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endParaRPr lang="pl-PL" sz="2800" dirty="0"/>
          </a:p>
        </p:txBody>
      </p:sp>
      <p:pic>
        <p:nvPicPr>
          <p:cNvPr id="4098" name="Picture 2" descr="C:\Users\Max\Desktop\job satisfaction\Pic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89" y="1916832"/>
            <a:ext cx="4612077" cy="3011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1945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6258" y="2780928"/>
            <a:ext cx="4536504" cy="2016224"/>
          </a:xfrm>
        </p:spPr>
        <p:txBody>
          <a:bodyPr>
            <a:normAutofit lnSpcReduction="10000"/>
          </a:bodyPr>
          <a:lstStyle/>
          <a:p>
            <a:r>
              <a:rPr lang="pl-PL" sz="2800" b="0" dirty="0" smtClean="0"/>
              <a:t>Wiktoria Nowak</a:t>
            </a:r>
          </a:p>
          <a:p>
            <a:r>
              <a:rPr lang="pl-PL" sz="2800" b="0" dirty="0" smtClean="0"/>
              <a:t>Julia </a:t>
            </a:r>
            <a:r>
              <a:rPr lang="pl-PL" sz="2800" b="0" dirty="0" err="1" smtClean="0"/>
              <a:t>Krampichowska</a:t>
            </a:r>
            <a:endParaRPr lang="pl-PL" sz="2800" b="0" dirty="0" smtClean="0"/>
          </a:p>
          <a:p>
            <a:r>
              <a:rPr lang="pl-PL" sz="2800" b="0" dirty="0" smtClean="0"/>
              <a:t>Julia Wesołowska</a:t>
            </a:r>
          </a:p>
          <a:p>
            <a:pPr algn="ctr"/>
            <a:r>
              <a:rPr lang="pl-PL" sz="2800" b="0" dirty="0" smtClean="0"/>
              <a:t>I </a:t>
            </a:r>
            <a:r>
              <a:rPr lang="pl-PL" sz="2800" b="0" dirty="0" err="1" smtClean="0"/>
              <a:t>Bg</a:t>
            </a:r>
            <a:endParaRPr lang="pl-PL" sz="2800" b="0" dirty="0" smtClean="0"/>
          </a:p>
          <a:p>
            <a:endParaRPr lang="pl-PL" sz="2800" b="0" dirty="0"/>
          </a:p>
        </p:txBody>
      </p:sp>
    </p:spTree>
    <p:extLst>
      <p:ext uri="{BB962C8B-B14F-4D97-AF65-F5344CB8AC3E}">
        <p14:creationId xmlns:p14="http://schemas.microsoft.com/office/powerpoint/2010/main" val="256562304"/>
      </p:ext>
    </p:extLst>
  </p:cSld>
  <p:clrMapOvr>
    <a:masterClrMapping/>
  </p:clrMapOvr>
  <p:transition spd="slow">
    <p:cover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ąty">
  <a:themeElements>
    <a:clrScheme name="Kąt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Kąt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ą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198</TotalTime>
  <Words>234</Words>
  <Application>Microsoft Office PowerPoint</Application>
  <PresentationFormat>Pokaz na ekranie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Kąty</vt:lpstr>
      <vt:lpstr>Job satisfaction</vt:lpstr>
      <vt:lpstr>Job satisfaction – what does it mean?</vt:lpstr>
      <vt:lpstr>Components of job satisfaction are :</vt:lpstr>
      <vt:lpstr>Which affects job satisfaction?</vt:lpstr>
      <vt:lpstr>Organizational factors</vt:lpstr>
      <vt:lpstr>Personal factors </vt:lpstr>
      <vt:lpstr>Social factors</vt:lpstr>
      <vt:lpstr>Reasons for job satisfaction : 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satisfaction</dc:title>
  <dc:creator>Max</dc:creator>
  <cp:lastModifiedBy>Max</cp:lastModifiedBy>
  <cp:revision>14</cp:revision>
  <dcterms:created xsi:type="dcterms:W3CDTF">2020-01-09T13:33:15Z</dcterms:created>
  <dcterms:modified xsi:type="dcterms:W3CDTF">2020-01-09T18:37:40Z</dcterms:modified>
</cp:coreProperties>
</file>