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59" r:id="rId8"/>
    <p:sldId id="260"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710249-5247-4844-9446-C87C32402F69}" v="42" dt="2019-12-14T19:43:08.288"/>
    <p1510:client id="{F1CC491C-13AE-487E-B6F6-002350733E89}" v="1023" dt="2019-12-13T21:29:16.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8" d="100"/>
          <a:sy n="88" d="100"/>
        </p:scale>
        <p:origin x="115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5DDE9-9A2E-4DC1-9E08-2EF44B39136D}" type="doc">
      <dgm:prSet loTypeId="urn:microsoft.com/office/officeart/2005/8/layout/vList2" loCatId="list" qsTypeId="urn:microsoft.com/office/officeart/2005/8/quickstyle/simple2" qsCatId="simple" csTypeId="urn:microsoft.com/office/officeart/2005/8/colors/accent0_2" csCatId="mainScheme"/>
      <dgm:spPr/>
      <dgm:t>
        <a:bodyPr/>
        <a:lstStyle/>
        <a:p>
          <a:endParaRPr lang="pl-PL"/>
        </a:p>
      </dgm:t>
    </dgm:pt>
    <dgm:pt modelId="{4C4416DE-D5A1-4D5A-B626-F15E63B10FD4}">
      <dgm:prSet/>
      <dgm:spPr/>
      <dgm:t>
        <a:bodyPr/>
        <a:lstStyle/>
        <a:p>
          <a:r>
            <a:rPr lang="pl-PL"/>
            <a:t>Around the world, finding a job is much tougher for women than it is for men. When women are employed, they tend to work in low-quality jobs in vulnerable conditions, and there is little improvement forecast in the near future.</a:t>
          </a:r>
        </a:p>
      </dgm:t>
    </dgm:pt>
    <dgm:pt modelId="{59F07268-9E6A-4785-992D-A1A7E2520390}" type="parTrans" cxnId="{7E2A36BE-BAE4-41C0-8302-610E2DA62345}">
      <dgm:prSet/>
      <dgm:spPr/>
      <dgm:t>
        <a:bodyPr/>
        <a:lstStyle/>
        <a:p>
          <a:endParaRPr lang="pl-PL"/>
        </a:p>
      </dgm:t>
    </dgm:pt>
    <dgm:pt modelId="{5C84D0B0-33F2-4B82-9D6D-C313496A97D8}" type="sibTrans" cxnId="{7E2A36BE-BAE4-41C0-8302-610E2DA62345}">
      <dgm:prSet/>
      <dgm:spPr/>
      <dgm:t>
        <a:bodyPr/>
        <a:lstStyle/>
        <a:p>
          <a:endParaRPr lang="pl-PL"/>
        </a:p>
      </dgm:t>
    </dgm:pt>
    <dgm:pt modelId="{B632F06E-0067-4A1D-8226-95C913959FA0}">
      <dgm:prSet/>
      <dgm:spPr/>
      <dgm:t>
        <a:bodyPr/>
        <a:lstStyle/>
        <a:p>
          <a:r>
            <a:rPr lang="pl-PL"/>
            <a:t>Women who want to work have a harder time finding a job than men. This problem is particularly marked in Northern Africa and the Arab States, where unemployment rates for women exceed 16%.</a:t>
          </a:r>
        </a:p>
      </dgm:t>
    </dgm:pt>
    <dgm:pt modelId="{92F4E86C-1016-439E-AE56-7337D3C9A81A}" type="parTrans" cxnId="{13F35205-612C-4C5B-A3ED-7E4A29F0D639}">
      <dgm:prSet/>
      <dgm:spPr/>
      <dgm:t>
        <a:bodyPr/>
        <a:lstStyle/>
        <a:p>
          <a:endParaRPr lang="pl-PL"/>
        </a:p>
      </dgm:t>
    </dgm:pt>
    <dgm:pt modelId="{9DE4616B-107D-4DCC-8343-41B3BE45C920}" type="sibTrans" cxnId="{13F35205-612C-4C5B-A3ED-7E4A29F0D639}">
      <dgm:prSet/>
      <dgm:spPr/>
      <dgm:t>
        <a:bodyPr/>
        <a:lstStyle/>
        <a:p>
          <a:endParaRPr lang="pl-PL"/>
        </a:p>
      </dgm:t>
    </dgm:pt>
    <dgm:pt modelId="{80FD9F2D-EB43-45CA-9E3D-C32A06E9E58F}">
      <dgm:prSet/>
      <dgm:spPr/>
      <dgm:t>
        <a:bodyPr/>
        <a:lstStyle/>
        <a:p>
          <a:r>
            <a:rPr lang="pl-PL"/>
            <a:t>While vulnerable employment is widespread for both women and men, women tend to be overrepresented in certain types of vulnerable jobs: men are more likely to be working in own-account  employment while women are more likely to be helping out in their households or in their relatives’ businesses.</a:t>
          </a:r>
        </a:p>
      </dgm:t>
    </dgm:pt>
    <dgm:pt modelId="{3A80E4F8-3164-4F2D-8237-2C2CC9107802}" type="parTrans" cxnId="{E4633914-475E-4E94-B41D-29A4F9293369}">
      <dgm:prSet/>
      <dgm:spPr/>
      <dgm:t>
        <a:bodyPr/>
        <a:lstStyle/>
        <a:p>
          <a:endParaRPr lang="pl-PL"/>
        </a:p>
      </dgm:t>
    </dgm:pt>
    <dgm:pt modelId="{854E01C6-4A28-4321-9D9C-2307515150D3}" type="sibTrans" cxnId="{E4633914-475E-4E94-B41D-29A4F9293369}">
      <dgm:prSet/>
      <dgm:spPr/>
      <dgm:t>
        <a:bodyPr/>
        <a:lstStyle/>
        <a:p>
          <a:endParaRPr lang="pl-PL"/>
        </a:p>
      </dgm:t>
    </dgm:pt>
    <dgm:pt modelId="{966F287F-1CF0-478A-A31C-15A5DE63E61D}" type="pres">
      <dgm:prSet presAssocID="{1015DDE9-9A2E-4DC1-9E08-2EF44B39136D}" presName="linear" presStyleCnt="0">
        <dgm:presLayoutVars>
          <dgm:animLvl val="lvl"/>
          <dgm:resizeHandles val="exact"/>
        </dgm:presLayoutVars>
      </dgm:prSet>
      <dgm:spPr/>
      <dgm:t>
        <a:bodyPr/>
        <a:lstStyle/>
        <a:p>
          <a:endParaRPr lang="pl-PL"/>
        </a:p>
      </dgm:t>
    </dgm:pt>
    <dgm:pt modelId="{8DBB0CC3-0A75-4893-BA7B-BBCB82769F99}" type="pres">
      <dgm:prSet presAssocID="{4C4416DE-D5A1-4D5A-B626-F15E63B10FD4}" presName="parentText" presStyleLbl="node1" presStyleIdx="0" presStyleCnt="3">
        <dgm:presLayoutVars>
          <dgm:chMax val="0"/>
          <dgm:bulletEnabled val="1"/>
        </dgm:presLayoutVars>
      </dgm:prSet>
      <dgm:spPr/>
      <dgm:t>
        <a:bodyPr/>
        <a:lstStyle/>
        <a:p>
          <a:endParaRPr lang="pl-PL"/>
        </a:p>
      </dgm:t>
    </dgm:pt>
    <dgm:pt modelId="{A6E7A9B0-7BAA-46EC-ADD1-AB2B8412E58F}" type="pres">
      <dgm:prSet presAssocID="{5C84D0B0-33F2-4B82-9D6D-C313496A97D8}" presName="spacer" presStyleCnt="0"/>
      <dgm:spPr/>
    </dgm:pt>
    <dgm:pt modelId="{245C7F5F-91ED-4934-91C7-238FF3935347}" type="pres">
      <dgm:prSet presAssocID="{B632F06E-0067-4A1D-8226-95C913959FA0}" presName="parentText" presStyleLbl="node1" presStyleIdx="1" presStyleCnt="3">
        <dgm:presLayoutVars>
          <dgm:chMax val="0"/>
          <dgm:bulletEnabled val="1"/>
        </dgm:presLayoutVars>
      </dgm:prSet>
      <dgm:spPr/>
      <dgm:t>
        <a:bodyPr/>
        <a:lstStyle/>
        <a:p>
          <a:endParaRPr lang="pl-PL"/>
        </a:p>
      </dgm:t>
    </dgm:pt>
    <dgm:pt modelId="{1D1DF32C-CE2A-44AE-8BB7-ABAD18C06AB2}" type="pres">
      <dgm:prSet presAssocID="{9DE4616B-107D-4DCC-8343-41B3BE45C920}" presName="spacer" presStyleCnt="0"/>
      <dgm:spPr/>
    </dgm:pt>
    <dgm:pt modelId="{10D42788-8FE2-4754-947C-2FBB42B44BC0}" type="pres">
      <dgm:prSet presAssocID="{80FD9F2D-EB43-45CA-9E3D-C32A06E9E58F}" presName="parentText" presStyleLbl="node1" presStyleIdx="2" presStyleCnt="3">
        <dgm:presLayoutVars>
          <dgm:chMax val="0"/>
          <dgm:bulletEnabled val="1"/>
        </dgm:presLayoutVars>
      </dgm:prSet>
      <dgm:spPr/>
      <dgm:t>
        <a:bodyPr/>
        <a:lstStyle/>
        <a:p>
          <a:endParaRPr lang="pl-PL"/>
        </a:p>
      </dgm:t>
    </dgm:pt>
  </dgm:ptLst>
  <dgm:cxnLst>
    <dgm:cxn modelId="{7E2A36BE-BAE4-41C0-8302-610E2DA62345}" srcId="{1015DDE9-9A2E-4DC1-9E08-2EF44B39136D}" destId="{4C4416DE-D5A1-4D5A-B626-F15E63B10FD4}" srcOrd="0" destOrd="0" parTransId="{59F07268-9E6A-4785-992D-A1A7E2520390}" sibTransId="{5C84D0B0-33F2-4B82-9D6D-C313496A97D8}"/>
    <dgm:cxn modelId="{9B2C260C-C909-4BF6-92E3-4B7A9D97E7DB}" type="presOf" srcId="{4C4416DE-D5A1-4D5A-B626-F15E63B10FD4}" destId="{8DBB0CC3-0A75-4893-BA7B-BBCB82769F99}" srcOrd="0" destOrd="0" presId="urn:microsoft.com/office/officeart/2005/8/layout/vList2"/>
    <dgm:cxn modelId="{72864976-31F9-4A95-A24A-DC85EDC93F54}" type="presOf" srcId="{80FD9F2D-EB43-45CA-9E3D-C32A06E9E58F}" destId="{10D42788-8FE2-4754-947C-2FBB42B44BC0}" srcOrd="0" destOrd="0" presId="urn:microsoft.com/office/officeart/2005/8/layout/vList2"/>
    <dgm:cxn modelId="{E4633914-475E-4E94-B41D-29A4F9293369}" srcId="{1015DDE9-9A2E-4DC1-9E08-2EF44B39136D}" destId="{80FD9F2D-EB43-45CA-9E3D-C32A06E9E58F}" srcOrd="2" destOrd="0" parTransId="{3A80E4F8-3164-4F2D-8237-2C2CC9107802}" sibTransId="{854E01C6-4A28-4321-9D9C-2307515150D3}"/>
    <dgm:cxn modelId="{05A1306A-C1CF-437C-B73E-572C83436348}" type="presOf" srcId="{B632F06E-0067-4A1D-8226-95C913959FA0}" destId="{245C7F5F-91ED-4934-91C7-238FF3935347}" srcOrd="0" destOrd="0" presId="urn:microsoft.com/office/officeart/2005/8/layout/vList2"/>
    <dgm:cxn modelId="{A5B16902-1682-48FD-A69F-4289EA4A673B}" type="presOf" srcId="{1015DDE9-9A2E-4DC1-9E08-2EF44B39136D}" destId="{966F287F-1CF0-478A-A31C-15A5DE63E61D}" srcOrd="0" destOrd="0" presId="urn:microsoft.com/office/officeart/2005/8/layout/vList2"/>
    <dgm:cxn modelId="{13F35205-612C-4C5B-A3ED-7E4A29F0D639}" srcId="{1015DDE9-9A2E-4DC1-9E08-2EF44B39136D}" destId="{B632F06E-0067-4A1D-8226-95C913959FA0}" srcOrd="1" destOrd="0" parTransId="{92F4E86C-1016-439E-AE56-7337D3C9A81A}" sibTransId="{9DE4616B-107D-4DCC-8343-41B3BE45C920}"/>
    <dgm:cxn modelId="{039252DF-08DF-4E5F-8F68-18AC569C20C0}" type="presParOf" srcId="{966F287F-1CF0-478A-A31C-15A5DE63E61D}" destId="{8DBB0CC3-0A75-4893-BA7B-BBCB82769F99}" srcOrd="0" destOrd="0" presId="urn:microsoft.com/office/officeart/2005/8/layout/vList2"/>
    <dgm:cxn modelId="{1C47C7CF-AEF5-4BDD-885A-1E37279815DC}" type="presParOf" srcId="{966F287F-1CF0-478A-A31C-15A5DE63E61D}" destId="{A6E7A9B0-7BAA-46EC-ADD1-AB2B8412E58F}" srcOrd="1" destOrd="0" presId="urn:microsoft.com/office/officeart/2005/8/layout/vList2"/>
    <dgm:cxn modelId="{D557F109-1CD8-4D44-9A6B-A316A0A4C8B1}" type="presParOf" srcId="{966F287F-1CF0-478A-A31C-15A5DE63E61D}" destId="{245C7F5F-91ED-4934-91C7-238FF3935347}" srcOrd="2" destOrd="0" presId="urn:microsoft.com/office/officeart/2005/8/layout/vList2"/>
    <dgm:cxn modelId="{42593FBE-93C6-413A-8B23-7B275C6C2C01}" type="presParOf" srcId="{966F287F-1CF0-478A-A31C-15A5DE63E61D}" destId="{1D1DF32C-CE2A-44AE-8BB7-ABAD18C06AB2}" srcOrd="3" destOrd="0" presId="urn:microsoft.com/office/officeart/2005/8/layout/vList2"/>
    <dgm:cxn modelId="{9D95B2EA-4DD0-4549-B7EE-0D85796842E5}" type="presParOf" srcId="{966F287F-1CF0-478A-A31C-15A5DE63E61D}" destId="{10D42788-8FE2-4754-947C-2FBB42B44BC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22B820-73BC-47EA-8275-9E81BC14B10E}" type="doc">
      <dgm:prSet loTypeId="urn:microsoft.com/office/officeart/2008/layout/LinedList" loCatId="list" qsTypeId="urn:microsoft.com/office/officeart/2005/8/quickstyle/simple4" qsCatId="simple" csTypeId="urn:microsoft.com/office/officeart/2005/8/colors/colorful5" csCatId="colorful"/>
      <dgm:spPr/>
      <dgm:t>
        <a:bodyPr/>
        <a:lstStyle/>
        <a:p>
          <a:endParaRPr lang="pl-PL"/>
        </a:p>
      </dgm:t>
    </dgm:pt>
    <dgm:pt modelId="{F44F48CE-CF80-4729-B317-7FDD454ADA5E}">
      <dgm:prSet/>
      <dgm:spPr/>
      <dgm:t>
        <a:bodyPr/>
        <a:lstStyle/>
        <a:p>
          <a:r>
            <a:rPr lang="pl-PL"/>
            <a:t>1. Yemen – 39.2%</a:t>
          </a:r>
        </a:p>
      </dgm:t>
    </dgm:pt>
    <dgm:pt modelId="{0C863C0E-ED6D-463E-AF4E-38A71D43C934}" type="parTrans" cxnId="{87E6B81E-0D88-4B92-A710-2AC0164408B0}">
      <dgm:prSet/>
      <dgm:spPr/>
      <dgm:t>
        <a:bodyPr/>
        <a:lstStyle/>
        <a:p>
          <a:endParaRPr lang="pl-PL"/>
        </a:p>
      </dgm:t>
    </dgm:pt>
    <dgm:pt modelId="{D1985EDE-B1F9-41F5-8C89-7786D7BEA2AE}" type="sibTrans" cxnId="{87E6B81E-0D88-4B92-A710-2AC0164408B0}">
      <dgm:prSet/>
      <dgm:spPr/>
      <dgm:t>
        <a:bodyPr/>
        <a:lstStyle/>
        <a:p>
          <a:endParaRPr lang="pl-PL"/>
        </a:p>
      </dgm:t>
    </dgm:pt>
    <dgm:pt modelId="{4F92A0E2-0B1B-425B-9B7B-791E1EBFDF28}">
      <dgm:prSet/>
      <dgm:spPr/>
      <dgm:t>
        <a:bodyPr/>
        <a:lstStyle/>
        <a:p>
          <a:r>
            <a:rPr lang="pl-PL"/>
            <a:t>2. Lesotho – 32.1%</a:t>
          </a:r>
        </a:p>
      </dgm:t>
    </dgm:pt>
    <dgm:pt modelId="{98C5112C-0AFC-48BD-86DF-B92D8CCE2651}" type="parTrans" cxnId="{D23B9C9F-E797-4AB0-BB7B-A5D26F0A8F79}">
      <dgm:prSet/>
      <dgm:spPr/>
      <dgm:t>
        <a:bodyPr/>
        <a:lstStyle/>
        <a:p>
          <a:endParaRPr lang="pl-PL"/>
        </a:p>
      </dgm:t>
    </dgm:pt>
    <dgm:pt modelId="{D5770A71-8F02-4B0D-BEE7-9731ECE4C493}" type="sibTrans" cxnId="{D23B9C9F-E797-4AB0-BB7B-A5D26F0A8F79}">
      <dgm:prSet/>
      <dgm:spPr/>
      <dgm:t>
        <a:bodyPr/>
        <a:lstStyle/>
        <a:p>
          <a:endParaRPr lang="pl-PL"/>
        </a:p>
      </dgm:t>
    </dgm:pt>
    <dgm:pt modelId="{7AD20021-DDE1-408E-860E-F56AD32A6199}">
      <dgm:prSet/>
      <dgm:spPr/>
      <dgm:t>
        <a:bodyPr/>
        <a:lstStyle/>
        <a:p>
          <a:r>
            <a:rPr lang="pl-PL"/>
            <a:t>3. Greece – 31.4%</a:t>
          </a:r>
        </a:p>
      </dgm:t>
    </dgm:pt>
    <dgm:pt modelId="{D2E4F23F-D923-4E84-85FB-AF24EDA95132}" type="parTrans" cxnId="{7E147C17-3CD7-4866-BE56-C3F1D3322E90}">
      <dgm:prSet/>
      <dgm:spPr/>
      <dgm:t>
        <a:bodyPr/>
        <a:lstStyle/>
        <a:p>
          <a:endParaRPr lang="pl-PL"/>
        </a:p>
      </dgm:t>
    </dgm:pt>
    <dgm:pt modelId="{5F8B3F33-0694-4430-BDC6-9C821A56B9CB}" type="sibTrans" cxnId="{7E147C17-3CD7-4866-BE56-C3F1D3322E90}">
      <dgm:prSet/>
      <dgm:spPr/>
      <dgm:t>
        <a:bodyPr/>
        <a:lstStyle/>
        <a:p>
          <a:endParaRPr lang="pl-PL"/>
        </a:p>
      </dgm:t>
    </dgm:pt>
    <dgm:pt modelId="{30CDF9EB-FFDB-42A0-B8F9-3E878EC9AF2E}">
      <dgm:prSet/>
      <dgm:spPr/>
      <dgm:t>
        <a:bodyPr/>
        <a:lstStyle/>
        <a:p>
          <a:r>
            <a:rPr lang="pl-PL"/>
            <a:t>4. Bosnia and Herzegovina – 29.8%</a:t>
          </a:r>
        </a:p>
      </dgm:t>
    </dgm:pt>
    <dgm:pt modelId="{B18D96AB-0D02-4C8A-B85F-7E4134FCF8FB}" type="parTrans" cxnId="{6EA1D490-0C17-41F0-9A4A-3F929456E2A5}">
      <dgm:prSet/>
      <dgm:spPr/>
      <dgm:t>
        <a:bodyPr/>
        <a:lstStyle/>
        <a:p>
          <a:endParaRPr lang="pl-PL"/>
        </a:p>
      </dgm:t>
    </dgm:pt>
    <dgm:pt modelId="{E122ED13-06CE-492F-9BA1-A5BCDE5D7A43}" type="sibTrans" cxnId="{6EA1D490-0C17-41F0-9A4A-3F929456E2A5}">
      <dgm:prSet/>
      <dgm:spPr/>
      <dgm:t>
        <a:bodyPr/>
        <a:lstStyle/>
        <a:p>
          <a:endParaRPr lang="pl-PL"/>
        </a:p>
      </dgm:t>
    </dgm:pt>
    <dgm:pt modelId="{E6036EBF-B7A4-47C1-BD8C-6E13015F52A8}">
      <dgm:prSet/>
      <dgm:spPr/>
      <dgm:t>
        <a:bodyPr/>
        <a:lstStyle/>
        <a:p>
          <a:r>
            <a:rPr lang="pl-PL"/>
            <a:t>5. Mauritania – 29.5%</a:t>
          </a:r>
        </a:p>
      </dgm:t>
    </dgm:pt>
    <dgm:pt modelId="{123E8141-9CF0-40F2-95EE-8985B7B89082}" type="parTrans" cxnId="{E752D5C8-25AF-4286-B8F0-89216FFDC611}">
      <dgm:prSet/>
      <dgm:spPr/>
      <dgm:t>
        <a:bodyPr/>
        <a:lstStyle/>
        <a:p>
          <a:endParaRPr lang="pl-PL"/>
        </a:p>
      </dgm:t>
    </dgm:pt>
    <dgm:pt modelId="{1633CE41-4461-420F-A2CF-4E88A6896C9D}" type="sibTrans" cxnId="{E752D5C8-25AF-4286-B8F0-89216FFDC611}">
      <dgm:prSet/>
      <dgm:spPr/>
      <dgm:t>
        <a:bodyPr/>
        <a:lstStyle/>
        <a:p>
          <a:endParaRPr lang="pl-PL"/>
        </a:p>
      </dgm:t>
    </dgm:pt>
    <dgm:pt modelId="{D31F82AA-22C6-4358-AC21-245524D37EDF}">
      <dgm:prSet/>
      <dgm:spPr/>
      <dgm:t>
        <a:bodyPr/>
        <a:lstStyle/>
        <a:p>
          <a:r>
            <a:rPr lang="pl-PL"/>
            <a:t>6. Syria – 28.2%</a:t>
          </a:r>
        </a:p>
      </dgm:t>
    </dgm:pt>
    <dgm:pt modelId="{B076AB1B-6797-4C24-ACAA-DFE9AF8EF1B9}" type="parTrans" cxnId="{D854C04F-DAD3-4D3B-833E-7D65D75048ED}">
      <dgm:prSet/>
      <dgm:spPr/>
      <dgm:t>
        <a:bodyPr/>
        <a:lstStyle/>
        <a:p>
          <a:endParaRPr lang="pl-PL"/>
        </a:p>
      </dgm:t>
    </dgm:pt>
    <dgm:pt modelId="{7B72602E-D4A3-49D4-A68C-186BE5CF11F1}" type="sibTrans" cxnId="{D854C04F-DAD3-4D3B-833E-7D65D75048ED}">
      <dgm:prSet/>
      <dgm:spPr/>
      <dgm:t>
        <a:bodyPr/>
        <a:lstStyle/>
        <a:p>
          <a:endParaRPr lang="pl-PL"/>
        </a:p>
      </dgm:t>
    </dgm:pt>
    <dgm:pt modelId="{E724EE11-ADF1-4B99-8968-4535F20B8C88}">
      <dgm:prSet/>
      <dgm:spPr/>
      <dgm:t>
        <a:bodyPr/>
        <a:lstStyle/>
        <a:p>
          <a:r>
            <a:rPr lang="pl-PL"/>
            <a:t>7. Macedonia – 28.1%</a:t>
          </a:r>
        </a:p>
      </dgm:t>
    </dgm:pt>
    <dgm:pt modelId="{4F54FDA8-781E-461C-9752-57C0F9B93D1C}" type="parTrans" cxnId="{81E515EF-C421-40F4-85ED-07E84B1A8C7C}">
      <dgm:prSet/>
      <dgm:spPr/>
      <dgm:t>
        <a:bodyPr/>
        <a:lstStyle/>
        <a:p>
          <a:endParaRPr lang="pl-PL"/>
        </a:p>
      </dgm:t>
    </dgm:pt>
    <dgm:pt modelId="{07CC9FD4-6DD7-4102-B643-834E34E8762C}" type="sibTrans" cxnId="{81E515EF-C421-40F4-85ED-07E84B1A8C7C}">
      <dgm:prSet/>
      <dgm:spPr/>
      <dgm:t>
        <a:bodyPr/>
        <a:lstStyle/>
        <a:p>
          <a:endParaRPr lang="pl-PL"/>
        </a:p>
      </dgm:t>
    </dgm:pt>
    <dgm:pt modelId="{6CBEEF59-C5ED-491C-ACE8-F17FD0D6A82C}">
      <dgm:prSet/>
      <dgm:spPr/>
      <dgm:t>
        <a:bodyPr/>
        <a:lstStyle/>
        <a:p>
          <a:r>
            <a:rPr lang="pl-PL"/>
            <a:t>8. Libya – 28.1%</a:t>
          </a:r>
        </a:p>
      </dgm:t>
    </dgm:pt>
    <dgm:pt modelId="{1663862F-FE28-4E67-8C4B-31B843AEC503}" type="parTrans" cxnId="{C2894305-6A59-42CC-AE50-1C8EAD2E6951}">
      <dgm:prSet/>
      <dgm:spPr/>
      <dgm:t>
        <a:bodyPr/>
        <a:lstStyle/>
        <a:p>
          <a:endParaRPr lang="pl-PL"/>
        </a:p>
      </dgm:t>
    </dgm:pt>
    <dgm:pt modelId="{F7EC1917-D097-447F-AC08-D96DF8AF5E1B}" type="sibTrans" cxnId="{C2894305-6A59-42CC-AE50-1C8EAD2E6951}">
      <dgm:prSet/>
      <dgm:spPr/>
      <dgm:t>
        <a:bodyPr/>
        <a:lstStyle/>
        <a:p>
          <a:endParaRPr lang="pl-PL"/>
        </a:p>
      </dgm:t>
    </dgm:pt>
    <dgm:pt modelId="{14B8F79B-10A2-4CB0-9CD9-0060B4189262}">
      <dgm:prSet/>
      <dgm:spPr/>
      <dgm:t>
        <a:bodyPr/>
        <a:lstStyle/>
        <a:p>
          <a:r>
            <a:rPr lang="pl-PL"/>
            <a:t>9. Egypt – 27.8%</a:t>
          </a:r>
        </a:p>
      </dgm:t>
    </dgm:pt>
    <dgm:pt modelId="{2E6D864F-4F93-488C-8B42-9EC3079CDF52}" type="parTrans" cxnId="{9EFBD7FF-83A9-4B81-A1D0-21D48C807532}">
      <dgm:prSet/>
      <dgm:spPr/>
      <dgm:t>
        <a:bodyPr/>
        <a:lstStyle/>
        <a:p>
          <a:endParaRPr lang="pl-PL"/>
        </a:p>
      </dgm:t>
    </dgm:pt>
    <dgm:pt modelId="{ECF56DA5-70F3-4D58-B002-CEEDAA73944F}" type="sibTrans" cxnId="{9EFBD7FF-83A9-4B81-A1D0-21D48C807532}">
      <dgm:prSet/>
      <dgm:spPr/>
      <dgm:t>
        <a:bodyPr/>
        <a:lstStyle/>
        <a:p>
          <a:endParaRPr lang="pl-PL"/>
        </a:p>
      </dgm:t>
    </dgm:pt>
    <dgm:pt modelId="{F99D94EF-C946-4B9C-AF0F-2ACB50E403AA}">
      <dgm:prSet/>
      <dgm:spPr/>
      <dgm:t>
        <a:bodyPr/>
        <a:lstStyle/>
        <a:p>
          <a:r>
            <a:rPr lang="pl-PL"/>
            <a:t>10. South Africa – 27.6%</a:t>
          </a:r>
        </a:p>
      </dgm:t>
    </dgm:pt>
    <dgm:pt modelId="{08AF61AE-5329-4223-BD55-FDA5F05D57CA}" type="parTrans" cxnId="{B46552CE-8E4A-4F8F-B199-835A08930ABF}">
      <dgm:prSet/>
      <dgm:spPr/>
      <dgm:t>
        <a:bodyPr/>
        <a:lstStyle/>
        <a:p>
          <a:endParaRPr lang="pl-PL"/>
        </a:p>
      </dgm:t>
    </dgm:pt>
    <dgm:pt modelId="{C523B75F-E217-44EA-9BF1-E2362722BCA6}" type="sibTrans" cxnId="{B46552CE-8E4A-4F8F-B199-835A08930ABF}">
      <dgm:prSet/>
      <dgm:spPr/>
      <dgm:t>
        <a:bodyPr/>
        <a:lstStyle/>
        <a:p>
          <a:endParaRPr lang="pl-PL"/>
        </a:p>
      </dgm:t>
    </dgm:pt>
    <dgm:pt modelId="{84F3D910-2FC4-4BFC-9564-83F88B6273BF}" type="pres">
      <dgm:prSet presAssocID="{9422B820-73BC-47EA-8275-9E81BC14B10E}" presName="vert0" presStyleCnt="0">
        <dgm:presLayoutVars>
          <dgm:dir/>
          <dgm:animOne val="branch"/>
          <dgm:animLvl val="lvl"/>
        </dgm:presLayoutVars>
      </dgm:prSet>
      <dgm:spPr/>
      <dgm:t>
        <a:bodyPr/>
        <a:lstStyle/>
        <a:p>
          <a:endParaRPr lang="pl-PL"/>
        </a:p>
      </dgm:t>
    </dgm:pt>
    <dgm:pt modelId="{D0920308-53AE-4EA9-9570-CFC6F87E21B8}" type="pres">
      <dgm:prSet presAssocID="{F44F48CE-CF80-4729-B317-7FDD454ADA5E}" presName="thickLine" presStyleLbl="alignNode1" presStyleIdx="0" presStyleCnt="10"/>
      <dgm:spPr/>
    </dgm:pt>
    <dgm:pt modelId="{2A6DE5F1-9FF5-4DE9-A412-26960E652F15}" type="pres">
      <dgm:prSet presAssocID="{F44F48CE-CF80-4729-B317-7FDD454ADA5E}" presName="horz1" presStyleCnt="0"/>
      <dgm:spPr/>
    </dgm:pt>
    <dgm:pt modelId="{6C9F871D-2051-4E82-B342-558EB01E2F07}" type="pres">
      <dgm:prSet presAssocID="{F44F48CE-CF80-4729-B317-7FDD454ADA5E}" presName="tx1" presStyleLbl="revTx" presStyleIdx="0" presStyleCnt="10"/>
      <dgm:spPr/>
      <dgm:t>
        <a:bodyPr/>
        <a:lstStyle/>
        <a:p>
          <a:endParaRPr lang="pl-PL"/>
        </a:p>
      </dgm:t>
    </dgm:pt>
    <dgm:pt modelId="{D979603E-4FAC-41D3-AB4E-DF5112B67047}" type="pres">
      <dgm:prSet presAssocID="{F44F48CE-CF80-4729-B317-7FDD454ADA5E}" presName="vert1" presStyleCnt="0"/>
      <dgm:spPr/>
    </dgm:pt>
    <dgm:pt modelId="{F0BF387C-3F19-4624-A807-5188F6A6F737}" type="pres">
      <dgm:prSet presAssocID="{4F92A0E2-0B1B-425B-9B7B-791E1EBFDF28}" presName="thickLine" presStyleLbl="alignNode1" presStyleIdx="1" presStyleCnt="10"/>
      <dgm:spPr/>
    </dgm:pt>
    <dgm:pt modelId="{87D3CE79-4F7F-4348-95D6-A203D3E76459}" type="pres">
      <dgm:prSet presAssocID="{4F92A0E2-0B1B-425B-9B7B-791E1EBFDF28}" presName="horz1" presStyleCnt="0"/>
      <dgm:spPr/>
    </dgm:pt>
    <dgm:pt modelId="{3A0BFEDC-6D20-491E-B5A7-EDC74DFE5381}" type="pres">
      <dgm:prSet presAssocID="{4F92A0E2-0B1B-425B-9B7B-791E1EBFDF28}" presName="tx1" presStyleLbl="revTx" presStyleIdx="1" presStyleCnt="10"/>
      <dgm:spPr/>
      <dgm:t>
        <a:bodyPr/>
        <a:lstStyle/>
        <a:p>
          <a:endParaRPr lang="pl-PL"/>
        </a:p>
      </dgm:t>
    </dgm:pt>
    <dgm:pt modelId="{F0D08EE2-DC2D-4C26-932B-DD32E4B80FB0}" type="pres">
      <dgm:prSet presAssocID="{4F92A0E2-0B1B-425B-9B7B-791E1EBFDF28}" presName="vert1" presStyleCnt="0"/>
      <dgm:spPr/>
    </dgm:pt>
    <dgm:pt modelId="{0A7EEA98-BD96-4580-B546-62FBC86EF767}" type="pres">
      <dgm:prSet presAssocID="{7AD20021-DDE1-408E-860E-F56AD32A6199}" presName="thickLine" presStyleLbl="alignNode1" presStyleIdx="2" presStyleCnt="10"/>
      <dgm:spPr/>
    </dgm:pt>
    <dgm:pt modelId="{50DED9B4-656B-4E80-AB2F-96C6DCF43B29}" type="pres">
      <dgm:prSet presAssocID="{7AD20021-DDE1-408E-860E-F56AD32A6199}" presName="horz1" presStyleCnt="0"/>
      <dgm:spPr/>
    </dgm:pt>
    <dgm:pt modelId="{445EC909-A6EE-4CD9-9821-923154117EB1}" type="pres">
      <dgm:prSet presAssocID="{7AD20021-DDE1-408E-860E-F56AD32A6199}" presName="tx1" presStyleLbl="revTx" presStyleIdx="2" presStyleCnt="10"/>
      <dgm:spPr/>
      <dgm:t>
        <a:bodyPr/>
        <a:lstStyle/>
        <a:p>
          <a:endParaRPr lang="pl-PL"/>
        </a:p>
      </dgm:t>
    </dgm:pt>
    <dgm:pt modelId="{97E0EA75-6B4E-4F57-96BF-43AAA58B1D69}" type="pres">
      <dgm:prSet presAssocID="{7AD20021-DDE1-408E-860E-F56AD32A6199}" presName="vert1" presStyleCnt="0"/>
      <dgm:spPr/>
    </dgm:pt>
    <dgm:pt modelId="{89043353-BE4B-4990-8D12-5881EBEA485E}" type="pres">
      <dgm:prSet presAssocID="{30CDF9EB-FFDB-42A0-B8F9-3E878EC9AF2E}" presName="thickLine" presStyleLbl="alignNode1" presStyleIdx="3" presStyleCnt="10"/>
      <dgm:spPr/>
    </dgm:pt>
    <dgm:pt modelId="{72A2A203-41B2-4352-B75E-E7EB03DEB968}" type="pres">
      <dgm:prSet presAssocID="{30CDF9EB-FFDB-42A0-B8F9-3E878EC9AF2E}" presName="horz1" presStyleCnt="0"/>
      <dgm:spPr/>
    </dgm:pt>
    <dgm:pt modelId="{9D0A5347-594E-4919-A911-506721B230D5}" type="pres">
      <dgm:prSet presAssocID="{30CDF9EB-FFDB-42A0-B8F9-3E878EC9AF2E}" presName="tx1" presStyleLbl="revTx" presStyleIdx="3" presStyleCnt="10"/>
      <dgm:spPr/>
      <dgm:t>
        <a:bodyPr/>
        <a:lstStyle/>
        <a:p>
          <a:endParaRPr lang="pl-PL"/>
        </a:p>
      </dgm:t>
    </dgm:pt>
    <dgm:pt modelId="{9B96E1CD-6729-47F1-A702-169E4DCB9DC7}" type="pres">
      <dgm:prSet presAssocID="{30CDF9EB-FFDB-42A0-B8F9-3E878EC9AF2E}" presName="vert1" presStyleCnt="0"/>
      <dgm:spPr/>
    </dgm:pt>
    <dgm:pt modelId="{F6F65CC3-1C16-4605-A1DD-C756DCDA20E9}" type="pres">
      <dgm:prSet presAssocID="{E6036EBF-B7A4-47C1-BD8C-6E13015F52A8}" presName="thickLine" presStyleLbl="alignNode1" presStyleIdx="4" presStyleCnt="10"/>
      <dgm:spPr/>
    </dgm:pt>
    <dgm:pt modelId="{C5296982-5729-492E-A9AD-5125C9D080B2}" type="pres">
      <dgm:prSet presAssocID="{E6036EBF-B7A4-47C1-BD8C-6E13015F52A8}" presName="horz1" presStyleCnt="0"/>
      <dgm:spPr/>
    </dgm:pt>
    <dgm:pt modelId="{5FFA0D5E-964D-4D42-8BB1-1F4440CDDF8A}" type="pres">
      <dgm:prSet presAssocID="{E6036EBF-B7A4-47C1-BD8C-6E13015F52A8}" presName="tx1" presStyleLbl="revTx" presStyleIdx="4" presStyleCnt="10"/>
      <dgm:spPr/>
      <dgm:t>
        <a:bodyPr/>
        <a:lstStyle/>
        <a:p>
          <a:endParaRPr lang="pl-PL"/>
        </a:p>
      </dgm:t>
    </dgm:pt>
    <dgm:pt modelId="{9DC7CBCB-D3C6-4C08-B266-8275600DFE05}" type="pres">
      <dgm:prSet presAssocID="{E6036EBF-B7A4-47C1-BD8C-6E13015F52A8}" presName="vert1" presStyleCnt="0"/>
      <dgm:spPr/>
    </dgm:pt>
    <dgm:pt modelId="{9013061F-43E3-448F-8945-F48A5B665586}" type="pres">
      <dgm:prSet presAssocID="{D31F82AA-22C6-4358-AC21-245524D37EDF}" presName="thickLine" presStyleLbl="alignNode1" presStyleIdx="5" presStyleCnt="10"/>
      <dgm:spPr/>
    </dgm:pt>
    <dgm:pt modelId="{29F95206-4241-491A-8886-AEC8C9A2DC60}" type="pres">
      <dgm:prSet presAssocID="{D31F82AA-22C6-4358-AC21-245524D37EDF}" presName="horz1" presStyleCnt="0"/>
      <dgm:spPr/>
    </dgm:pt>
    <dgm:pt modelId="{4768D28F-E448-4FF7-9988-5CBA13716017}" type="pres">
      <dgm:prSet presAssocID="{D31F82AA-22C6-4358-AC21-245524D37EDF}" presName="tx1" presStyleLbl="revTx" presStyleIdx="5" presStyleCnt="10"/>
      <dgm:spPr/>
      <dgm:t>
        <a:bodyPr/>
        <a:lstStyle/>
        <a:p>
          <a:endParaRPr lang="pl-PL"/>
        </a:p>
      </dgm:t>
    </dgm:pt>
    <dgm:pt modelId="{5DAD46BD-C3AB-410F-BC83-5A9A46F5789A}" type="pres">
      <dgm:prSet presAssocID="{D31F82AA-22C6-4358-AC21-245524D37EDF}" presName="vert1" presStyleCnt="0"/>
      <dgm:spPr/>
    </dgm:pt>
    <dgm:pt modelId="{29C5DA28-B868-4BC4-8CD2-4B986E9537C3}" type="pres">
      <dgm:prSet presAssocID="{E724EE11-ADF1-4B99-8968-4535F20B8C88}" presName="thickLine" presStyleLbl="alignNode1" presStyleIdx="6" presStyleCnt="10"/>
      <dgm:spPr/>
    </dgm:pt>
    <dgm:pt modelId="{70B0095F-6788-4DC5-9773-3780842B13A1}" type="pres">
      <dgm:prSet presAssocID="{E724EE11-ADF1-4B99-8968-4535F20B8C88}" presName="horz1" presStyleCnt="0"/>
      <dgm:spPr/>
    </dgm:pt>
    <dgm:pt modelId="{826C26A5-AD9E-4D10-A6D8-C0BE01E799CB}" type="pres">
      <dgm:prSet presAssocID="{E724EE11-ADF1-4B99-8968-4535F20B8C88}" presName="tx1" presStyleLbl="revTx" presStyleIdx="6" presStyleCnt="10"/>
      <dgm:spPr/>
      <dgm:t>
        <a:bodyPr/>
        <a:lstStyle/>
        <a:p>
          <a:endParaRPr lang="pl-PL"/>
        </a:p>
      </dgm:t>
    </dgm:pt>
    <dgm:pt modelId="{EA9101BB-16E5-4A33-A576-C16EE0081F34}" type="pres">
      <dgm:prSet presAssocID="{E724EE11-ADF1-4B99-8968-4535F20B8C88}" presName="vert1" presStyleCnt="0"/>
      <dgm:spPr/>
    </dgm:pt>
    <dgm:pt modelId="{8131472B-08D1-4793-A1D2-619BDFCA7FBD}" type="pres">
      <dgm:prSet presAssocID="{6CBEEF59-C5ED-491C-ACE8-F17FD0D6A82C}" presName="thickLine" presStyleLbl="alignNode1" presStyleIdx="7" presStyleCnt="10"/>
      <dgm:spPr/>
    </dgm:pt>
    <dgm:pt modelId="{BF315A21-F2A1-4AA5-ACA6-E15AFFE9601A}" type="pres">
      <dgm:prSet presAssocID="{6CBEEF59-C5ED-491C-ACE8-F17FD0D6A82C}" presName="horz1" presStyleCnt="0"/>
      <dgm:spPr/>
    </dgm:pt>
    <dgm:pt modelId="{8944394D-8B29-411E-A948-127FE4ED4CD7}" type="pres">
      <dgm:prSet presAssocID="{6CBEEF59-C5ED-491C-ACE8-F17FD0D6A82C}" presName="tx1" presStyleLbl="revTx" presStyleIdx="7" presStyleCnt="10"/>
      <dgm:spPr/>
      <dgm:t>
        <a:bodyPr/>
        <a:lstStyle/>
        <a:p>
          <a:endParaRPr lang="pl-PL"/>
        </a:p>
      </dgm:t>
    </dgm:pt>
    <dgm:pt modelId="{701C5E9A-A56A-4D2D-89A3-1DB26A361409}" type="pres">
      <dgm:prSet presAssocID="{6CBEEF59-C5ED-491C-ACE8-F17FD0D6A82C}" presName="vert1" presStyleCnt="0"/>
      <dgm:spPr/>
    </dgm:pt>
    <dgm:pt modelId="{4D2FA71A-BD47-4906-AE73-5842EAD32209}" type="pres">
      <dgm:prSet presAssocID="{14B8F79B-10A2-4CB0-9CD9-0060B4189262}" presName="thickLine" presStyleLbl="alignNode1" presStyleIdx="8" presStyleCnt="10"/>
      <dgm:spPr/>
    </dgm:pt>
    <dgm:pt modelId="{0275DDD4-759C-45FD-ABCB-0550CAA253FA}" type="pres">
      <dgm:prSet presAssocID="{14B8F79B-10A2-4CB0-9CD9-0060B4189262}" presName="horz1" presStyleCnt="0"/>
      <dgm:spPr/>
    </dgm:pt>
    <dgm:pt modelId="{E7697372-689E-44BE-8C74-B92DF40DC918}" type="pres">
      <dgm:prSet presAssocID="{14B8F79B-10A2-4CB0-9CD9-0060B4189262}" presName="tx1" presStyleLbl="revTx" presStyleIdx="8" presStyleCnt="10"/>
      <dgm:spPr/>
      <dgm:t>
        <a:bodyPr/>
        <a:lstStyle/>
        <a:p>
          <a:endParaRPr lang="pl-PL"/>
        </a:p>
      </dgm:t>
    </dgm:pt>
    <dgm:pt modelId="{5622E65D-AD41-4E05-BE67-8A1DFD002659}" type="pres">
      <dgm:prSet presAssocID="{14B8F79B-10A2-4CB0-9CD9-0060B4189262}" presName="vert1" presStyleCnt="0"/>
      <dgm:spPr/>
    </dgm:pt>
    <dgm:pt modelId="{7DFBDC3B-1D6A-49F5-A5C4-C1EB895AB15F}" type="pres">
      <dgm:prSet presAssocID="{F99D94EF-C946-4B9C-AF0F-2ACB50E403AA}" presName="thickLine" presStyleLbl="alignNode1" presStyleIdx="9" presStyleCnt="10"/>
      <dgm:spPr/>
    </dgm:pt>
    <dgm:pt modelId="{94E388FB-1DDC-47E8-B165-468769B67859}" type="pres">
      <dgm:prSet presAssocID="{F99D94EF-C946-4B9C-AF0F-2ACB50E403AA}" presName="horz1" presStyleCnt="0"/>
      <dgm:spPr/>
    </dgm:pt>
    <dgm:pt modelId="{97E7B55D-CC52-4D0D-9931-CB099088217C}" type="pres">
      <dgm:prSet presAssocID="{F99D94EF-C946-4B9C-AF0F-2ACB50E403AA}" presName="tx1" presStyleLbl="revTx" presStyleIdx="9" presStyleCnt="10"/>
      <dgm:spPr/>
      <dgm:t>
        <a:bodyPr/>
        <a:lstStyle/>
        <a:p>
          <a:endParaRPr lang="pl-PL"/>
        </a:p>
      </dgm:t>
    </dgm:pt>
    <dgm:pt modelId="{594E472B-2DA9-45C6-B157-3CC4BE04EA46}" type="pres">
      <dgm:prSet presAssocID="{F99D94EF-C946-4B9C-AF0F-2ACB50E403AA}" presName="vert1" presStyleCnt="0"/>
      <dgm:spPr/>
    </dgm:pt>
  </dgm:ptLst>
  <dgm:cxnLst>
    <dgm:cxn modelId="{A74DB2B3-D7D9-41CD-A3EB-25D7719AC5D9}" type="presOf" srcId="{E6036EBF-B7A4-47C1-BD8C-6E13015F52A8}" destId="{5FFA0D5E-964D-4D42-8BB1-1F4440CDDF8A}" srcOrd="0" destOrd="0" presId="urn:microsoft.com/office/officeart/2008/layout/LinedList"/>
    <dgm:cxn modelId="{6EA1D490-0C17-41F0-9A4A-3F929456E2A5}" srcId="{9422B820-73BC-47EA-8275-9E81BC14B10E}" destId="{30CDF9EB-FFDB-42A0-B8F9-3E878EC9AF2E}" srcOrd="3" destOrd="0" parTransId="{B18D96AB-0D02-4C8A-B85F-7E4134FCF8FB}" sibTransId="{E122ED13-06CE-492F-9BA1-A5BCDE5D7A43}"/>
    <dgm:cxn modelId="{9E630A7E-4C50-406F-BDB1-A4EB6CFFDD92}" type="presOf" srcId="{D31F82AA-22C6-4358-AC21-245524D37EDF}" destId="{4768D28F-E448-4FF7-9988-5CBA13716017}" srcOrd="0" destOrd="0" presId="urn:microsoft.com/office/officeart/2008/layout/LinedList"/>
    <dgm:cxn modelId="{81E515EF-C421-40F4-85ED-07E84B1A8C7C}" srcId="{9422B820-73BC-47EA-8275-9E81BC14B10E}" destId="{E724EE11-ADF1-4B99-8968-4535F20B8C88}" srcOrd="6" destOrd="0" parTransId="{4F54FDA8-781E-461C-9752-57C0F9B93D1C}" sibTransId="{07CC9FD4-6DD7-4102-B643-834E34E8762C}"/>
    <dgm:cxn modelId="{7E147C17-3CD7-4866-BE56-C3F1D3322E90}" srcId="{9422B820-73BC-47EA-8275-9E81BC14B10E}" destId="{7AD20021-DDE1-408E-860E-F56AD32A6199}" srcOrd="2" destOrd="0" parTransId="{D2E4F23F-D923-4E84-85FB-AF24EDA95132}" sibTransId="{5F8B3F33-0694-4430-BDC6-9C821A56B9CB}"/>
    <dgm:cxn modelId="{4D4FEB2E-49D1-4FAB-9CDD-7BF8AB4B8654}" type="presOf" srcId="{4F92A0E2-0B1B-425B-9B7B-791E1EBFDF28}" destId="{3A0BFEDC-6D20-491E-B5A7-EDC74DFE5381}" srcOrd="0" destOrd="0" presId="urn:microsoft.com/office/officeart/2008/layout/LinedList"/>
    <dgm:cxn modelId="{BF0DCF63-6466-440A-ADC9-6B52A863BD77}" type="presOf" srcId="{7AD20021-DDE1-408E-860E-F56AD32A6199}" destId="{445EC909-A6EE-4CD9-9821-923154117EB1}" srcOrd="0" destOrd="0" presId="urn:microsoft.com/office/officeart/2008/layout/LinedList"/>
    <dgm:cxn modelId="{4369182E-7199-4609-A750-0F0CB910F7B1}" type="presOf" srcId="{F99D94EF-C946-4B9C-AF0F-2ACB50E403AA}" destId="{97E7B55D-CC52-4D0D-9931-CB099088217C}" srcOrd="0" destOrd="0" presId="urn:microsoft.com/office/officeart/2008/layout/LinedList"/>
    <dgm:cxn modelId="{A6994B84-CF81-4C22-BCFF-8A484A932562}" type="presOf" srcId="{30CDF9EB-FFDB-42A0-B8F9-3E878EC9AF2E}" destId="{9D0A5347-594E-4919-A911-506721B230D5}" srcOrd="0" destOrd="0" presId="urn:microsoft.com/office/officeart/2008/layout/LinedList"/>
    <dgm:cxn modelId="{D854C04F-DAD3-4D3B-833E-7D65D75048ED}" srcId="{9422B820-73BC-47EA-8275-9E81BC14B10E}" destId="{D31F82AA-22C6-4358-AC21-245524D37EDF}" srcOrd="5" destOrd="0" parTransId="{B076AB1B-6797-4C24-ACAA-DFE9AF8EF1B9}" sibTransId="{7B72602E-D4A3-49D4-A68C-186BE5CF11F1}"/>
    <dgm:cxn modelId="{1A8DE2A9-7231-48D2-8875-C868C3BCB25D}" type="presOf" srcId="{F44F48CE-CF80-4729-B317-7FDD454ADA5E}" destId="{6C9F871D-2051-4E82-B342-558EB01E2F07}" srcOrd="0" destOrd="0" presId="urn:microsoft.com/office/officeart/2008/layout/LinedList"/>
    <dgm:cxn modelId="{9EFBD7FF-83A9-4B81-A1D0-21D48C807532}" srcId="{9422B820-73BC-47EA-8275-9E81BC14B10E}" destId="{14B8F79B-10A2-4CB0-9CD9-0060B4189262}" srcOrd="8" destOrd="0" parTransId="{2E6D864F-4F93-488C-8B42-9EC3079CDF52}" sibTransId="{ECF56DA5-70F3-4D58-B002-CEEDAA73944F}"/>
    <dgm:cxn modelId="{ED948E7D-18A3-4C51-85D9-DA281D3E001A}" type="presOf" srcId="{9422B820-73BC-47EA-8275-9E81BC14B10E}" destId="{84F3D910-2FC4-4BFC-9564-83F88B6273BF}" srcOrd="0" destOrd="0" presId="urn:microsoft.com/office/officeart/2008/layout/LinedList"/>
    <dgm:cxn modelId="{20C37758-4A06-4F3B-957F-883BC5B588D8}" type="presOf" srcId="{E724EE11-ADF1-4B99-8968-4535F20B8C88}" destId="{826C26A5-AD9E-4D10-A6D8-C0BE01E799CB}" srcOrd="0" destOrd="0" presId="urn:microsoft.com/office/officeart/2008/layout/LinedList"/>
    <dgm:cxn modelId="{1178C63E-F333-41C7-B8B4-A3EF3F48FFD2}" type="presOf" srcId="{6CBEEF59-C5ED-491C-ACE8-F17FD0D6A82C}" destId="{8944394D-8B29-411E-A948-127FE4ED4CD7}" srcOrd="0" destOrd="0" presId="urn:microsoft.com/office/officeart/2008/layout/LinedList"/>
    <dgm:cxn modelId="{D23B9C9F-E797-4AB0-BB7B-A5D26F0A8F79}" srcId="{9422B820-73BC-47EA-8275-9E81BC14B10E}" destId="{4F92A0E2-0B1B-425B-9B7B-791E1EBFDF28}" srcOrd="1" destOrd="0" parTransId="{98C5112C-0AFC-48BD-86DF-B92D8CCE2651}" sibTransId="{D5770A71-8F02-4B0D-BEE7-9731ECE4C493}"/>
    <dgm:cxn modelId="{508ECD5A-75A1-4434-934D-B14B26F90972}" type="presOf" srcId="{14B8F79B-10A2-4CB0-9CD9-0060B4189262}" destId="{E7697372-689E-44BE-8C74-B92DF40DC918}" srcOrd="0" destOrd="0" presId="urn:microsoft.com/office/officeart/2008/layout/LinedList"/>
    <dgm:cxn modelId="{87E6B81E-0D88-4B92-A710-2AC0164408B0}" srcId="{9422B820-73BC-47EA-8275-9E81BC14B10E}" destId="{F44F48CE-CF80-4729-B317-7FDD454ADA5E}" srcOrd="0" destOrd="0" parTransId="{0C863C0E-ED6D-463E-AF4E-38A71D43C934}" sibTransId="{D1985EDE-B1F9-41F5-8C89-7786D7BEA2AE}"/>
    <dgm:cxn modelId="{B46552CE-8E4A-4F8F-B199-835A08930ABF}" srcId="{9422B820-73BC-47EA-8275-9E81BC14B10E}" destId="{F99D94EF-C946-4B9C-AF0F-2ACB50E403AA}" srcOrd="9" destOrd="0" parTransId="{08AF61AE-5329-4223-BD55-FDA5F05D57CA}" sibTransId="{C523B75F-E217-44EA-9BF1-E2362722BCA6}"/>
    <dgm:cxn modelId="{C2894305-6A59-42CC-AE50-1C8EAD2E6951}" srcId="{9422B820-73BC-47EA-8275-9E81BC14B10E}" destId="{6CBEEF59-C5ED-491C-ACE8-F17FD0D6A82C}" srcOrd="7" destOrd="0" parTransId="{1663862F-FE28-4E67-8C4B-31B843AEC503}" sibTransId="{F7EC1917-D097-447F-AC08-D96DF8AF5E1B}"/>
    <dgm:cxn modelId="{E752D5C8-25AF-4286-B8F0-89216FFDC611}" srcId="{9422B820-73BC-47EA-8275-9E81BC14B10E}" destId="{E6036EBF-B7A4-47C1-BD8C-6E13015F52A8}" srcOrd="4" destOrd="0" parTransId="{123E8141-9CF0-40F2-95EE-8985B7B89082}" sibTransId="{1633CE41-4461-420F-A2CF-4E88A6896C9D}"/>
    <dgm:cxn modelId="{2C02B3E7-2743-459B-AB28-40F961E23697}" type="presParOf" srcId="{84F3D910-2FC4-4BFC-9564-83F88B6273BF}" destId="{D0920308-53AE-4EA9-9570-CFC6F87E21B8}" srcOrd="0" destOrd="0" presId="urn:microsoft.com/office/officeart/2008/layout/LinedList"/>
    <dgm:cxn modelId="{4C4FC8D7-1AB5-4583-B939-327F3C157EE0}" type="presParOf" srcId="{84F3D910-2FC4-4BFC-9564-83F88B6273BF}" destId="{2A6DE5F1-9FF5-4DE9-A412-26960E652F15}" srcOrd="1" destOrd="0" presId="urn:microsoft.com/office/officeart/2008/layout/LinedList"/>
    <dgm:cxn modelId="{E4E81F84-A722-43DD-A8D2-98062AFFBE39}" type="presParOf" srcId="{2A6DE5F1-9FF5-4DE9-A412-26960E652F15}" destId="{6C9F871D-2051-4E82-B342-558EB01E2F07}" srcOrd="0" destOrd="0" presId="urn:microsoft.com/office/officeart/2008/layout/LinedList"/>
    <dgm:cxn modelId="{07E7591E-D0CE-4FDE-B0EE-AA58762DC3D3}" type="presParOf" srcId="{2A6DE5F1-9FF5-4DE9-A412-26960E652F15}" destId="{D979603E-4FAC-41D3-AB4E-DF5112B67047}" srcOrd="1" destOrd="0" presId="urn:microsoft.com/office/officeart/2008/layout/LinedList"/>
    <dgm:cxn modelId="{5940EF79-301B-4621-8A81-B04BC8D5C563}" type="presParOf" srcId="{84F3D910-2FC4-4BFC-9564-83F88B6273BF}" destId="{F0BF387C-3F19-4624-A807-5188F6A6F737}" srcOrd="2" destOrd="0" presId="urn:microsoft.com/office/officeart/2008/layout/LinedList"/>
    <dgm:cxn modelId="{4D30DAD3-729A-474F-BABE-78D5AF1C5375}" type="presParOf" srcId="{84F3D910-2FC4-4BFC-9564-83F88B6273BF}" destId="{87D3CE79-4F7F-4348-95D6-A203D3E76459}" srcOrd="3" destOrd="0" presId="urn:microsoft.com/office/officeart/2008/layout/LinedList"/>
    <dgm:cxn modelId="{AA5BDCA0-6199-43AC-8B53-04ED74F12FD8}" type="presParOf" srcId="{87D3CE79-4F7F-4348-95D6-A203D3E76459}" destId="{3A0BFEDC-6D20-491E-B5A7-EDC74DFE5381}" srcOrd="0" destOrd="0" presId="urn:microsoft.com/office/officeart/2008/layout/LinedList"/>
    <dgm:cxn modelId="{B136A059-B289-4214-AC02-B4A3A60F38B8}" type="presParOf" srcId="{87D3CE79-4F7F-4348-95D6-A203D3E76459}" destId="{F0D08EE2-DC2D-4C26-932B-DD32E4B80FB0}" srcOrd="1" destOrd="0" presId="urn:microsoft.com/office/officeart/2008/layout/LinedList"/>
    <dgm:cxn modelId="{3992F3E8-746F-4AD0-A2CA-84BD4E5BB70E}" type="presParOf" srcId="{84F3D910-2FC4-4BFC-9564-83F88B6273BF}" destId="{0A7EEA98-BD96-4580-B546-62FBC86EF767}" srcOrd="4" destOrd="0" presId="urn:microsoft.com/office/officeart/2008/layout/LinedList"/>
    <dgm:cxn modelId="{B8DF2BB1-DDF4-41F5-876A-8A1C4B2C1851}" type="presParOf" srcId="{84F3D910-2FC4-4BFC-9564-83F88B6273BF}" destId="{50DED9B4-656B-4E80-AB2F-96C6DCF43B29}" srcOrd="5" destOrd="0" presId="urn:microsoft.com/office/officeart/2008/layout/LinedList"/>
    <dgm:cxn modelId="{50AB3B3F-CB15-4037-907B-CDCA0C58BC2A}" type="presParOf" srcId="{50DED9B4-656B-4E80-AB2F-96C6DCF43B29}" destId="{445EC909-A6EE-4CD9-9821-923154117EB1}" srcOrd="0" destOrd="0" presId="urn:microsoft.com/office/officeart/2008/layout/LinedList"/>
    <dgm:cxn modelId="{C6BF0D51-B4FC-4119-B720-C5828577091F}" type="presParOf" srcId="{50DED9B4-656B-4E80-AB2F-96C6DCF43B29}" destId="{97E0EA75-6B4E-4F57-96BF-43AAA58B1D69}" srcOrd="1" destOrd="0" presId="urn:microsoft.com/office/officeart/2008/layout/LinedList"/>
    <dgm:cxn modelId="{4D6029C9-A3C6-45B8-BA97-65D30039BFFC}" type="presParOf" srcId="{84F3D910-2FC4-4BFC-9564-83F88B6273BF}" destId="{89043353-BE4B-4990-8D12-5881EBEA485E}" srcOrd="6" destOrd="0" presId="urn:microsoft.com/office/officeart/2008/layout/LinedList"/>
    <dgm:cxn modelId="{B6DA7EA0-D718-4576-BBF4-924ECA1BC32F}" type="presParOf" srcId="{84F3D910-2FC4-4BFC-9564-83F88B6273BF}" destId="{72A2A203-41B2-4352-B75E-E7EB03DEB968}" srcOrd="7" destOrd="0" presId="urn:microsoft.com/office/officeart/2008/layout/LinedList"/>
    <dgm:cxn modelId="{0D373ACD-9AB6-4F56-9B0E-14BD955CB7BE}" type="presParOf" srcId="{72A2A203-41B2-4352-B75E-E7EB03DEB968}" destId="{9D0A5347-594E-4919-A911-506721B230D5}" srcOrd="0" destOrd="0" presId="urn:microsoft.com/office/officeart/2008/layout/LinedList"/>
    <dgm:cxn modelId="{0131711E-58C5-4EEB-BD03-2508103DECA7}" type="presParOf" srcId="{72A2A203-41B2-4352-B75E-E7EB03DEB968}" destId="{9B96E1CD-6729-47F1-A702-169E4DCB9DC7}" srcOrd="1" destOrd="0" presId="urn:microsoft.com/office/officeart/2008/layout/LinedList"/>
    <dgm:cxn modelId="{304A0DBC-452F-4A1F-B1F8-BAD0FA75AF55}" type="presParOf" srcId="{84F3D910-2FC4-4BFC-9564-83F88B6273BF}" destId="{F6F65CC3-1C16-4605-A1DD-C756DCDA20E9}" srcOrd="8" destOrd="0" presId="urn:microsoft.com/office/officeart/2008/layout/LinedList"/>
    <dgm:cxn modelId="{81B8D6AA-C024-4E27-9C20-C5431DA1627D}" type="presParOf" srcId="{84F3D910-2FC4-4BFC-9564-83F88B6273BF}" destId="{C5296982-5729-492E-A9AD-5125C9D080B2}" srcOrd="9" destOrd="0" presId="urn:microsoft.com/office/officeart/2008/layout/LinedList"/>
    <dgm:cxn modelId="{A805CB32-DE0A-4381-B7D0-633FBC394DF4}" type="presParOf" srcId="{C5296982-5729-492E-A9AD-5125C9D080B2}" destId="{5FFA0D5E-964D-4D42-8BB1-1F4440CDDF8A}" srcOrd="0" destOrd="0" presId="urn:microsoft.com/office/officeart/2008/layout/LinedList"/>
    <dgm:cxn modelId="{8D091E26-4F26-42E9-8A65-E1A31B4452A8}" type="presParOf" srcId="{C5296982-5729-492E-A9AD-5125C9D080B2}" destId="{9DC7CBCB-D3C6-4C08-B266-8275600DFE05}" srcOrd="1" destOrd="0" presId="urn:microsoft.com/office/officeart/2008/layout/LinedList"/>
    <dgm:cxn modelId="{9B343A1A-3723-4202-A576-0AD27532DA6B}" type="presParOf" srcId="{84F3D910-2FC4-4BFC-9564-83F88B6273BF}" destId="{9013061F-43E3-448F-8945-F48A5B665586}" srcOrd="10" destOrd="0" presId="urn:microsoft.com/office/officeart/2008/layout/LinedList"/>
    <dgm:cxn modelId="{F82AC46A-F377-47E0-9AA9-2A7BD4AAECB8}" type="presParOf" srcId="{84F3D910-2FC4-4BFC-9564-83F88B6273BF}" destId="{29F95206-4241-491A-8886-AEC8C9A2DC60}" srcOrd="11" destOrd="0" presId="urn:microsoft.com/office/officeart/2008/layout/LinedList"/>
    <dgm:cxn modelId="{6DBCDF40-1A57-47A1-9943-850375A86CE1}" type="presParOf" srcId="{29F95206-4241-491A-8886-AEC8C9A2DC60}" destId="{4768D28F-E448-4FF7-9988-5CBA13716017}" srcOrd="0" destOrd="0" presId="urn:microsoft.com/office/officeart/2008/layout/LinedList"/>
    <dgm:cxn modelId="{19C8EF88-A839-4341-B34C-24E1968EF9C4}" type="presParOf" srcId="{29F95206-4241-491A-8886-AEC8C9A2DC60}" destId="{5DAD46BD-C3AB-410F-BC83-5A9A46F5789A}" srcOrd="1" destOrd="0" presId="urn:microsoft.com/office/officeart/2008/layout/LinedList"/>
    <dgm:cxn modelId="{B259DE26-C03B-423B-9EEC-9FDDD70494FF}" type="presParOf" srcId="{84F3D910-2FC4-4BFC-9564-83F88B6273BF}" destId="{29C5DA28-B868-4BC4-8CD2-4B986E9537C3}" srcOrd="12" destOrd="0" presId="urn:microsoft.com/office/officeart/2008/layout/LinedList"/>
    <dgm:cxn modelId="{038BBA86-C99B-46E4-92AB-3BD2EABCEF74}" type="presParOf" srcId="{84F3D910-2FC4-4BFC-9564-83F88B6273BF}" destId="{70B0095F-6788-4DC5-9773-3780842B13A1}" srcOrd="13" destOrd="0" presId="urn:microsoft.com/office/officeart/2008/layout/LinedList"/>
    <dgm:cxn modelId="{4A8ED461-D331-472F-9515-639998816F43}" type="presParOf" srcId="{70B0095F-6788-4DC5-9773-3780842B13A1}" destId="{826C26A5-AD9E-4D10-A6D8-C0BE01E799CB}" srcOrd="0" destOrd="0" presId="urn:microsoft.com/office/officeart/2008/layout/LinedList"/>
    <dgm:cxn modelId="{7ED7D3F5-3D42-4148-9AF3-FE2FEA452612}" type="presParOf" srcId="{70B0095F-6788-4DC5-9773-3780842B13A1}" destId="{EA9101BB-16E5-4A33-A576-C16EE0081F34}" srcOrd="1" destOrd="0" presId="urn:microsoft.com/office/officeart/2008/layout/LinedList"/>
    <dgm:cxn modelId="{BB352856-6ADA-4671-A80F-3FA999177001}" type="presParOf" srcId="{84F3D910-2FC4-4BFC-9564-83F88B6273BF}" destId="{8131472B-08D1-4793-A1D2-619BDFCA7FBD}" srcOrd="14" destOrd="0" presId="urn:microsoft.com/office/officeart/2008/layout/LinedList"/>
    <dgm:cxn modelId="{3ED84669-1D1C-4102-B8BD-8DBCD7FEE93D}" type="presParOf" srcId="{84F3D910-2FC4-4BFC-9564-83F88B6273BF}" destId="{BF315A21-F2A1-4AA5-ACA6-E15AFFE9601A}" srcOrd="15" destOrd="0" presId="urn:microsoft.com/office/officeart/2008/layout/LinedList"/>
    <dgm:cxn modelId="{191F1BB2-E2ED-4453-9068-1B9E6EAFC452}" type="presParOf" srcId="{BF315A21-F2A1-4AA5-ACA6-E15AFFE9601A}" destId="{8944394D-8B29-411E-A948-127FE4ED4CD7}" srcOrd="0" destOrd="0" presId="urn:microsoft.com/office/officeart/2008/layout/LinedList"/>
    <dgm:cxn modelId="{5B095A84-8ED4-470C-A863-61B434BC1B85}" type="presParOf" srcId="{BF315A21-F2A1-4AA5-ACA6-E15AFFE9601A}" destId="{701C5E9A-A56A-4D2D-89A3-1DB26A361409}" srcOrd="1" destOrd="0" presId="urn:microsoft.com/office/officeart/2008/layout/LinedList"/>
    <dgm:cxn modelId="{918FE5B8-2AB1-41E0-8053-BFAF1818CEE8}" type="presParOf" srcId="{84F3D910-2FC4-4BFC-9564-83F88B6273BF}" destId="{4D2FA71A-BD47-4906-AE73-5842EAD32209}" srcOrd="16" destOrd="0" presId="urn:microsoft.com/office/officeart/2008/layout/LinedList"/>
    <dgm:cxn modelId="{DDDD9F42-42FF-4D19-88E0-C59FA8CDC732}" type="presParOf" srcId="{84F3D910-2FC4-4BFC-9564-83F88B6273BF}" destId="{0275DDD4-759C-45FD-ABCB-0550CAA253FA}" srcOrd="17" destOrd="0" presId="urn:microsoft.com/office/officeart/2008/layout/LinedList"/>
    <dgm:cxn modelId="{B228F15A-B7A7-4D06-9EEA-3D2854660B15}" type="presParOf" srcId="{0275DDD4-759C-45FD-ABCB-0550CAA253FA}" destId="{E7697372-689E-44BE-8C74-B92DF40DC918}" srcOrd="0" destOrd="0" presId="urn:microsoft.com/office/officeart/2008/layout/LinedList"/>
    <dgm:cxn modelId="{8CAE29E8-9A96-4D91-823A-CE8A6E2BF012}" type="presParOf" srcId="{0275DDD4-759C-45FD-ABCB-0550CAA253FA}" destId="{5622E65D-AD41-4E05-BE67-8A1DFD002659}" srcOrd="1" destOrd="0" presId="urn:microsoft.com/office/officeart/2008/layout/LinedList"/>
    <dgm:cxn modelId="{41800E0E-2D8F-4E3F-8A35-C44D5077E74A}" type="presParOf" srcId="{84F3D910-2FC4-4BFC-9564-83F88B6273BF}" destId="{7DFBDC3B-1D6A-49F5-A5C4-C1EB895AB15F}" srcOrd="18" destOrd="0" presId="urn:microsoft.com/office/officeart/2008/layout/LinedList"/>
    <dgm:cxn modelId="{FCFB5CC7-0FA3-4911-91A8-14EAB2BF09E6}" type="presParOf" srcId="{84F3D910-2FC4-4BFC-9564-83F88B6273BF}" destId="{94E388FB-1DDC-47E8-B165-468769B67859}" srcOrd="19" destOrd="0" presId="urn:microsoft.com/office/officeart/2008/layout/LinedList"/>
    <dgm:cxn modelId="{9296EE1F-FF05-41CF-AE8A-C711D4B1FB2C}" type="presParOf" srcId="{94E388FB-1DDC-47E8-B165-468769B67859}" destId="{97E7B55D-CC52-4D0D-9931-CB099088217C}" srcOrd="0" destOrd="0" presId="urn:microsoft.com/office/officeart/2008/layout/LinedList"/>
    <dgm:cxn modelId="{BBD6B2D9-0D56-4891-BC38-ABED6F14FF20}" type="presParOf" srcId="{94E388FB-1DDC-47E8-B165-468769B67859}" destId="{594E472B-2DA9-45C6-B157-3CC4BE04EA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BB0CC3-0A75-4893-BA7B-BBCB82769F99}">
      <dsp:nvSpPr>
        <dsp:cNvPr id="0" name=""/>
        <dsp:cNvSpPr/>
      </dsp:nvSpPr>
      <dsp:spPr>
        <a:xfrm>
          <a:off x="0" y="34369"/>
          <a:ext cx="8115299" cy="1151279"/>
        </a:xfrm>
        <a:prstGeom prst="roundRect">
          <a:avLst/>
        </a:prstGeom>
        <a:solidFill>
          <a:schemeClr val="lt1">
            <a:hueOff val="0"/>
            <a:satOff val="0"/>
            <a:lumOff val="0"/>
            <a:alphaOff val="0"/>
          </a:schemeClr>
        </a:solidFill>
        <a:ln w="28575" cap="rnd"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a:t>Around the world, finding a job is much tougher for women than it is for men. When women are employed, they tend to work in low-quality jobs in vulnerable conditions, and there is little improvement forecast in the near future.</a:t>
          </a:r>
        </a:p>
      </dsp:txBody>
      <dsp:txXfrm>
        <a:off x="56201" y="90570"/>
        <a:ext cx="8002897" cy="1038877"/>
      </dsp:txXfrm>
    </dsp:sp>
    <dsp:sp modelId="{245C7F5F-91ED-4934-91C7-238FF3935347}">
      <dsp:nvSpPr>
        <dsp:cNvPr id="0" name=""/>
        <dsp:cNvSpPr/>
      </dsp:nvSpPr>
      <dsp:spPr>
        <a:xfrm>
          <a:off x="0" y="1231729"/>
          <a:ext cx="8115299" cy="1151279"/>
        </a:xfrm>
        <a:prstGeom prst="roundRect">
          <a:avLst/>
        </a:prstGeom>
        <a:solidFill>
          <a:schemeClr val="lt1">
            <a:hueOff val="0"/>
            <a:satOff val="0"/>
            <a:lumOff val="0"/>
            <a:alphaOff val="0"/>
          </a:schemeClr>
        </a:solidFill>
        <a:ln w="28575" cap="rnd"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a:t>Women who want to work have a harder time finding a job than men. This problem is particularly marked in Northern Africa and the Arab States, where unemployment rates for women exceed 16%.</a:t>
          </a:r>
        </a:p>
      </dsp:txBody>
      <dsp:txXfrm>
        <a:off x="56201" y="1287930"/>
        <a:ext cx="8002897" cy="1038877"/>
      </dsp:txXfrm>
    </dsp:sp>
    <dsp:sp modelId="{10D42788-8FE2-4754-947C-2FBB42B44BC0}">
      <dsp:nvSpPr>
        <dsp:cNvPr id="0" name=""/>
        <dsp:cNvSpPr/>
      </dsp:nvSpPr>
      <dsp:spPr>
        <a:xfrm>
          <a:off x="0" y="2429088"/>
          <a:ext cx="8115299" cy="1151279"/>
        </a:xfrm>
        <a:prstGeom prst="roundRect">
          <a:avLst/>
        </a:prstGeom>
        <a:solidFill>
          <a:schemeClr val="lt1">
            <a:hueOff val="0"/>
            <a:satOff val="0"/>
            <a:lumOff val="0"/>
            <a:alphaOff val="0"/>
          </a:schemeClr>
        </a:solidFill>
        <a:ln w="28575" cap="rnd"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a:t>While vulnerable employment is widespread for both women and men, women tend to be overrepresented in certain types of vulnerable jobs: men are more likely to be working in own-account  employment while women are more likely to be helping out in their households or in their relatives’ businesses.</a:t>
          </a:r>
        </a:p>
      </dsp:txBody>
      <dsp:txXfrm>
        <a:off x="56201" y="2485289"/>
        <a:ext cx="8002897" cy="1038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20308-53AE-4EA9-9570-CFC6F87E21B8}">
      <dsp:nvSpPr>
        <dsp:cNvPr id="0" name=""/>
        <dsp:cNvSpPr/>
      </dsp:nvSpPr>
      <dsp:spPr>
        <a:xfrm>
          <a:off x="0" y="441"/>
          <a:ext cx="5619853" cy="0"/>
        </a:xfrm>
        <a:prstGeom prst="line">
          <a:avLst/>
        </a:prstGeom>
        <a:gradFill rotWithShape="0">
          <a:gsLst>
            <a:gs pos="0">
              <a:schemeClr val="accent5">
                <a:hueOff val="0"/>
                <a:satOff val="0"/>
                <a:lumOff val="0"/>
                <a:alphaOff val="0"/>
                <a:tint val="98000"/>
                <a:hueMod val="94000"/>
                <a:satMod val="130000"/>
                <a:lumMod val="138000"/>
              </a:schemeClr>
            </a:gs>
            <a:gs pos="100000">
              <a:schemeClr val="accent5">
                <a:hueOff val="0"/>
                <a:satOff val="0"/>
                <a:lumOff val="0"/>
                <a:alphaOff val="0"/>
                <a:shade val="94000"/>
                <a:lumMod val="88000"/>
              </a:schemeClr>
            </a:gs>
          </a:gsLst>
          <a:lin ang="5400000" scaled="0"/>
        </a:gradFill>
        <a:ln w="9525" cap="rnd" cmpd="sng" algn="ctr">
          <a:solidFill>
            <a:schemeClr val="accent5">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6C9F871D-2051-4E82-B342-558EB01E2F07}">
      <dsp:nvSpPr>
        <dsp:cNvPr id="0" name=""/>
        <dsp:cNvSpPr/>
      </dsp:nvSpPr>
      <dsp:spPr>
        <a:xfrm>
          <a:off x="0" y="441"/>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1. Yemen – 39.2%</a:t>
          </a:r>
        </a:p>
      </dsp:txBody>
      <dsp:txXfrm>
        <a:off x="0" y="441"/>
        <a:ext cx="5619853" cy="361438"/>
      </dsp:txXfrm>
    </dsp:sp>
    <dsp:sp modelId="{F0BF387C-3F19-4624-A807-5188F6A6F737}">
      <dsp:nvSpPr>
        <dsp:cNvPr id="0" name=""/>
        <dsp:cNvSpPr/>
      </dsp:nvSpPr>
      <dsp:spPr>
        <a:xfrm>
          <a:off x="0" y="361879"/>
          <a:ext cx="5619853" cy="0"/>
        </a:xfrm>
        <a:prstGeom prst="line">
          <a:avLst/>
        </a:prstGeom>
        <a:gradFill rotWithShape="0">
          <a:gsLst>
            <a:gs pos="0">
              <a:schemeClr val="accent5">
                <a:hueOff val="2239362"/>
                <a:satOff val="-1046"/>
                <a:lumOff val="-1176"/>
                <a:alphaOff val="0"/>
                <a:tint val="98000"/>
                <a:hueMod val="94000"/>
                <a:satMod val="130000"/>
                <a:lumMod val="138000"/>
              </a:schemeClr>
            </a:gs>
            <a:gs pos="100000">
              <a:schemeClr val="accent5">
                <a:hueOff val="2239362"/>
                <a:satOff val="-1046"/>
                <a:lumOff val="-1176"/>
                <a:alphaOff val="0"/>
                <a:shade val="94000"/>
                <a:lumMod val="88000"/>
              </a:schemeClr>
            </a:gs>
          </a:gsLst>
          <a:lin ang="5400000" scaled="0"/>
        </a:gradFill>
        <a:ln w="9525" cap="rnd" cmpd="sng" algn="ctr">
          <a:solidFill>
            <a:schemeClr val="accent5">
              <a:hueOff val="2239362"/>
              <a:satOff val="-1046"/>
              <a:lumOff val="-1176"/>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3A0BFEDC-6D20-491E-B5A7-EDC74DFE5381}">
      <dsp:nvSpPr>
        <dsp:cNvPr id="0" name=""/>
        <dsp:cNvSpPr/>
      </dsp:nvSpPr>
      <dsp:spPr>
        <a:xfrm>
          <a:off x="0" y="361879"/>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2. Lesotho – 32.1%</a:t>
          </a:r>
        </a:p>
      </dsp:txBody>
      <dsp:txXfrm>
        <a:off x="0" y="361879"/>
        <a:ext cx="5619853" cy="361438"/>
      </dsp:txXfrm>
    </dsp:sp>
    <dsp:sp modelId="{0A7EEA98-BD96-4580-B546-62FBC86EF767}">
      <dsp:nvSpPr>
        <dsp:cNvPr id="0" name=""/>
        <dsp:cNvSpPr/>
      </dsp:nvSpPr>
      <dsp:spPr>
        <a:xfrm>
          <a:off x="0" y="723318"/>
          <a:ext cx="5619853" cy="0"/>
        </a:xfrm>
        <a:prstGeom prst="line">
          <a:avLst/>
        </a:prstGeom>
        <a:gradFill rotWithShape="0">
          <a:gsLst>
            <a:gs pos="0">
              <a:schemeClr val="accent5">
                <a:hueOff val="4478724"/>
                <a:satOff val="-2093"/>
                <a:lumOff val="-2353"/>
                <a:alphaOff val="0"/>
                <a:tint val="98000"/>
                <a:hueMod val="94000"/>
                <a:satMod val="130000"/>
                <a:lumMod val="138000"/>
              </a:schemeClr>
            </a:gs>
            <a:gs pos="100000">
              <a:schemeClr val="accent5">
                <a:hueOff val="4478724"/>
                <a:satOff val="-2093"/>
                <a:lumOff val="-2353"/>
                <a:alphaOff val="0"/>
                <a:shade val="94000"/>
                <a:lumMod val="88000"/>
              </a:schemeClr>
            </a:gs>
          </a:gsLst>
          <a:lin ang="5400000" scaled="0"/>
        </a:gradFill>
        <a:ln w="9525" cap="rnd" cmpd="sng" algn="ctr">
          <a:solidFill>
            <a:schemeClr val="accent5">
              <a:hueOff val="4478724"/>
              <a:satOff val="-2093"/>
              <a:lumOff val="-2353"/>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445EC909-A6EE-4CD9-9821-923154117EB1}">
      <dsp:nvSpPr>
        <dsp:cNvPr id="0" name=""/>
        <dsp:cNvSpPr/>
      </dsp:nvSpPr>
      <dsp:spPr>
        <a:xfrm>
          <a:off x="0" y="723318"/>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3. Greece – 31.4%</a:t>
          </a:r>
        </a:p>
      </dsp:txBody>
      <dsp:txXfrm>
        <a:off x="0" y="723318"/>
        <a:ext cx="5619853" cy="361438"/>
      </dsp:txXfrm>
    </dsp:sp>
    <dsp:sp modelId="{89043353-BE4B-4990-8D12-5881EBEA485E}">
      <dsp:nvSpPr>
        <dsp:cNvPr id="0" name=""/>
        <dsp:cNvSpPr/>
      </dsp:nvSpPr>
      <dsp:spPr>
        <a:xfrm>
          <a:off x="0" y="1084756"/>
          <a:ext cx="5619853" cy="0"/>
        </a:xfrm>
        <a:prstGeom prst="line">
          <a:avLst/>
        </a:prstGeom>
        <a:gradFill rotWithShape="0">
          <a:gsLst>
            <a:gs pos="0">
              <a:schemeClr val="accent5">
                <a:hueOff val="6718086"/>
                <a:satOff val="-3139"/>
                <a:lumOff val="-3529"/>
                <a:alphaOff val="0"/>
                <a:tint val="98000"/>
                <a:hueMod val="94000"/>
                <a:satMod val="130000"/>
                <a:lumMod val="138000"/>
              </a:schemeClr>
            </a:gs>
            <a:gs pos="100000">
              <a:schemeClr val="accent5">
                <a:hueOff val="6718086"/>
                <a:satOff val="-3139"/>
                <a:lumOff val="-3529"/>
                <a:alphaOff val="0"/>
                <a:shade val="94000"/>
                <a:lumMod val="88000"/>
              </a:schemeClr>
            </a:gs>
          </a:gsLst>
          <a:lin ang="5400000" scaled="0"/>
        </a:gradFill>
        <a:ln w="9525" cap="rnd" cmpd="sng" algn="ctr">
          <a:solidFill>
            <a:schemeClr val="accent5">
              <a:hueOff val="6718086"/>
              <a:satOff val="-3139"/>
              <a:lumOff val="-3529"/>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9D0A5347-594E-4919-A911-506721B230D5}">
      <dsp:nvSpPr>
        <dsp:cNvPr id="0" name=""/>
        <dsp:cNvSpPr/>
      </dsp:nvSpPr>
      <dsp:spPr>
        <a:xfrm>
          <a:off x="0" y="1084756"/>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4. Bosnia and Herzegovina – 29.8%</a:t>
          </a:r>
        </a:p>
      </dsp:txBody>
      <dsp:txXfrm>
        <a:off x="0" y="1084756"/>
        <a:ext cx="5619853" cy="361438"/>
      </dsp:txXfrm>
    </dsp:sp>
    <dsp:sp modelId="{F6F65CC3-1C16-4605-A1DD-C756DCDA20E9}">
      <dsp:nvSpPr>
        <dsp:cNvPr id="0" name=""/>
        <dsp:cNvSpPr/>
      </dsp:nvSpPr>
      <dsp:spPr>
        <a:xfrm>
          <a:off x="0" y="1446195"/>
          <a:ext cx="5619853" cy="0"/>
        </a:xfrm>
        <a:prstGeom prst="line">
          <a:avLst/>
        </a:prstGeom>
        <a:gradFill rotWithShape="0">
          <a:gsLst>
            <a:gs pos="0">
              <a:schemeClr val="accent5">
                <a:hueOff val="8957448"/>
                <a:satOff val="-4185"/>
                <a:lumOff val="-4705"/>
                <a:alphaOff val="0"/>
                <a:tint val="98000"/>
                <a:hueMod val="94000"/>
                <a:satMod val="130000"/>
                <a:lumMod val="138000"/>
              </a:schemeClr>
            </a:gs>
            <a:gs pos="100000">
              <a:schemeClr val="accent5">
                <a:hueOff val="8957448"/>
                <a:satOff val="-4185"/>
                <a:lumOff val="-4705"/>
                <a:alphaOff val="0"/>
                <a:shade val="94000"/>
                <a:lumMod val="88000"/>
              </a:schemeClr>
            </a:gs>
          </a:gsLst>
          <a:lin ang="5400000" scaled="0"/>
        </a:gradFill>
        <a:ln w="9525" cap="rnd" cmpd="sng" algn="ctr">
          <a:solidFill>
            <a:schemeClr val="accent5">
              <a:hueOff val="8957448"/>
              <a:satOff val="-4185"/>
              <a:lumOff val="-4705"/>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5FFA0D5E-964D-4D42-8BB1-1F4440CDDF8A}">
      <dsp:nvSpPr>
        <dsp:cNvPr id="0" name=""/>
        <dsp:cNvSpPr/>
      </dsp:nvSpPr>
      <dsp:spPr>
        <a:xfrm>
          <a:off x="0" y="1446195"/>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5. Mauritania – 29.5%</a:t>
          </a:r>
        </a:p>
      </dsp:txBody>
      <dsp:txXfrm>
        <a:off x="0" y="1446195"/>
        <a:ext cx="5619853" cy="361438"/>
      </dsp:txXfrm>
    </dsp:sp>
    <dsp:sp modelId="{9013061F-43E3-448F-8945-F48A5B665586}">
      <dsp:nvSpPr>
        <dsp:cNvPr id="0" name=""/>
        <dsp:cNvSpPr/>
      </dsp:nvSpPr>
      <dsp:spPr>
        <a:xfrm>
          <a:off x="0" y="1807633"/>
          <a:ext cx="5619853" cy="0"/>
        </a:xfrm>
        <a:prstGeom prst="line">
          <a:avLst/>
        </a:prstGeom>
        <a:gradFill rotWithShape="0">
          <a:gsLst>
            <a:gs pos="0">
              <a:schemeClr val="accent5">
                <a:hueOff val="11196811"/>
                <a:satOff val="-5232"/>
                <a:lumOff val="-5882"/>
                <a:alphaOff val="0"/>
                <a:tint val="98000"/>
                <a:hueMod val="94000"/>
                <a:satMod val="130000"/>
                <a:lumMod val="138000"/>
              </a:schemeClr>
            </a:gs>
            <a:gs pos="100000">
              <a:schemeClr val="accent5">
                <a:hueOff val="11196811"/>
                <a:satOff val="-5232"/>
                <a:lumOff val="-5882"/>
                <a:alphaOff val="0"/>
                <a:shade val="94000"/>
                <a:lumMod val="88000"/>
              </a:schemeClr>
            </a:gs>
          </a:gsLst>
          <a:lin ang="5400000" scaled="0"/>
        </a:gradFill>
        <a:ln w="9525" cap="rnd" cmpd="sng" algn="ctr">
          <a:solidFill>
            <a:schemeClr val="accent5">
              <a:hueOff val="11196811"/>
              <a:satOff val="-5232"/>
              <a:lumOff val="-5882"/>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4768D28F-E448-4FF7-9988-5CBA13716017}">
      <dsp:nvSpPr>
        <dsp:cNvPr id="0" name=""/>
        <dsp:cNvSpPr/>
      </dsp:nvSpPr>
      <dsp:spPr>
        <a:xfrm>
          <a:off x="0" y="1807633"/>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6. Syria – 28.2%</a:t>
          </a:r>
        </a:p>
      </dsp:txBody>
      <dsp:txXfrm>
        <a:off x="0" y="1807633"/>
        <a:ext cx="5619853" cy="361438"/>
      </dsp:txXfrm>
    </dsp:sp>
    <dsp:sp modelId="{29C5DA28-B868-4BC4-8CD2-4B986E9537C3}">
      <dsp:nvSpPr>
        <dsp:cNvPr id="0" name=""/>
        <dsp:cNvSpPr/>
      </dsp:nvSpPr>
      <dsp:spPr>
        <a:xfrm>
          <a:off x="0" y="2169071"/>
          <a:ext cx="5619853" cy="0"/>
        </a:xfrm>
        <a:prstGeom prst="line">
          <a:avLst/>
        </a:prstGeom>
        <a:gradFill rotWithShape="0">
          <a:gsLst>
            <a:gs pos="0">
              <a:schemeClr val="accent5">
                <a:hueOff val="13436172"/>
                <a:satOff val="-6278"/>
                <a:lumOff val="-7058"/>
                <a:alphaOff val="0"/>
                <a:tint val="98000"/>
                <a:hueMod val="94000"/>
                <a:satMod val="130000"/>
                <a:lumMod val="138000"/>
              </a:schemeClr>
            </a:gs>
            <a:gs pos="100000">
              <a:schemeClr val="accent5">
                <a:hueOff val="13436172"/>
                <a:satOff val="-6278"/>
                <a:lumOff val="-7058"/>
                <a:alphaOff val="0"/>
                <a:shade val="94000"/>
                <a:lumMod val="88000"/>
              </a:schemeClr>
            </a:gs>
          </a:gsLst>
          <a:lin ang="5400000" scaled="0"/>
        </a:gradFill>
        <a:ln w="9525" cap="rnd" cmpd="sng" algn="ctr">
          <a:solidFill>
            <a:schemeClr val="accent5">
              <a:hueOff val="13436172"/>
              <a:satOff val="-6278"/>
              <a:lumOff val="-7058"/>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826C26A5-AD9E-4D10-A6D8-C0BE01E799CB}">
      <dsp:nvSpPr>
        <dsp:cNvPr id="0" name=""/>
        <dsp:cNvSpPr/>
      </dsp:nvSpPr>
      <dsp:spPr>
        <a:xfrm>
          <a:off x="0" y="2169071"/>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7. Macedonia – 28.1%</a:t>
          </a:r>
        </a:p>
      </dsp:txBody>
      <dsp:txXfrm>
        <a:off x="0" y="2169071"/>
        <a:ext cx="5619853" cy="361438"/>
      </dsp:txXfrm>
    </dsp:sp>
    <dsp:sp modelId="{8131472B-08D1-4793-A1D2-619BDFCA7FBD}">
      <dsp:nvSpPr>
        <dsp:cNvPr id="0" name=""/>
        <dsp:cNvSpPr/>
      </dsp:nvSpPr>
      <dsp:spPr>
        <a:xfrm>
          <a:off x="0" y="2530510"/>
          <a:ext cx="5619853" cy="0"/>
        </a:xfrm>
        <a:prstGeom prst="line">
          <a:avLst/>
        </a:prstGeom>
        <a:gradFill rotWithShape="0">
          <a:gsLst>
            <a:gs pos="0">
              <a:schemeClr val="accent5">
                <a:hueOff val="15675535"/>
                <a:satOff val="-7324"/>
                <a:lumOff val="-8234"/>
                <a:alphaOff val="0"/>
                <a:tint val="98000"/>
                <a:hueMod val="94000"/>
                <a:satMod val="130000"/>
                <a:lumMod val="138000"/>
              </a:schemeClr>
            </a:gs>
            <a:gs pos="100000">
              <a:schemeClr val="accent5">
                <a:hueOff val="15675535"/>
                <a:satOff val="-7324"/>
                <a:lumOff val="-8234"/>
                <a:alphaOff val="0"/>
                <a:shade val="94000"/>
                <a:lumMod val="88000"/>
              </a:schemeClr>
            </a:gs>
          </a:gsLst>
          <a:lin ang="5400000" scaled="0"/>
        </a:gradFill>
        <a:ln w="9525" cap="rnd" cmpd="sng" algn="ctr">
          <a:solidFill>
            <a:schemeClr val="accent5">
              <a:hueOff val="15675535"/>
              <a:satOff val="-7324"/>
              <a:lumOff val="-8234"/>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8944394D-8B29-411E-A948-127FE4ED4CD7}">
      <dsp:nvSpPr>
        <dsp:cNvPr id="0" name=""/>
        <dsp:cNvSpPr/>
      </dsp:nvSpPr>
      <dsp:spPr>
        <a:xfrm>
          <a:off x="0" y="2530510"/>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8. Libya – 28.1%</a:t>
          </a:r>
        </a:p>
      </dsp:txBody>
      <dsp:txXfrm>
        <a:off x="0" y="2530510"/>
        <a:ext cx="5619853" cy="361438"/>
      </dsp:txXfrm>
    </dsp:sp>
    <dsp:sp modelId="{4D2FA71A-BD47-4906-AE73-5842EAD32209}">
      <dsp:nvSpPr>
        <dsp:cNvPr id="0" name=""/>
        <dsp:cNvSpPr/>
      </dsp:nvSpPr>
      <dsp:spPr>
        <a:xfrm>
          <a:off x="0" y="2891948"/>
          <a:ext cx="5619853" cy="0"/>
        </a:xfrm>
        <a:prstGeom prst="line">
          <a:avLst/>
        </a:prstGeom>
        <a:gradFill rotWithShape="0">
          <a:gsLst>
            <a:gs pos="0">
              <a:schemeClr val="accent5">
                <a:hueOff val="17914896"/>
                <a:satOff val="-8371"/>
                <a:lumOff val="-9411"/>
                <a:alphaOff val="0"/>
                <a:tint val="98000"/>
                <a:hueMod val="94000"/>
                <a:satMod val="130000"/>
                <a:lumMod val="138000"/>
              </a:schemeClr>
            </a:gs>
            <a:gs pos="100000">
              <a:schemeClr val="accent5">
                <a:hueOff val="17914896"/>
                <a:satOff val="-8371"/>
                <a:lumOff val="-9411"/>
                <a:alphaOff val="0"/>
                <a:shade val="94000"/>
                <a:lumMod val="88000"/>
              </a:schemeClr>
            </a:gs>
          </a:gsLst>
          <a:lin ang="5400000" scaled="0"/>
        </a:gradFill>
        <a:ln w="9525" cap="rnd" cmpd="sng" algn="ctr">
          <a:solidFill>
            <a:schemeClr val="accent5">
              <a:hueOff val="17914896"/>
              <a:satOff val="-8371"/>
              <a:lumOff val="-9411"/>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E7697372-689E-44BE-8C74-B92DF40DC918}">
      <dsp:nvSpPr>
        <dsp:cNvPr id="0" name=""/>
        <dsp:cNvSpPr/>
      </dsp:nvSpPr>
      <dsp:spPr>
        <a:xfrm>
          <a:off x="0" y="2891948"/>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9. Egypt – 27.8%</a:t>
          </a:r>
        </a:p>
      </dsp:txBody>
      <dsp:txXfrm>
        <a:off x="0" y="2891948"/>
        <a:ext cx="5619853" cy="361438"/>
      </dsp:txXfrm>
    </dsp:sp>
    <dsp:sp modelId="{7DFBDC3B-1D6A-49F5-A5C4-C1EB895AB15F}">
      <dsp:nvSpPr>
        <dsp:cNvPr id="0" name=""/>
        <dsp:cNvSpPr/>
      </dsp:nvSpPr>
      <dsp:spPr>
        <a:xfrm>
          <a:off x="0" y="3253387"/>
          <a:ext cx="5619853" cy="0"/>
        </a:xfrm>
        <a:prstGeom prst="line">
          <a:avLst/>
        </a:prstGeom>
        <a:gradFill rotWithShape="0">
          <a:gsLst>
            <a:gs pos="0">
              <a:schemeClr val="accent5">
                <a:hueOff val="20154258"/>
                <a:satOff val="-9417"/>
                <a:lumOff val="-10587"/>
                <a:alphaOff val="0"/>
                <a:tint val="98000"/>
                <a:hueMod val="94000"/>
                <a:satMod val="130000"/>
                <a:lumMod val="138000"/>
              </a:schemeClr>
            </a:gs>
            <a:gs pos="100000">
              <a:schemeClr val="accent5">
                <a:hueOff val="20154258"/>
                <a:satOff val="-9417"/>
                <a:lumOff val="-10587"/>
                <a:alphaOff val="0"/>
                <a:shade val="94000"/>
                <a:lumMod val="88000"/>
              </a:schemeClr>
            </a:gs>
          </a:gsLst>
          <a:lin ang="5400000" scaled="0"/>
        </a:gradFill>
        <a:ln w="9525" cap="rnd" cmpd="sng" algn="ctr">
          <a:solidFill>
            <a:schemeClr val="accent5">
              <a:hueOff val="20154258"/>
              <a:satOff val="-9417"/>
              <a:lumOff val="-10587"/>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97E7B55D-CC52-4D0D-9931-CB099088217C}">
      <dsp:nvSpPr>
        <dsp:cNvPr id="0" name=""/>
        <dsp:cNvSpPr/>
      </dsp:nvSpPr>
      <dsp:spPr>
        <a:xfrm>
          <a:off x="0" y="3253387"/>
          <a:ext cx="5619853" cy="361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pl-PL" sz="1600" kern="1200"/>
            <a:t>10. South Africa – 27.6%</a:t>
          </a:r>
        </a:p>
      </dsp:txBody>
      <dsp:txXfrm>
        <a:off x="0" y="3253387"/>
        <a:ext cx="5619853" cy="3614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dirty="0"/>
              <a:t>Click to edit Master title style</a:t>
            </a:r>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4068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dirty="0"/>
              <a:t>Click to edit Master title style</a:t>
            </a:r>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7733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dirty="0"/>
              <a:t>Click to edit Master title style</a:t>
            </a:r>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88037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59787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dirty="0"/>
              <a:t>Click to edit Master title style</a:t>
            </a:r>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33404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8731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dirty="0"/>
              <a:t>Click to edit Master title style</a:t>
            </a:r>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7301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dirty="0"/>
              <a:t>Click to edit Master title style</a:t>
            </a:r>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90237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dirty="0"/>
              <a:t>Click to edit Master title style</a:t>
            </a:r>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61733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dirty="0"/>
              <a:t>Click to edit Master title style</a:t>
            </a:r>
          </a:p>
        </p:txBody>
      </p:sp>
      <p:sp>
        <p:nvSpPr>
          <p:cNvPr id="3" name="Content Placeholder 2"/>
          <p:cNvSpPr>
            <a:spLocks noGrp="1"/>
          </p:cNvSpPr>
          <p:nvPr>
            <p:ph idx="1"/>
          </p:nvPr>
        </p:nvSpPr>
        <p:spPr>
          <a:xfrm>
            <a:off x="533400" y="533400"/>
            <a:ext cx="6554867" cy="3767670"/>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245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dirty="0"/>
              <a:t>Click to edit Master title style</a:t>
            </a:r>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1942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dirty="0"/>
              <a:t>Click to edit Master title style</a:t>
            </a:r>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8922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5632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9070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142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dirty="0"/>
              <a:t>Click to edit Master title style</a:t>
            </a:r>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3156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dirty="0"/>
              <a:t>Click to edit Master title style</a:t>
            </a:r>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1/14/2020</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915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1/14/2020</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05037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cs typeface="Calibri Light"/>
              </a:rPr>
              <a:t>MEN AND WOMEN UNEMPLOYMENT</a:t>
            </a:r>
            <a:endParaRPr lang="pl-PL" dirty="0"/>
          </a:p>
        </p:txBody>
      </p:sp>
      <p:sp>
        <p:nvSpPr>
          <p:cNvPr id="3" name="Podtytuł 2"/>
          <p:cNvSpPr>
            <a:spLocks noGrp="1"/>
          </p:cNvSpPr>
          <p:nvPr>
            <p:ph type="subTitle" idx="1"/>
          </p:nvPr>
        </p:nvSpPr>
        <p:spPr/>
        <p:txBody>
          <a:bodyPr/>
          <a:lstStyle/>
          <a:p>
            <a:r>
              <a:rPr lang="pl-PL" dirty="0"/>
              <a:t>IN THE WORLD</a:t>
            </a:r>
          </a:p>
        </p:txBody>
      </p:sp>
    </p:spTree>
    <p:extLst>
      <p:ext uri="{BB962C8B-B14F-4D97-AF65-F5344CB8AC3E}">
        <p14:creationId xmlns:p14="http://schemas.microsoft.com/office/powerpoint/2010/main" val="65031716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Obraz 4" descr="Obraz zawierający osoba, zewnętrzne, kurtka, odzież&#10;&#10;Opis wygenerowany przy bardzo wysokim poziomie pewności">
            <a:extLst>
              <a:ext uri="{FF2B5EF4-FFF2-40B4-BE49-F238E27FC236}">
                <a16:creationId xmlns:a16="http://schemas.microsoft.com/office/drawing/2014/main" id="{9DBBAE83-9733-40FC-A977-C285D83F5147}"/>
              </a:ext>
            </a:extLst>
          </p:cNvPr>
          <p:cNvPicPr>
            <a:picLocks noChangeAspect="1"/>
          </p:cNvPicPr>
          <p:nvPr/>
        </p:nvPicPr>
        <p:blipFill rotWithShape="1">
          <a:blip r:embed="rId2">
            <a:grayscl/>
          </a:blip>
          <a:srcRect l="14667"/>
          <a:stretch/>
        </p:blipFill>
        <p:spPr>
          <a:xfrm>
            <a:off x="20" y="10"/>
            <a:ext cx="9143980" cy="6857990"/>
          </a:xfrm>
          <a:prstGeom prst="rect">
            <a:avLst/>
          </a:prstGeom>
        </p:spPr>
      </p:pic>
    </p:spTree>
    <p:extLst>
      <p:ext uri="{BB962C8B-B14F-4D97-AF65-F5344CB8AC3E}">
        <p14:creationId xmlns:p14="http://schemas.microsoft.com/office/powerpoint/2010/main" val="421579261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2" name="Obraz 2" descr="Obraz zawierający droga, zewnętrzne, samochód, jazda&#10;&#10;Opis wygenerowany przy bardzo wysokim poziomie pewności">
            <a:extLst>
              <a:ext uri="{FF2B5EF4-FFF2-40B4-BE49-F238E27FC236}">
                <a16:creationId xmlns:a16="http://schemas.microsoft.com/office/drawing/2014/main" id="{A8CE9896-A762-472D-B7A0-94F2F644825D}"/>
              </a:ext>
            </a:extLst>
          </p:cNvPr>
          <p:cNvPicPr>
            <a:picLocks noChangeAspect="1"/>
          </p:cNvPicPr>
          <p:nvPr/>
        </p:nvPicPr>
        <p:blipFill rotWithShape="1">
          <a:blip r:embed="rId2"/>
          <a:srcRect l="1446" r="9553" b="-1"/>
          <a:stretch/>
        </p:blipFill>
        <p:spPr>
          <a:xfrm>
            <a:off x="20" y="10"/>
            <a:ext cx="9143980" cy="6857990"/>
          </a:xfrm>
          <a:prstGeom prst="rect">
            <a:avLst/>
          </a:prstGeom>
        </p:spPr>
      </p:pic>
    </p:spTree>
    <p:extLst>
      <p:ext uri="{BB962C8B-B14F-4D97-AF65-F5344CB8AC3E}">
        <p14:creationId xmlns:p14="http://schemas.microsoft.com/office/powerpoint/2010/main" val="2566566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4609862E-48F9-45AC-8D44-67A0268A79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 y="2"/>
            <a:ext cx="9144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3" y="2"/>
            <a:ext cx="9143307"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504526F2-E90E-4F90-A895-8DD29B5A6D51}"/>
              </a:ext>
            </a:extLst>
          </p:cNvPr>
          <p:cNvSpPr>
            <a:spLocks noGrp="1"/>
          </p:cNvSpPr>
          <p:nvPr>
            <p:ph type="title"/>
          </p:nvPr>
        </p:nvSpPr>
        <p:spPr>
          <a:xfrm>
            <a:off x="1256733" y="685799"/>
            <a:ext cx="6000750" cy="2971801"/>
          </a:xfrm>
        </p:spPr>
        <p:txBody>
          <a:bodyPr vert="horz" lIns="91440" tIns="45720" rIns="91440" bIns="45720" rtlCol="0" anchor="b">
            <a:normAutofit fontScale="90000"/>
          </a:bodyPr>
          <a:lstStyle/>
          <a:p>
            <a:r>
              <a:rPr lang="pl-PL" sz="1200" i="1" dirty="0" smtClean="0"/>
              <a:t/>
            </a:r>
            <a:br>
              <a:rPr lang="pl-PL" sz="1200" i="1" dirty="0" smtClean="0"/>
            </a:br>
            <a:r>
              <a:rPr lang="pl-PL" sz="1200" i="1" dirty="0"/>
              <a:t/>
            </a:r>
            <a:br>
              <a:rPr lang="pl-PL" sz="1200" i="1" dirty="0"/>
            </a:br>
            <a:r>
              <a:rPr lang="pl-PL" sz="1200" i="1" dirty="0" smtClean="0"/>
              <a:t/>
            </a:r>
            <a:br>
              <a:rPr lang="pl-PL" sz="1200" i="1" dirty="0" smtClean="0"/>
            </a:br>
            <a:r>
              <a:rPr lang="pl-PL" sz="1200" i="1" dirty="0"/>
              <a:t/>
            </a:r>
            <a:br>
              <a:rPr lang="pl-PL" sz="1200" i="1" dirty="0"/>
            </a:br>
            <a:r>
              <a:rPr lang="pl-PL" sz="1200" i="1" dirty="0" smtClean="0"/>
              <a:t/>
            </a:r>
            <a:br>
              <a:rPr lang="pl-PL" sz="1200" i="1" dirty="0" smtClean="0"/>
            </a:br>
            <a:r>
              <a:rPr lang="pl-PL" sz="1200" i="1" dirty="0"/>
              <a:t/>
            </a:r>
            <a:br>
              <a:rPr lang="pl-PL" sz="1200" i="1" dirty="0"/>
            </a:br>
            <a:r>
              <a:rPr lang="en-US" sz="1200" i="1" dirty="0" smtClean="0"/>
              <a:t>The </a:t>
            </a:r>
            <a:r>
              <a:rPr lang="en-US" sz="1200" i="1" dirty="0"/>
              <a:t>European Commission support for </a:t>
            </a:r>
            <a:r>
              <a:rPr lang="en-US" sz="1200" i="1" dirty="0">
                <a:latin typeface="Calibri" panose="020F0502020204030204" pitchFamily="34" charset="0"/>
                <a:ea typeface="Calibri" panose="020F0502020204030204" pitchFamily="34" charset="0"/>
                <a:cs typeface="Times New Roman" panose="02020603050405020304" pitchFamily="18" charset="0"/>
              </a:rPr>
              <a:t>production of this publication does not constitute an endorsement of the contents which reflects the views only of the authors, and the Commission cannot be held responsi­ble for any use which may be made of the information contained therein.”</a:t>
            </a:r>
            <a:r>
              <a:rPr lang="en-US" sz="1200" dirty="0">
                <a:solidFill>
                  <a:srgbClr val="000000"/>
                </a:solidFill>
                <a:latin typeface="Times New Roman" panose="02020603050405020304" pitchFamily="18" charset="0"/>
                <a:ea typeface="Times New Roman" panose="02020603050405020304" pitchFamily="18" charset="0"/>
              </a:rPr>
              <a:t> </a:t>
            </a:r>
            <a:r>
              <a:rPr lang="pl-PL" sz="1200" dirty="0"/>
              <a:t/>
            </a:r>
            <a:br>
              <a:rPr lang="pl-PL" sz="1200" dirty="0"/>
            </a:br>
            <a:r>
              <a:rPr lang="pl-PL" sz="4800" dirty="0"/>
              <a:t/>
            </a:r>
            <a:br>
              <a:rPr lang="pl-PL" sz="4800" dirty="0"/>
            </a:br>
            <a:endParaRPr lang="en-US" sz="4800" dirty="0"/>
          </a:p>
        </p:txBody>
      </p:sp>
      <p:sp>
        <p:nvSpPr>
          <p:cNvPr id="3" name="pole tekstowe 2">
            <a:extLst>
              <a:ext uri="{FF2B5EF4-FFF2-40B4-BE49-F238E27FC236}">
                <a16:creationId xmlns:a16="http://schemas.microsoft.com/office/drawing/2014/main" id="{DFA01EFA-0A20-40BF-B538-F1ACD6D3B529}"/>
              </a:ext>
            </a:extLst>
          </p:cNvPr>
          <p:cNvSpPr txBox="1"/>
          <p:nvPr/>
        </p:nvSpPr>
        <p:spPr>
          <a:xfrm>
            <a:off x="389385" y="5880161"/>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a:t>MADE BY:</a:t>
            </a:r>
          </a:p>
          <a:p>
            <a:r>
              <a:rPr lang="pl-PL"/>
              <a:t>Maciej Hemlich</a:t>
            </a:r>
            <a:endParaRPr lang="pl-PL" dirty="0"/>
          </a:p>
        </p:txBody>
      </p:sp>
      <p:pic>
        <p:nvPicPr>
          <p:cNvPr id="12" name="Obraz 11" descr="https://eacea.ec.europa.eu/sites/eacea-site/files/eu_flag_co_funded_pos_rgb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7126" y="846813"/>
            <a:ext cx="3528392" cy="504056"/>
          </a:xfrm>
          <a:prstGeom prst="rect">
            <a:avLst/>
          </a:prstGeom>
          <a:noFill/>
          <a:ln>
            <a:noFill/>
          </a:ln>
        </p:spPr>
      </p:pic>
      <p:pic>
        <p:nvPicPr>
          <p:cNvPr id="14" name="Obraz 13" descr="C:\Users\iza\Desktop\Erasmus+\Erasmus+ nowy\Erasmus+-logo.png"/>
          <p:cNvPicPr/>
          <p:nvPr/>
        </p:nvPicPr>
        <p:blipFill>
          <a:blip r:embed="rId3">
            <a:extLst>
              <a:ext uri="{28A0092B-C50C-407E-A947-70E740481C1C}">
                <a14:useLocalDpi xmlns:a14="http://schemas.microsoft.com/office/drawing/2010/main" val="0"/>
              </a:ext>
            </a:extLst>
          </a:blip>
          <a:srcRect/>
          <a:stretch>
            <a:fillRect/>
          </a:stretch>
        </p:blipFill>
        <p:spPr bwMode="auto">
          <a:xfrm>
            <a:off x="2783209" y="2455817"/>
            <a:ext cx="1788790" cy="679269"/>
          </a:xfrm>
          <a:prstGeom prst="rect">
            <a:avLst/>
          </a:prstGeom>
          <a:noFill/>
          <a:ln>
            <a:noFill/>
          </a:ln>
        </p:spPr>
      </p:pic>
    </p:spTree>
    <p:extLst>
      <p:ext uri="{BB962C8B-B14F-4D97-AF65-F5344CB8AC3E}">
        <p14:creationId xmlns:p14="http://schemas.microsoft.com/office/powerpoint/2010/main" val="9197131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81D8152-CD22-42F6-8A55-6BAFE48C26AE}"/>
              </a:ext>
            </a:extLst>
          </p:cNvPr>
          <p:cNvSpPr>
            <a:spLocks noGrp="1"/>
          </p:cNvSpPr>
          <p:nvPr>
            <p:ph type="title"/>
          </p:nvPr>
        </p:nvSpPr>
        <p:spPr>
          <a:xfrm>
            <a:off x="513159" y="685799"/>
            <a:ext cx="2810333" cy="4892040"/>
          </a:xfrm>
        </p:spPr>
        <p:txBody>
          <a:bodyPr>
            <a:normAutofit/>
          </a:bodyPr>
          <a:lstStyle/>
          <a:p>
            <a:pPr algn="r"/>
            <a:r>
              <a:rPr lang="pl-PL" sz="2200" err="1"/>
              <a:t>What</a:t>
            </a:r>
            <a:r>
              <a:rPr lang="pl-PL" sz="2200"/>
              <a:t> </a:t>
            </a:r>
            <a:r>
              <a:rPr lang="pl-PL" sz="2200" err="1"/>
              <a:t>is</a:t>
            </a:r>
            <a:r>
              <a:rPr lang="pl-PL" sz="2200"/>
              <a:t> the </a:t>
            </a:r>
            <a:r>
              <a:rPr lang="pl-PL" sz="2200" err="1"/>
              <a:t>unemployment</a:t>
            </a:r>
            <a:r>
              <a:rPr lang="pl-PL" sz="2200"/>
              <a:t>?</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5A5D0C-E836-4C34-B6B7-E22A22F3138A}"/>
              </a:ext>
            </a:extLst>
          </p:cNvPr>
          <p:cNvSpPr>
            <a:spLocks noGrp="1"/>
          </p:cNvSpPr>
          <p:nvPr>
            <p:ph idx="1"/>
          </p:nvPr>
        </p:nvSpPr>
        <p:spPr>
          <a:xfrm>
            <a:off x="3734971" y="685799"/>
            <a:ext cx="4716195" cy="4892040"/>
          </a:xfrm>
        </p:spPr>
        <p:txBody>
          <a:bodyPr>
            <a:normAutofit/>
          </a:bodyPr>
          <a:lstStyle/>
          <a:p>
            <a:r>
              <a:rPr lang="pl-PL" b="1">
                <a:solidFill>
                  <a:schemeClr val="tx1"/>
                </a:solidFill>
                <a:ea typeface="+mn-lt"/>
                <a:cs typeface="+mn-lt"/>
              </a:rPr>
              <a:t>Unemployment</a:t>
            </a:r>
            <a:r>
              <a:rPr lang="pl-PL">
                <a:solidFill>
                  <a:schemeClr val="tx1"/>
                </a:solidFill>
                <a:ea typeface="+mn-lt"/>
                <a:cs typeface="+mn-lt"/>
              </a:rPr>
              <a:t>, according to the Organisation for Economic Co-operation and Development (OECD), is when persons above a specified age (usually above 15) are not in paid employment or self-employment and are currently available for work during the reference period.</a:t>
            </a:r>
            <a:endParaRPr lang="pl-PL" baseline="30000">
              <a:solidFill>
                <a:schemeClr val="tx1"/>
              </a:solidFill>
            </a:endParaRPr>
          </a:p>
        </p:txBody>
      </p:sp>
    </p:spTree>
    <p:extLst>
      <p:ext uri="{BB962C8B-B14F-4D97-AF65-F5344CB8AC3E}">
        <p14:creationId xmlns:p14="http://schemas.microsoft.com/office/powerpoint/2010/main" val="3804580050"/>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6" name="Straight Connector 32">
            <a:extLst>
              <a:ext uri="{FF2B5EF4-FFF2-40B4-BE49-F238E27FC236}">
                <a16:creationId xmlns:a16="http://schemas.microsoft.com/office/drawing/2014/main" id="{0512F9CB-A1A0-4043-A103-F6A4B94B695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4">
            <a:extLst>
              <a:ext uri="{FF2B5EF4-FFF2-40B4-BE49-F238E27FC236}">
                <a16:creationId xmlns:a16="http://schemas.microsoft.com/office/drawing/2014/main" id="{ADBE6588-EE16-4389-857C-86A156D49E5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6">
            <a:extLst>
              <a:ext uri="{FF2B5EF4-FFF2-40B4-BE49-F238E27FC236}">
                <a16:creationId xmlns:a16="http://schemas.microsoft.com/office/drawing/2014/main" id="{17FD48D2-B0A7-413D-B947-AA55AC1296D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38">
            <a:extLst>
              <a:ext uri="{FF2B5EF4-FFF2-40B4-BE49-F238E27FC236}">
                <a16:creationId xmlns:a16="http://schemas.microsoft.com/office/drawing/2014/main" id="{2BE668D0-D906-4EEE-B32F-8C028624B8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0">
            <a:extLst>
              <a:ext uri="{FF2B5EF4-FFF2-40B4-BE49-F238E27FC236}">
                <a16:creationId xmlns:a16="http://schemas.microsoft.com/office/drawing/2014/main" id="{D1DE67A3-B8F6-4CFD-A8E0-D15200F2315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42">
            <a:extLst>
              <a:ext uri="{FF2B5EF4-FFF2-40B4-BE49-F238E27FC236}">
                <a16:creationId xmlns:a16="http://schemas.microsoft.com/office/drawing/2014/main" id="{991E317B-75E3-4171-A07A-B263C1D6DC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CCDE970-B74E-4DBF-8103-07D544CF61C6}"/>
              </a:ext>
            </a:extLst>
          </p:cNvPr>
          <p:cNvSpPr>
            <a:spLocks noGrp="1"/>
          </p:cNvSpPr>
          <p:nvPr>
            <p:ph type="title"/>
          </p:nvPr>
        </p:nvSpPr>
        <p:spPr>
          <a:xfrm>
            <a:off x="5649532" y="628617"/>
            <a:ext cx="2978927" cy="3028983"/>
          </a:xfrm>
        </p:spPr>
        <p:txBody>
          <a:bodyPr vert="horz" lIns="91440" tIns="45720" rIns="91440" bIns="45720" rtlCol="0" anchor="b">
            <a:normAutofit/>
          </a:bodyPr>
          <a:lstStyle/>
          <a:p>
            <a:pPr>
              <a:lnSpc>
                <a:spcPct val="90000"/>
              </a:lnSpc>
            </a:pPr>
            <a:r>
              <a:rPr lang="en-US" sz="3000">
                <a:solidFill>
                  <a:srgbClr val="FFFFFF"/>
                </a:solidFill>
              </a:rPr>
              <a:t>How many people are unemployed?</a:t>
            </a:r>
          </a:p>
        </p:txBody>
      </p:sp>
      <p:sp useBgFill="1">
        <p:nvSpPr>
          <p:cNvPr id="53" name="Snip Diagonal Corner Rectangle 6">
            <a:extLst>
              <a:ext uri="{FF2B5EF4-FFF2-40B4-BE49-F238E27FC236}">
                <a16:creationId xmlns:a16="http://schemas.microsoft.com/office/drawing/2014/main" id="{4A9B19C2-B29A-4924-9E7E-6FBF17F585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500" y="620722"/>
            <a:ext cx="4814083" cy="5286838"/>
          </a:xfrm>
          <a:prstGeom prst="snip2DiagRect">
            <a:avLst>
              <a:gd name="adj1" fmla="val 10973"/>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descr="Obraz zawierający mapa, zrzut ekranu&#10;&#10;Opis wygenerowany przy bardzo wysokim poziomie pewności">
            <a:extLst>
              <a:ext uri="{FF2B5EF4-FFF2-40B4-BE49-F238E27FC236}">
                <a16:creationId xmlns:a16="http://schemas.microsoft.com/office/drawing/2014/main" id="{7B43FB83-F87E-432F-8841-9ED543044F55}"/>
              </a:ext>
            </a:extLst>
          </p:cNvPr>
          <p:cNvPicPr>
            <a:picLocks noGrp="1" noChangeAspect="1"/>
          </p:cNvPicPr>
          <p:nvPr>
            <p:ph idx="1"/>
          </p:nvPr>
        </p:nvPicPr>
        <p:blipFill>
          <a:blip r:embed="rId2"/>
          <a:stretch>
            <a:fillRect/>
          </a:stretch>
        </p:blipFill>
        <p:spPr>
          <a:xfrm>
            <a:off x="556384" y="1560660"/>
            <a:ext cx="4736692" cy="3127451"/>
          </a:xfrm>
          <a:prstGeom prst="rect">
            <a:avLst/>
          </a:prstGeom>
        </p:spPr>
      </p:pic>
      <p:grpSp>
        <p:nvGrpSpPr>
          <p:cNvPr id="54" name="Group 46">
            <a:extLst>
              <a:ext uri="{FF2B5EF4-FFF2-40B4-BE49-F238E27FC236}">
                <a16:creationId xmlns:a16="http://schemas.microsoft.com/office/drawing/2014/main" id="{34C85634-D5F5-4047-8F35-F4B1F50AB1A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48" name="Straight Connector 47">
              <a:extLst>
                <a:ext uri="{FF2B5EF4-FFF2-40B4-BE49-F238E27FC236}">
                  <a16:creationId xmlns:a16="http://schemas.microsoft.com/office/drawing/2014/main" id="{1224BF71-948F-411D-AA79-8B231571519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434B4526-E715-4199-A597-CD757CB4A02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35E295A6-48D5-4F9E-A32C-5D87EAA5E7E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E10BF5B3-9260-4D36-BB24-07BC414B9D4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AAE0C886-FA2E-4E7C-BC00-8397AAEC865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38622006"/>
      </p:ext>
    </p:extLst>
  </p:cSld>
  <p:clrMapOvr>
    <a:overrideClrMapping bg1="lt1" tx1="dk1" bg2="lt2" tx2="dk2" accent1="accent1" accent2="accent2" accent3="accent3" accent4="accent4" accent5="accent5" accent6="accent6" hlink="hlink" folHlink="folHlink"/>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76F8BF-C7BF-4DD4-86B2-9A3B0B81F3B4}"/>
              </a:ext>
            </a:extLst>
          </p:cNvPr>
          <p:cNvSpPr>
            <a:spLocks noGrp="1"/>
          </p:cNvSpPr>
          <p:nvPr>
            <p:ph type="title"/>
          </p:nvPr>
        </p:nvSpPr>
        <p:spPr/>
        <p:txBody>
          <a:bodyPr/>
          <a:lstStyle/>
          <a:p>
            <a:r>
              <a:rPr lang="pl-PL"/>
              <a:t>Unemployment in europe</a:t>
            </a:r>
          </a:p>
        </p:txBody>
      </p:sp>
      <p:pic>
        <p:nvPicPr>
          <p:cNvPr id="4" name="Obraz 4" descr="Obraz zawierający mapa, zrzut ekranu&#10;&#10;Opis wygenerowany przy bardzo wysokim poziomie pewności">
            <a:extLst>
              <a:ext uri="{FF2B5EF4-FFF2-40B4-BE49-F238E27FC236}">
                <a16:creationId xmlns:a16="http://schemas.microsoft.com/office/drawing/2014/main" id="{540A866E-9135-4231-93F6-B9E9F5713D85}"/>
              </a:ext>
            </a:extLst>
          </p:cNvPr>
          <p:cNvPicPr>
            <a:picLocks noGrp="1" noChangeAspect="1"/>
          </p:cNvPicPr>
          <p:nvPr>
            <p:ph idx="1"/>
          </p:nvPr>
        </p:nvPicPr>
        <p:blipFill>
          <a:blip r:embed="rId2"/>
          <a:stretch>
            <a:fillRect/>
          </a:stretch>
        </p:blipFill>
        <p:spPr>
          <a:xfrm>
            <a:off x="1005807" y="383663"/>
            <a:ext cx="5560139" cy="4107075"/>
          </a:xfrm>
        </p:spPr>
      </p:pic>
    </p:spTree>
    <p:extLst>
      <p:ext uri="{BB962C8B-B14F-4D97-AF65-F5344CB8AC3E}">
        <p14:creationId xmlns:p14="http://schemas.microsoft.com/office/powerpoint/2010/main" val="2707372266"/>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509B08A-C1EC-478C-86AF-60ADE06D9B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48540DC-7807-49C3-AA24-6B3554225761}"/>
              </a:ext>
            </a:extLst>
          </p:cNvPr>
          <p:cNvSpPr>
            <a:spLocks noGrp="1"/>
          </p:cNvSpPr>
          <p:nvPr>
            <p:ph type="title"/>
          </p:nvPr>
        </p:nvSpPr>
        <p:spPr>
          <a:xfrm>
            <a:off x="480217" y="685800"/>
            <a:ext cx="3613992" cy="4603749"/>
          </a:xfrm>
        </p:spPr>
        <p:txBody>
          <a:bodyPr>
            <a:normAutofit/>
          </a:bodyPr>
          <a:lstStyle/>
          <a:p>
            <a:pPr algn="r"/>
            <a:r>
              <a:rPr lang="pl-PL" sz="4500" dirty="0">
                <a:ea typeface="+mj-lt"/>
                <a:cs typeface="+mj-lt"/>
              </a:rPr>
              <a:t>Do </a:t>
            </a:r>
            <a:r>
              <a:rPr lang="pl-PL" sz="4500" dirty="0" err="1">
                <a:ea typeface="+mj-lt"/>
                <a:cs typeface="+mj-lt"/>
              </a:rPr>
              <a:t>you</a:t>
            </a:r>
            <a:r>
              <a:rPr lang="pl-PL" sz="4500" dirty="0">
                <a:ea typeface="+mj-lt"/>
                <a:cs typeface="+mj-lt"/>
              </a:rPr>
              <a:t> </a:t>
            </a:r>
            <a:r>
              <a:rPr lang="pl-PL" sz="4500" dirty="0" err="1">
                <a:ea typeface="+mj-lt"/>
                <a:cs typeface="+mj-lt"/>
              </a:rPr>
              <a:t>know</a:t>
            </a:r>
            <a:r>
              <a:rPr lang="pl-PL" sz="4500" dirty="0">
                <a:ea typeface="+mj-lt"/>
                <a:cs typeface="+mj-lt"/>
              </a:rPr>
              <a:t> </a:t>
            </a:r>
            <a:r>
              <a:rPr lang="pl-PL" sz="4500" dirty="0" err="1">
                <a:ea typeface="+mj-lt"/>
                <a:cs typeface="+mj-lt"/>
              </a:rPr>
              <a:t>that</a:t>
            </a:r>
            <a:r>
              <a:rPr lang="pl-PL" sz="4500" dirty="0">
                <a:ea typeface="+mj-lt"/>
                <a:cs typeface="+mj-lt"/>
              </a:rPr>
              <a:t>...</a:t>
            </a:r>
            <a:endParaRPr lang="pl-PL" sz="4500" dirty="0"/>
          </a:p>
        </p:txBody>
      </p:sp>
      <p:sp>
        <p:nvSpPr>
          <p:cNvPr id="22" name="Rectangle 21">
            <a:extLst>
              <a:ext uri="{FF2B5EF4-FFF2-40B4-BE49-F238E27FC236}">
                <a16:creationId xmlns:a16="http://schemas.microsoft.com/office/drawing/2014/main" id="{221CC330-4259-4C32-BF8B-5FE13FFABB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56F47896-50DC-4EEC-BABA-1A0824E78299}"/>
              </a:ext>
            </a:extLst>
          </p:cNvPr>
          <p:cNvSpPr>
            <a:spLocks noGrp="1"/>
          </p:cNvSpPr>
          <p:nvPr>
            <p:ph idx="1"/>
          </p:nvPr>
        </p:nvSpPr>
        <p:spPr>
          <a:xfrm>
            <a:off x="4969238" y="685800"/>
            <a:ext cx="3659219" cy="4603750"/>
          </a:xfrm>
        </p:spPr>
        <p:txBody>
          <a:bodyPr>
            <a:normAutofit/>
          </a:bodyPr>
          <a:lstStyle/>
          <a:p>
            <a:r>
              <a:rPr lang="pl-PL">
                <a:solidFill>
                  <a:schemeClr val="tx1"/>
                </a:solidFill>
                <a:ea typeface="+mn-lt"/>
                <a:cs typeface="+mn-lt"/>
              </a:rPr>
              <a:t>172 Million people globally or 5% of the reported workforce of the world were without a job in 2018 according to the International Labour Organization (ILO).</a:t>
            </a:r>
            <a:endParaRPr lang="pl-PL">
              <a:solidFill>
                <a:schemeClr val="tx1"/>
              </a:solidFill>
            </a:endParaRPr>
          </a:p>
        </p:txBody>
      </p:sp>
    </p:spTree>
    <p:extLst>
      <p:ext uri="{BB962C8B-B14F-4D97-AF65-F5344CB8AC3E}">
        <p14:creationId xmlns:p14="http://schemas.microsoft.com/office/powerpoint/2010/main" val="1101394965"/>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4" name="Straight Connector 16">
            <a:extLst>
              <a:ext uri="{FF2B5EF4-FFF2-40B4-BE49-F238E27FC236}">
                <a16:creationId xmlns:a16="http://schemas.microsoft.com/office/drawing/2014/main" id="{8FD48FB1-66D8-4676-B0AA-C139A1DB78D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71009" y="8467"/>
            <a:ext cx="28575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8">
            <a:extLst>
              <a:ext uri="{FF2B5EF4-FFF2-40B4-BE49-F238E27FC236}">
                <a16:creationId xmlns:a16="http://schemas.microsoft.com/office/drawing/2014/main" id="{F033F5AE-6728-4F19-8DED-658E674B31B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581127" y="91545"/>
            <a:ext cx="456049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20">
            <a:extLst>
              <a:ext uri="{FF2B5EF4-FFF2-40B4-BE49-F238E27FC236}">
                <a16:creationId xmlns:a16="http://schemas.microsoft.com/office/drawing/2014/main" id="{82C7D74A-18BA-4709-A808-44E8815C443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26868" y="228600"/>
            <a:ext cx="371475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B5164A3F-1561-4039-8185-AB0EEB713EA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01877" y="32278"/>
            <a:ext cx="3639742"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2A35DB53-42BE-460E-9CA1-1294C98463C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84069" y="609601"/>
            <a:ext cx="325754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7" name="Rectangle 26">
            <a:extLst>
              <a:ext uri="{FF2B5EF4-FFF2-40B4-BE49-F238E27FC236}">
                <a16:creationId xmlns:a16="http://schemas.microsoft.com/office/drawing/2014/main" id="{8777B48D-7BF2-470D-876B-50CD5CC8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C2AAA1D-E0F5-4979-B6BF-8C080BFBC43D}"/>
              </a:ext>
            </a:extLst>
          </p:cNvPr>
          <p:cNvSpPr>
            <a:spLocks noGrp="1"/>
          </p:cNvSpPr>
          <p:nvPr>
            <p:ph type="title"/>
          </p:nvPr>
        </p:nvSpPr>
        <p:spPr>
          <a:xfrm>
            <a:off x="513159" y="685799"/>
            <a:ext cx="3585861" cy="2971801"/>
          </a:xfrm>
        </p:spPr>
        <p:txBody>
          <a:bodyPr vert="horz" lIns="91440" tIns="45720" rIns="91440" bIns="45720" rtlCol="0" anchor="b">
            <a:normAutofit/>
          </a:bodyPr>
          <a:lstStyle/>
          <a:p>
            <a:pPr>
              <a:lnSpc>
                <a:spcPct val="90000"/>
              </a:lnSpc>
            </a:pPr>
            <a:r>
              <a:rPr lang="en-US" sz="2600"/>
              <a:t>Unemployment in the European Union, Switzerland and two EEA countries (Iceland and Norway) in March 2017</a:t>
            </a:r>
          </a:p>
        </p:txBody>
      </p:sp>
      <p:pic>
        <p:nvPicPr>
          <p:cNvPr id="4" name="Obraz 4" descr="Obraz zawierający mapa, tekst&#10;&#10;Opis wygenerowany przy bardzo wysokim poziomie pewności">
            <a:extLst>
              <a:ext uri="{FF2B5EF4-FFF2-40B4-BE49-F238E27FC236}">
                <a16:creationId xmlns:a16="http://schemas.microsoft.com/office/drawing/2014/main" id="{AEA9C78C-ABD1-4049-9477-5AB9F88E2C57}"/>
              </a:ext>
            </a:extLst>
          </p:cNvPr>
          <p:cNvPicPr>
            <a:picLocks noGrp="1" noChangeAspect="1"/>
          </p:cNvPicPr>
          <p:nvPr>
            <p:ph idx="1"/>
          </p:nvPr>
        </p:nvPicPr>
        <p:blipFill rotWithShape="1">
          <a:blip r:embed="rId2"/>
          <a:srcRect l="288" t="301" r="27508" b="-437"/>
          <a:stretch/>
        </p:blipFill>
        <p:spPr>
          <a:xfrm>
            <a:off x="4142751" y="645"/>
            <a:ext cx="5001705" cy="6867289"/>
          </a:xfrm>
          <a:prstGeom prst="rect">
            <a:avLst/>
          </a:prstGeom>
          <a:effectLst>
            <a:innerShdw blurRad="57150" dist="38100" dir="14460000">
              <a:prstClr val="black">
                <a:alpha val="70000"/>
              </a:prstClr>
            </a:innerShdw>
          </a:effectLst>
        </p:spPr>
      </p:pic>
      <p:grpSp>
        <p:nvGrpSpPr>
          <p:cNvPr id="29" name="Group 28">
            <a:extLst>
              <a:ext uri="{FF2B5EF4-FFF2-40B4-BE49-F238E27FC236}">
                <a16:creationId xmlns:a16="http://schemas.microsoft.com/office/drawing/2014/main" id="{83DA8283-3FF4-47B3-9266-60768C74320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94899" y="8468"/>
            <a:ext cx="4346718" cy="5874808"/>
            <a:chOff x="6108170" y="8467"/>
            <a:chExt cx="6080656" cy="6163733"/>
          </a:xfrm>
        </p:grpSpPr>
        <p:cxnSp>
          <p:nvCxnSpPr>
            <p:cNvPr id="30" name="Straight Connector 29">
              <a:extLst>
                <a:ext uri="{FF2B5EF4-FFF2-40B4-BE49-F238E27FC236}">
                  <a16:creationId xmlns:a16="http://schemas.microsoft.com/office/drawing/2014/main" id="{EDEB65FF-EAD9-4242-80AE-A3FC7EB1EB1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178B5500-48F2-41FA-BD8C-3C2400F620E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847B2E66-9934-4251-A5B0-A180C0CC93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5CDA1666-64EC-4838-B0E1-4D545ECEA29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7CC99E35-6C12-4F89-8CDA-9FD8B3CEE1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408719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8C9BF8-B64F-416E-8E31-EAEDD7029A4E}"/>
              </a:ext>
            </a:extLst>
          </p:cNvPr>
          <p:cNvSpPr>
            <a:spLocks noGrp="1"/>
          </p:cNvSpPr>
          <p:nvPr>
            <p:ph type="title"/>
          </p:nvPr>
        </p:nvSpPr>
        <p:spPr>
          <a:xfrm>
            <a:off x="513159" y="4487332"/>
            <a:ext cx="6400800" cy="1507067"/>
          </a:xfrm>
        </p:spPr>
        <p:txBody>
          <a:bodyPr>
            <a:normAutofit/>
          </a:bodyPr>
          <a:lstStyle/>
          <a:p>
            <a:r>
              <a:rPr lang="pl-PL" dirty="0" err="1"/>
              <a:t>Why</a:t>
            </a:r>
            <a:r>
              <a:rPr lang="pl-PL" dirty="0"/>
              <a:t> </a:t>
            </a:r>
            <a:r>
              <a:rPr lang="pl-PL" dirty="0" err="1"/>
              <a:t>more</a:t>
            </a:r>
            <a:r>
              <a:rPr lang="pl-PL" dirty="0"/>
              <a:t> </a:t>
            </a:r>
            <a:r>
              <a:rPr lang="pl-PL" dirty="0" err="1"/>
              <a:t>women</a:t>
            </a:r>
            <a:r>
              <a:rPr lang="pl-PL" dirty="0"/>
              <a:t> </a:t>
            </a:r>
            <a:r>
              <a:rPr lang="pl-PL" dirty="0" err="1"/>
              <a:t>are</a:t>
            </a:r>
            <a:r>
              <a:rPr lang="pl-PL" dirty="0"/>
              <a:t> </a:t>
            </a:r>
            <a:r>
              <a:rPr lang="pl-PL" dirty="0" err="1"/>
              <a:t>unemployed</a:t>
            </a:r>
            <a:r>
              <a:rPr lang="pl-PL" dirty="0"/>
              <a:t> </a:t>
            </a:r>
            <a:r>
              <a:rPr lang="pl-PL" dirty="0" err="1"/>
              <a:t>than</a:t>
            </a:r>
            <a:r>
              <a:rPr lang="pl-PL" dirty="0"/>
              <a:t> men?</a:t>
            </a:r>
          </a:p>
        </p:txBody>
      </p:sp>
      <p:graphicFrame>
        <p:nvGraphicFramePr>
          <p:cNvPr id="4" name="Diagram 3">
            <a:extLst>
              <a:ext uri="{FF2B5EF4-FFF2-40B4-BE49-F238E27FC236}">
                <a16:creationId xmlns:a16="http://schemas.microsoft.com/office/drawing/2014/main" id="{0E9B819C-8775-47BE-957B-B80FF7E96BD2}"/>
              </a:ext>
            </a:extLst>
          </p:cNvPr>
          <p:cNvGraphicFramePr/>
          <p:nvPr>
            <p:extLst>
              <p:ext uri="{D42A27DB-BD31-4B8C-83A1-F6EECF244321}">
                <p14:modId xmlns:p14="http://schemas.microsoft.com/office/powerpoint/2010/main" val="2416116322"/>
              </p:ext>
            </p:extLst>
          </p:nvPr>
        </p:nvGraphicFramePr>
        <p:xfrm>
          <a:off x="513159" y="685800"/>
          <a:ext cx="8115299" cy="361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84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29448D9-8F1D-4CFE-93BA-E0272F0DBD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EC257C3-7A2F-4E95-BB0F-17922757E14F}"/>
              </a:ext>
            </a:extLst>
          </p:cNvPr>
          <p:cNvSpPr>
            <a:spLocks noGrp="1"/>
          </p:cNvSpPr>
          <p:nvPr>
            <p:ph type="title"/>
          </p:nvPr>
        </p:nvSpPr>
        <p:spPr>
          <a:xfrm>
            <a:off x="513159" y="4487332"/>
            <a:ext cx="5657850" cy="1507067"/>
          </a:xfrm>
        </p:spPr>
        <p:txBody>
          <a:bodyPr>
            <a:normAutofit/>
          </a:bodyPr>
          <a:lstStyle/>
          <a:p>
            <a:pPr>
              <a:lnSpc>
                <a:spcPct val="90000"/>
              </a:lnSpc>
            </a:pPr>
            <a:r>
              <a:rPr lang="pl-PL">
                <a:ea typeface="+mj-lt"/>
                <a:cs typeface="+mj-lt"/>
              </a:rPr>
              <a:t>Highest Female Unemployment Rates In The World</a:t>
            </a:r>
            <a:endParaRPr lang="pl-PL"/>
          </a:p>
        </p:txBody>
      </p:sp>
      <p:grpSp>
        <p:nvGrpSpPr>
          <p:cNvPr id="14" name="Group 13">
            <a:extLst>
              <a:ext uri="{FF2B5EF4-FFF2-40B4-BE49-F238E27FC236}">
                <a16:creationId xmlns:a16="http://schemas.microsoft.com/office/drawing/2014/main" id="{94749DEA-AC6C-4834-A330-03A1796B892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5" name="Straight Connector 14">
              <a:extLst>
                <a:ext uri="{FF2B5EF4-FFF2-40B4-BE49-F238E27FC236}">
                  <a16:creationId xmlns:a16="http://schemas.microsoft.com/office/drawing/2014/main" id="{20CBC5D1-BAF0-454E-9D7C-68370AA9545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8ABB9F45-32F7-4915-A94F-F1E34B32DED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94EA6F09-00FD-4C50-A2DF-D0B1CC4C9AB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B8B975B-2618-4734-A401-FAB74519010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4EF4B123-0577-4F10-986B-6BD86396ABB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graphicFrame>
        <p:nvGraphicFramePr>
          <p:cNvPr id="7" name="Diagram 7">
            <a:extLst>
              <a:ext uri="{FF2B5EF4-FFF2-40B4-BE49-F238E27FC236}">
                <a16:creationId xmlns:a16="http://schemas.microsoft.com/office/drawing/2014/main" id="{FB947183-5B37-42B9-9BA0-DC7DED3A067F}"/>
              </a:ext>
            </a:extLst>
          </p:cNvPr>
          <p:cNvGraphicFramePr/>
          <p:nvPr>
            <p:extLst>
              <p:ext uri="{D42A27DB-BD31-4B8C-83A1-F6EECF244321}">
                <p14:modId xmlns:p14="http://schemas.microsoft.com/office/powerpoint/2010/main" val="3595374932"/>
              </p:ext>
            </p:extLst>
          </p:nvPr>
        </p:nvGraphicFramePr>
        <p:xfrm>
          <a:off x="513158" y="685800"/>
          <a:ext cx="5619853" cy="3615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979701"/>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208DE0C-FCEA-4BEE-94CF-A92A43A89B6F}"/>
              </a:ext>
            </a:extLst>
          </p:cNvPr>
          <p:cNvSpPr>
            <a:spLocks noGrp="1"/>
          </p:cNvSpPr>
          <p:nvPr>
            <p:ph type="title"/>
          </p:nvPr>
        </p:nvSpPr>
        <p:spPr>
          <a:xfrm>
            <a:off x="513159" y="685799"/>
            <a:ext cx="2810333" cy="4892040"/>
          </a:xfrm>
        </p:spPr>
        <p:txBody>
          <a:bodyPr>
            <a:normAutofit/>
          </a:bodyPr>
          <a:lstStyle/>
          <a:p>
            <a:pPr algn="r"/>
            <a:r>
              <a:rPr lang="pl-PL">
                <a:ea typeface="+mj-lt"/>
                <a:cs typeface="+mj-lt"/>
              </a:rPr>
              <a:t>women in male jobs</a:t>
            </a:r>
            <a:endParaRPr lang="pl-PL"/>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8087"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DF3BBC7-0C7C-4C22-B8E4-EF1D2A7782C9}"/>
              </a:ext>
            </a:extLst>
          </p:cNvPr>
          <p:cNvSpPr>
            <a:spLocks noGrp="1"/>
          </p:cNvSpPr>
          <p:nvPr>
            <p:ph idx="1"/>
          </p:nvPr>
        </p:nvSpPr>
        <p:spPr>
          <a:xfrm>
            <a:off x="3734971" y="685799"/>
            <a:ext cx="4716195" cy="4892040"/>
          </a:xfrm>
        </p:spPr>
        <p:txBody>
          <a:bodyPr>
            <a:normAutofit/>
          </a:bodyPr>
          <a:lstStyle/>
          <a:p>
            <a:r>
              <a:rPr lang="pl-PL">
                <a:solidFill>
                  <a:schemeClr val="tx1"/>
                </a:solidFill>
              </a:rPr>
              <a:t>Women can also work in male jobs. Nowadays, fortunately they are more and more independent and they can do their dream works.</a:t>
            </a:r>
          </a:p>
        </p:txBody>
      </p:sp>
    </p:spTree>
    <p:extLst>
      <p:ext uri="{BB962C8B-B14F-4D97-AF65-F5344CB8AC3E}">
        <p14:creationId xmlns:p14="http://schemas.microsoft.com/office/powerpoint/2010/main" val="74789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4</TotalTime>
  <Words>296</Words>
  <Application>Microsoft Office PowerPoint</Application>
  <PresentationFormat>Pokaz na ekranie (4:3)</PresentationFormat>
  <Paragraphs>29</Paragraphs>
  <Slides>12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12</vt:i4>
      </vt:variant>
    </vt:vector>
  </HeadingPairs>
  <TitlesOfParts>
    <vt:vector size="18" baseType="lpstr">
      <vt:lpstr>Calibri</vt:lpstr>
      <vt:lpstr>Calibri Light</vt:lpstr>
      <vt:lpstr>Century Gothic</vt:lpstr>
      <vt:lpstr>Times New Roman</vt:lpstr>
      <vt:lpstr>Wingdings 3</vt:lpstr>
      <vt:lpstr>Slice</vt:lpstr>
      <vt:lpstr>MEN AND WOMEN UNEMPLOYMENT</vt:lpstr>
      <vt:lpstr>What is the unemployment?</vt:lpstr>
      <vt:lpstr>How many people are unemployed?</vt:lpstr>
      <vt:lpstr>Unemployment in europe</vt:lpstr>
      <vt:lpstr>Do you know that...</vt:lpstr>
      <vt:lpstr>Unemployment in the European Union, Switzerland and two EEA countries (Iceland and Norway) in March 2017</vt:lpstr>
      <vt:lpstr>Why more women are unemployed than men?</vt:lpstr>
      <vt:lpstr>Highest Female Unemployment Rates In The World</vt:lpstr>
      <vt:lpstr>women in male jobs</vt:lpstr>
      <vt:lpstr>Prezentacja programu PowerPoint</vt:lpstr>
      <vt:lpstr>Prezentacja programu PowerPoint</vt:lpstr>
      <vt:lpstr>      The European Commission support for production of this publication does not constitute an endorsement of the contents which reflects the views only of the authors, and the Commission cannot be held responsi­ble for any use which may be made of the information contained therein.”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izka</dc:creator>
  <cp:lastModifiedBy>Izabela Palucka</cp:lastModifiedBy>
  <cp:revision>241</cp:revision>
  <dcterms:created xsi:type="dcterms:W3CDTF">2019-12-13T19:20:36Z</dcterms:created>
  <dcterms:modified xsi:type="dcterms:W3CDTF">2020-01-14T01:56:52Z</dcterms:modified>
</cp:coreProperties>
</file>